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Default Extension="jpeg" ContentType="image/jpeg"/>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85" r:id="rId4"/>
    <p:sldMasterId id="2147483704" r:id="rId5"/>
  </p:sldMasterIdLst>
  <p:notesMasterIdLst>
    <p:notesMasterId r:id="rId56"/>
  </p:notesMasterIdLst>
  <p:handoutMasterIdLst>
    <p:handoutMasterId r:id="rId57"/>
  </p:handoutMasterIdLst>
  <p:sldIdLst>
    <p:sldId id="375" r:id="rId6"/>
    <p:sldId id="373" r:id="rId7"/>
    <p:sldId id="365" r:id="rId8"/>
    <p:sldId id="259" r:id="rId9"/>
    <p:sldId id="370" r:id="rId10"/>
    <p:sldId id="345" r:id="rId11"/>
    <p:sldId id="337" r:id="rId12"/>
    <p:sldId id="376" r:id="rId13"/>
    <p:sldId id="342" r:id="rId14"/>
    <p:sldId id="343" r:id="rId15"/>
    <p:sldId id="344" r:id="rId16"/>
    <p:sldId id="271" r:id="rId17"/>
    <p:sldId id="273" r:id="rId18"/>
    <p:sldId id="357" r:id="rId19"/>
    <p:sldId id="277" r:id="rId20"/>
    <p:sldId id="366" r:id="rId21"/>
    <p:sldId id="281" r:id="rId22"/>
    <p:sldId id="349" r:id="rId23"/>
    <p:sldId id="285" r:id="rId24"/>
    <p:sldId id="283" r:id="rId25"/>
    <p:sldId id="284" r:id="rId26"/>
    <p:sldId id="293" r:id="rId27"/>
    <p:sldId id="367" r:id="rId28"/>
    <p:sldId id="291" r:id="rId29"/>
    <p:sldId id="292" r:id="rId30"/>
    <p:sldId id="297" r:id="rId31"/>
    <p:sldId id="320" r:id="rId32"/>
    <p:sldId id="295" r:id="rId33"/>
    <p:sldId id="296" r:id="rId34"/>
    <p:sldId id="323" r:id="rId35"/>
    <p:sldId id="324" r:id="rId36"/>
    <p:sldId id="356" r:id="rId37"/>
    <p:sldId id="327" r:id="rId38"/>
    <p:sldId id="354" r:id="rId39"/>
    <p:sldId id="329" r:id="rId40"/>
    <p:sldId id="358" r:id="rId41"/>
    <p:sldId id="319" r:id="rId42"/>
    <p:sldId id="361" r:id="rId43"/>
    <p:sldId id="377" r:id="rId44"/>
    <p:sldId id="378" r:id="rId45"/>
    <p:sldId id="379" r:id="rId46"/>
    <p:sldId id="352" r:id="rId47"/>
    <p:sldId id="335" r:id="rId48"/>
    <p:sldId id="336" r:id="rId49"/>
    <p:sldId id="318" r:id="rId50"/>
    <p:sldId id="371" r:id="rId51"/>
    <p:sldId id="380" r:id="rId52"/>
    <p:sldId id="383" r:id="rId53"/>
    <p:sldId id="384" r:id="rId54"/>
    <p:sldId id="385" r:id="rId55"/>
  </p:sldIdLst>
  <p:sldSz cx="9144000" cy="6858000" type="screen4x3"/>
  <p:notesSz cx="7104063" cy="10234613"/>
  <p:custDataLst>
    <p:tags r:id="rId58"/>
  </p:custDataLst>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ga2" initials="g" lastIdx="5" clrIdx="0"/>
  <p:cmAuthor id="1" name="bosek" initials="b" lastIdx="11" clrIdx="1"/>
  <p:cmAuthor id="2" name="misraj1"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FF33"/>
    <a:srgbClr val="99CC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18" autoAdjust="0"/>
    <p:restoredTop sz="57210" autoAdjust="0"/>
  </p:normalViewPr>
  <p:slideViewPr>
    <p:cSldViewPr>
      <p:cViewPr varScale="1">
        <p:scale>
          <a:sx n="60" d="100"/>
          <a:sy n="60" d="100"/>
        </p:scale>
        <p:origin x="-154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36"/>
    </p:cViewPr>
  </p:sorterViewPr>
  <p:notesViewPr>
    <p:cSldViewPr>
      <p:cViewPr varScale="1">
        <p:scale>
          <a:sx n="74" d="100"/>
          <a:sy n="74" d="100"/>
        </p:scale>
        <p:origin x="-2052" y="-108"/>
      </p:cViewPr>
      <p:guideLst>
        <p:guide orient="horz" pos="3224"/>
        <p:guide pos="223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1"/>
            <a:ext cx="3078163"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30403" name="Rectangle 3"/>
          <p:cNvSpPr>
            <a:spLocks noGrp="1" noChangeArrowheads="1"/>
          </p:cNvSpPr>
          <p:nvPr>
            <p:ph type="dt" sz="quarter" idx="1"/>
          </p:nvPr>
        </p:nvSpPr>
        <p:spPr bwMode="auto">
          <a:xfrm>
            <a:off x="4024314" y="1"/>
            <a:ext cx="3078162"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0404" name="Rectangle 4"/>
          <p:cNvSpPr>
            <a:spLocks noGrp="1" noChangeArrowheads="1"/>
          </p:cNvSpPr>
          <p:nvPr>
            <p:ph type="ftr" sz="quarter" idx="2"/>
          </p:nvPr>
        </p:nvSpPr>
        <p:spPr bwMode="auto">
          <a:xfrm>
            <a:off x="0" y="9721851"/>
            <a:ext cx="3078163"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30405" name="Rectangle 5"/>
          <p:cNvSpPr>
            <a:spLocks noGrp="1" noChangeArrowheads="1"/>
          </p:cNvSpPr>
          <p:nvPr>
            <p:ph type="sldNum" sz="quarter" idx="3"/>
          </p:nvPr>
        </p:nvSpPr>
        <p:spPr bwMode="auto">
          <a:xfrm>
            <a:off x="4024314" y="9721851"/>
            <a:ext cx="3078162"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2746F1-5AFB-40DA-A271-FBE8F897DA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78163"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p>
        </p:txBody>
      </p:sp>
      <p:sp>
        <p:nvSpPr>
          <p:cNvPr id="4099" name="Rectangle 3"/>
          <p:cNvSpPr>
            <a:spLocks noGrp="1" noChangeArrowheads="1"/>
          </p:cNvSpPr>
          <p:nvPr>
            <p:ph type="dt" idx="1"/>
          </p:nvPr>
        </p:nvSpPr>
        <p:spPr bwMode="auto">
          <a:xfrm>
            <a:off x="4024314" y="1"/>
            <a:ext cx="3078162"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4100" name="Rectangle 4"/>
          <p:cNvSpPr>
            <a:spLocks noGrp="1" noRot="1" noChangeAspect="1" noChangeArrowheads="1" noTextEdit="1"/>
          </p:cNvSpPr>
          <p:nvPr>
            <p:ph type="sldImg" idx="2"/>
          </p:nvPr>
        </p:nvSpPr>
        <p:spPr bwMode="auto">
          <a:xfrm>
            <a:off x="993775" y="768350"/>
            <a:ext cx="5118100" cy="3838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11201" y="4862514"/>
            <a:ext cx="5681663"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721851"/>
            <a:ext cx="3078163"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p>
        </p:txBody>
      </p:sp>
      <p:sp>
        <p:nvSpPr>
          <p:cNvPr id="4103" name="Rectangle 7"/>
          <p:cNvSpPr>
            <a:spLocks noGrp="1" noChangeArrowheads="1"/>
          </p:cNvSpPr>
          <p:nvPr>
            <p:ph type="sldNum" sz="quarter" idx="5"/>
          </p:nvPr>
        </p:nvSpPr>
        <p:spPr bwMode="auto">
          <a:xfrm>
            <a:off x="4024314" y="9721851"/>
            <a:ext cx="3078162"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200">
                <a:latin typeface="+mn-lt"/>
              </a:defRPr>
            </a:lvl1pPr>
          </a:lstStyle>
          <a:p>
            <a:fld id="{392A42C4-DF23-443D-A3C5-86864B1FB24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3604" y="597019"/>
            <a:ext cx="6156855" cy="9211152"/>
          </a:xfrm>
        </p:spPr>
        <p:txBody>
          <a:bodyPr vert="horz" rtlCol="0">
            <a:normAutofit/>
          </a:bodyPr>
          <a:lstStyle/>
          <a:p>
            <a:pPr algn="ctr" eaLnBrk="0" hangingPunct="0"/>
            <a:endParaRPr lang="en-US" sz="4400" dirty="0" smtClean="0">
              <a:solidFill>
                <a:srgbClr val="2C95DD"/>
              </a:solidFill>
              <a:latin typeface="MetaNormalLF-Roman" pitchFamily="34" charset="0"/>
              <a:cs typeface="+mn-cs"/>
            </a:endParaRPr>
          </a:p>
          <a:p>
            <a:pPr algn="ctr" eaLnBrk="0" hangingPunct="0"/>
            <a:endParaRPr lang="en-US" sz="4400" dirty="0" smtClean="0">
              <a:solidFill>
                <a:srgbClr val="2C95DD"/>
              </a:solidFill>
              <a:latin typeface="MetaNormalLF-Roman" pitchFamily="34" charset="0"/>
              <a:cs typeface="+mn-cs"/>
            </a:endParaRPr>
          </a:p>
          <a:p>
            <a:pPr algn="ctr" eaLnBrk="0" hangingPunct="0"/>
            <a:endParaRPr lang="en-US" sz="4400" dirty="0" smtClean="0">
              <a:solidFill>
                <a:srgbClr val="2C95DD"/>
              </a:solidFill>
              <a:latin typeface="MetaNormalLF-Roman" pitchFamily="34" charset="0"/>
              <a:cs typeface="+mn-cs"/>
            </a:endParaRPr>
          </a:p>
          <a:p>
            <a:pPr algn="ctr" eaLnBrk="0" hangingPunct="0"/>
            <a:r>
              <a:rPr lang="en-US" sz="4400" dirty="0" smtClean="0">
                <a:solidFill>
                  <a:srgbClr val="2C95DD"/>
                </a:solidFill>
                <a:latin typeface="MetaNormalLF-Roman" pitchFamily="34" charset="0"/>
                <a:cs typeface="+mn-cs"/>
              </a:rPr>
              <a:t>Module – 7 </a:t>
            </a:r>
          </a:p>
          <a:p>
            <a:pPr algn="ctr" eaLnBrk="0" hangingPunct="0"/>
            <a:r>
              <a:rPr lang="en-US" sz="4400" dirty="0" smtClean="0">
                <a:solidFill>
                  <a:srgbClr val="2C95DD"/>
                </a:solidFill>
                <a:latin typeface="MetaNormalLF-Roman" pitchFamily="34" charset="0"/>
                <a:cs typeface="+mn-cs"/>
              </a:rPr>
              <a:t>Business Continuity in VDC </a:t>
            </a:r>
            <a:endParaRPr lang="en-US" sz="4400" dirty="0">
              <a:solidFill>
                <a:srgbClr val="2C95DD"/>
              </a:solidFill>
              <a:latin typeface="MetaNormalLF-Roman" pitchFamily="34" charset="0"/>
              <a:cs typeface="+mn-cs"/>
            </a:endParaRPr>
          </a:p>
        </p:txBody>
      </p:sp>
      <p:sp>
        <p:nvSpPr>
          <p:cNvPr id="4" name="Footer Placeholder 3"/>
          <p:cNvSpPr>
            <a:spLocks noGrp="1"/>
          </p:cNvSpPr>
          <p:nvPr>
            <p:ph type="ftr" sz="quarter" idx="10"/>
          </p:nvPr>
        </p:nvSpPr>
        <p:spPr>
          <a:xfrm>
            <a:off x="0" y="9917906"/>
            <a:ext cx="3628231" cy="315120"/>
          </a:xfrm>
        </p:spPr>
        <p:txBody>
          <a:bodyPr vert="horz" rtlCol="0" anchor="b"/>
          <a:lstStyle/>
          <a:p>
            <a:pPr fontAlgn="auto">
              <a:spcBef>
                <a:spcPts val="0"/>
              </a:spcBef>
              <a:spcAft>
                <a:spcPts val="0"/>
              </a:spcAft>
              <a:defRPr/>
            </a:pPr>
            <a:r>
              <a:rPr lang="en-US" sz="900" dirty="0" smtClean="0">
                <a:latin typeface="MetaNormalLF-Roman" pitchFamily="34" charset="0"/>
                <a:cs typeface="+mn-cs"/>
              </a:rPr>
              <a:t>Copyright © 2011 EMC Corporation. Do not Copy - All Rights Reserved.</a:t>
            </a:r>
            <a:endParaRPr lang="en-US" sz="900" dirty="0">
              <a:latin typeface="MetaNormalLF-Roman" pitchFamily="34" charset="0"/>
              <a:cs typeface="+mn-cs"/>
            </a:endParaRPr>
          </a:p>
        </p:txBody>
      </p:sp>
      <p:sp>
        <p:nvSpPr>
          <p:cNvPr id="5" name="Slide Number Placeholder 4"/>
          <p:cNvSpPr>
            <a:spLocks noGrp="1"/>
          </p:cNvSpPr>
          <p:nvPr>
            <p:ph type="sldNum" sz="quarter" idx="11"/>
          </p:nvPr>
        </p:nvSpPr>
        <p:spPr>
          <a:xfrm>
            <a:off x="6752431" y="9994106"/>
            <a:ext cx="350044" cy="238920"/>
          </a:xfrm>
        </p:spPr>
        <p:txBody>
          <a:bodyPr vert="horz" rtlCol="0" anchor="b"/>
          <a:lstStyle/>
          <a:p>
            <a:pPr fontAlgn="auto">
              <a:spcBef>
                <a:spcPts val="0"/>
              </a:spcBef>
              <a:spcAft>
                <a:spcPts val="0"/>
              </a:spcAft>
              <a:defRPr/>
            </a:pPr>
            <a:fld id="{80249327-EC2F-4096-8D35-6B76097739FC}" type="slidenum">
              <a:rPr lang="en-US" sz="900" smtClean="0">
                <a:latin typeface="MetaNormalLF-Roman" pitchFamily="34" charset="0"/>
                <a:cs typeface="+mn-cs"/>
              </a:rPr>
              <a:pPr fontAlgn="auto">
                <a:spcBef>
                  <a:spcPts val="0"/>
                </a:spcBef>
                <a:spcAft>
                  <a:spcPts val="0"/>
                </a:spcAft>
                <a:defRPr/>
              </a:pPr>
              <a:t>1</a:t>
            </a:fld>
            <a:endParaRPr lang="en-US" sz="900" dirty="0">
              <a:latin typeface="MetaNormalLF-Roman" pitchFamily="34"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0206CD-D15D-47DB-A8D3-B6D969CC8ACA}" type="slidenum">
              <a:rPr lang="en-US"/>
              <a:pPr/>
              <a:t>10</a:t>
            </a:fld>
            <a:endParaRPr lang="en-US"/>
          </a:p>
        </p:txBody>
      </p:sp>
      <p:sp>
        <p:nvSpPr>
          <p:cNvPr id="217090" name="Slide Image Placeholder 1"/>
          <p:cNvSpPr>
            <a:spLocks noGrp="1" noRot="1" noChangeAspect="1" noTextEdit="1"/>
          </p:cNvSpPr>
          <p:nvPr>
            <p:ph type="sldImg"/>
          </p:nvPr>
        </p:nvSpPr>
        <p:spPr>
          <a:xfrm>
            <a:off x="657225" y="585788"/>
            <a:ext cx="5273675" cy="3956050"/>
          </a:xfrm>
          <a:ln/>
        </p:spPr>
      </p:sp>
      <p:sp>
        <p:nvSpPr>
          <p:cNvPr id="217091"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The two VMs essentially access a common storage and appear as a single </a:t>
            </a:r>
            <a:r>
              <a:rPr lang="en-US" dirty="0" smtClean="0">
                <a:latin typeface="Calibri" pitchFamily="34" charset="0"/>
              </a:rPr>
              <a:t>entity </a:t>
            </a:r>
            <a:r>
              <a:rPr lang="en-US" dirty="0">
                <a:latin typeface="Calibri" pitchFamily="34" charset="0"/>
              </a:rPr>
              <a:t>with a single IP address and a single MAC </a:t>
            </a:r>
            <a:r>
              <a:rPr lang="en-US" dirty="0" smtClean="0">
                <a:latin typeface="Calibri" pitchFamily="34" charset="0"/>
              </a:rPr>
              <a:t>address </a:t>
            </a:r>
            <a:r>
              <a:rPr lang="en-US" b="0" u="none" dirty="0">
                <a:latin typeface="Calibri" pitchFamily="34" charset="0"/>
              </a:rPr>
              <a:t>to other </a:t>
            </a:r>
            <a:r>
              <a:rPr lang="en-US" b="0" u="none" dirty="0" smtClean="0">
                <a:latin typeface="Calibri" pitchFamily="34" charset="0"/>
              </a:rPr>
              <a:t>VMs.</a:t>
            </a:r>
            <a:r>
              <a:rPr lang="en-US" b="0" u="none" baseline="0" dirty="0" smtClean="0">
                <a:latin typeface="Calibri" pitchFamily="34" charset="0"/>
              </a:rPr>
              <a:t> </a:t>
            </a:r>
            <a:r>
              <a:rPr lang="en-US" dirty="0" smtClean="0">
                <a:latin typeface="Calibri" pitchFamily="34" charset="0"/>
              </a:rPr>
              <a:t>However, </a:t>
            </a:r>
            <a:r>
              <a:rPr lang="en-US" dirty="0">
                <a:latin typeface="Calibri" pitchFamily="34" charset="0"/>
              </a:rPr>
              <a:t>only the primary VM is allowed to perform writes. These two VMs constantly check the status of each other so that if the primary VM fails, </a:t>
            </a:r>
            <a:r>
              <a:rPr lang="en-US" dirty="0" smtClean="0">
                <a:latin typeface="Calibri" pitchFamily="34" charset="0"/>
              </a:rPr>
              <a:t>the secondary </a:t>
            </a:r>
            <a:r>
              <a:rPr lang="en-US" dirty="0">
                <a:latin typeface="Calibri" pitchFamily="34" charset="0"/>
              </a:rPr>
              <a:t>VM immediately assumes the role of primary and starts executing writes on the shared storage. </a:t>
            </a:r>
            <a:r>
              <a:rPr lang="en-US" dirty="0" smtClean="0">
                <a:latin typeface="Calibri" pitchFamily="34" charset="0"/>
              </a:rPr>
              <a:t>Another VM is also created to take the role of a new secondary VM, with the old secondary VM working as a new primary VM.</a:t>
            </a:r>
            <a:endParaRPr lang="en-US" b="1" u="sng" dirty="0" smtClean="0">
              <a:latin typeface="Calibri" pitchFamily="34" charset="0"/>
            </a:endParaRPr>
          </a:p>
          <a:p>
            <a:r>
              <a:rPr lang="en-US" dirty="0" smtClean="0">
                <a:latin typeface="Calibri" pitchFamily="34" charset="0"/>
              </a:rPr>
              <a:t>The process of checking the status of a</a:t>
            </a:r>
            <a:r>
              <a:rPr lang="en-US" baseline="0" dirty="0" smtClean="0">
                <a:latin typeface="Calibri" pitchFamily="34" charset="0"/>
              </a:rPr>
              <a:t> </a:t>
            </a:r>
            <a:r>
              <a:rPr lang="en-US" dirty="0" smtClean="0">
                <a:latin typeface="Calibri" pitchFamily="34" charset="0"/>
              </a:rPr>
              <a:t>VM requires an exchange of periodic signals between the primary and the secondary VMs over a reliable network. These periodic signals are known as heartbeats, and if there are specific communication channels to transfer these heartbeats, they form a heartbeat network. </a:t>
            </a:r>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266271C-7A89-4269-8277-D714D88B4666}" type="slidenum">
              <a:rPr lang="en-US"/>
              <a:pPr/>
              <a:t>11</a:t>
            </a:fld>
            <a:endParaRPr lang="en-US"/>
          </a:p>
        </p:txBody>
      </p:sp>
      <p:sp>
        <p:nvSpPr>
          <p:cNvPr id="219138" name="Slide Image Placeholder 1"/>
          <p:cNvSpPr>
            <a:spLocks noGrp="1" noRot="1" noChangeAspect="1" noTextEdit="1"/>
          </p:cNvSpPr>
          <p:nvPr>
            <p:ph type="sldImg"/>
          </p:nvPr>
        </p:nvSpPr>
        <p:spPr>
          <a:xfrm>
            <a:off x="657225" y="585788"/>
            <a:ext cx="5273675" cy="3956050"/>
          </a:xfrm>
          <a:ln/>
        </p:spPr>
      </p:sp>
      <p:sp>
        <p:nvSpPr>
          <p:cNvPr id="219139" name="Notes Placeholder 2"/>
          <p:cNvSpPr>
            <a:spLocks noGrp="1" noChangeAspect="1"/>
          </p:cNvSpPr>
          <p:nvPr>
            <p:ph type="body" idx="1"/>
          </p:nvPr>
        </p:nvSpPr>
        <p:spPr>
          <a:xfrm>
            <a:off x="444004" y="4707922"/>
            <a:ext cx="5772051" cy="4629944"/>
          </a:xfrm>
          <a:noFill/>
        </p:spPr>
        <p:txBody>
          <a:bodyPr/>
          <a:lstStyle/>
          <a:p>
            <a:r>
              <a:rPr lang="en-US" dirty="0" smtClean="0">
                <a:latin typeface="Calibri" pitchFamily="34" charset="0"/>
              </a:rPr>
              <a:t>The key </a:t>
            </a:r>
            <a:r>
              <a:rPr lang="en-US" dirty="0">
                <a:latin typeface="Calibri" pitchFamily="34" charset="0"/>
              </a:rPr>
              <a:t>techniques for protecting storage in a VDC are similar to the </a:t>
            </a:r>
            <a:r>
              <a:rPr lang="en-US" dirty="0" smtClean="0">
                <a:latin typeface="Calibri" pitchFamily="34" charset="0"/>
              </a:rPr>
              <a:t>ones </a:t>
            </a:r>
            <a:r>
              <a:rPr lang="en-US" dirty="0">
                <a:latin typeface="Calibri" pitchFamily="34" charset="0"/>
              </a:rPr>
              <a:t>used in </a:t>
            </a:r>
            <a:r>
              <a:rPr lang="en-US" dirty="0" smtClean="0">
                <a:latin typeface="Calibri" pitchFamily="34" charset="0"/>
              </a:rPr>
              <a:t>CDC, including:</a:t>
            </a:r>
          </a:p>
          <a:p>
            <a:pPr marL="228600" indent="-228600">
              <a:buFont typeface="Arial" pitchFamily="34" charset="0"/>
              <a:buChar char="•"/>
            </a:pPr>
            <a:r>
              <a:rPr lang="en-US" b="1" dirty="0" smtClean="0">
                <a:latin typeface="Calibri" pitchFamily="34" charset="0"/>
              </a:rPr>
              <a:t>RAID</a:t>
            </a:r>
            <a:r>
              <a:rPr lang="en-US" b="0" dirty="0" smtClean="0">
                <a:latin typeface="Calibri" pitchFamily="34" charset="0"/>
              </a:rPr>
              <a:t>:</a:t>
            </a:r>
            <a:r>
              <a:rPr lang="en-US" b="0" baseline="0" dirty="0" smtClean="0">
                <a:latin typeface="Calibri" pitchFamily="34" charset="0"/>
              </a:rPr>
              <a:t> </a:t>
            </a:r>
            <a:r>
              <a:rPr lang="en-US" dirty="0" smtClean="0">
                <a:latin typeface="Calibri" pitchFamily="34" charset="0"/>
              </a:rPr>
              <a:t>As </a:t>
            </a:r>
            <a:r>
              <a:rPr lang="en-US" dirty="0">
                <a:latin typeface="Calibri" pitchFamily="34" charset="0"/>
              </a:rPr>
              <a:t>explained earlier, RAID is an enabling technology that leverages multiple drives as part of a set to provide data protection against drive failures. For example, RAID uses mirroring and parity techniques to rebuild the data after a disk drive fails</a:t>
            </a:r>
            <a:r>
              <a:rPr lang="en-US" dirty="0" smtClean="0">
                <a:latin typeface="Calibri" pitchFamily="34" charset="0"/>
              </a:rPr>
              <a:t>. </a:t>
            </a:r>
            <a:endParaRPr lang="en-US" dirty="0">
              <a:latin typeface="Calibri" pitchFamily="34" charset="0"/>
            </a:endParaRPr>
          </a:p>
          <a:p>
            <a:pPr marL="228600" indent="-228600">
              <a:buFont typeface="Arial" pitchFamily="34" charset="0"/>
              <a:buChar char="•"/>
            </a:pPr>
            <a:r>
              <a:rPr lang="en-US" b="1" dirty="0">
                <a:latin typeface="Calibri" pitchFamily="34" charset="0"/>
              </a:rPr>
              <a:t>Hot </a:t>
            </a:r>
            <a:r>
              <a:rPr lang="en-US" b="1" dirty="0" smtClean="0">
                <a:latin typeface="Calibri" pitchFamily="34" charset="0"/>
              </a:rPr>
              <a:t>spare</a:t>
            </a:r>
            <a:r>
              <a:rPr lang="en-US" dirty="0" smtClean="0">
                <a:latin typeface="Calibri" pitchFamily="34" charset="0"/>
              </a:rPr>
              <a:t>: A </a:t>
            </a:r>
            <a:r>
              <a:rPr lang="en-US" dirty="0">
                <a:latin typeface="Calibri" pitchFamily="34" charset="0"/>
              </a:rPr>
              <a:t>hot spare refers to a spare disk drive in a RAID array that temporarily replaces a failed disk drive of a RAID set. </a:t>
            </a:r>
            <a:r>
              <a:rPr lang="en-US" b="0" dirty="0">
                <a:latin typeface="Calibri" pitchFamily="34" charset="0"/>
              </a:rPr>
              <a:t>A hot spare takes the identity of the failed disk drive in the array. </a:t>
            </a:r>
            <a:r>
              <a:rPr lang="en-US" b="0" dirty="0" smtClean="0">
                <a:latin typeface="Calibri" pitchFamily="34" charset="0"/>
              </a:rPr>
              <a:t>When </a:t>
            </a:r>
            <a:r>
              <a:rPr lang="en-US" b="0" dirty="0">
                <a:latin typeface="Calibri" pitchFamily="34" charset="0"/>
              </a:rPr>
              <a:t>the failed disk drive is replaced with a new disk drive, either the hot spare replaces the new disk drive </a:t>
            </a:r>
            <a:r>
              <a:rPr lang="en-US" b="0" dirty="0" smtClean="0">
                <a:latin typeface="Calibri" pitchFamily="34" charset="0"/>
              </a:rPr>
              <a:t>permanently, </a:t>
            </a:r>
            <a:r>
              <a:rPr lang="en-US" b="0" dirty="0">
                <a:latin typeface="Calibri" pitchFamily="34" charset="0"/>
              </a:rPr>
              <a:t>or </a:t>
            </a:r>
            <a:r>
              <a:rPr lang="en-US" b="0" dirty="0" smtClean="0">
                <a:latin typeface="Calibri" pitchFamily="34" charset="0"/>
              </a:rPr>
              <a:t>the data </a:t>
            </a:r>
            <a:r>
              <a:rPr lang="en-US" b="0" dirty="0">
                <a:latin typeface="Calibri" pitchFamily="34" charset="0"/>
              </a:rPr>
              <a:t>from the hot spare is copied to </a:t>
            </a:r>
            <a:r>
              <a:rPr lang="en-US" b="0" dirty="0" smtClean="0">
                <a:latin typeface="Calibri" pitchFamily="34" charset="0"/>
              </a:rPr>
              <a:t>it. The </a:t>
            </a:r>
            <a:r>
              <a:rPr lang="en-US" b="0" dirty="0">
                <a:latin typeface="Calibri" pitchFamily="34" charset="0"/>
              </a:rPr>
              <a:t>hot spare returns to its idle </a:t>
            </a:r>
            <a:r>
              <a:rPr lang="en-US" b="0" dirty="0" smtClean="0">
                <a:latin typeface="Calibri" pitchFamily="34" charset="0"/>
              </a:rPr>
              <a:t>state and is used to </a:t>
            </a:r>
            <a:r>
              <a:rPr lang="en-US" b="0" dirty="0">
                <a:latin typeface="Calibri" pitchFamily="34" charset="0"/>
              </a:rPr>
              <a:t>replace the next failed drive. </a:t>
            </a:r>
            <a:r>
              <a:rPr lang="en-US" dirty="0" smtClean="0">
                <a:latin typeface="Calibri" pitchFamily="34" charset="0"/>
              </a:rPr>
              <a:t>Multiple </a:t>
            </a:r>
            <a:r>
              <a:rPr lang="en-US" dirty="0">
                <a:latin typeface="Calibri" pitchFamily="34" charset="0"/>
              </a:rPr>
              <a:t>hot spares can be used to </a:t>
            </a:r>
            <a:r>
              <a:rPr lang="en-US" dirty="0" smtClean="0">
                <a:latin typeface="Calibri" pitchFamily="34" charset="0"/>
              </a:rPr>
              <a:t>provide higher </a:t>
            </a:r>
            <a:r>
              <a:rPr lang="en-US" dirty="0">
                <a:latin typeface="Calibri" pitchFamily="34" charset="0"/>
              </a:rPr>
              <a:t>data availability. </a:t>
            </a:r>
          </a:p>
          <a:p>
            <a:r>
              <a:rPr lang="en-US" dirty="0">
                <a:latin typeface="Calibri" pitchFamily="34" charset="0"/>
              </a:rPr>
              <a:t>In addition to RAID architecture and hot spares, high availability design for storage infrastructure is achieved </a:t>
            </a:r>
            <a:r>
              <a:rPr lang="en-US" dirty="0" smtClean="0">
                <a:latin typeface="Calibri" pitchFamily="34" charset="0"/>
              </a:rPr>
              <a:t>by using: </a:t>
            </a:r>
          </a:p>
          <a:p>
            <a:pPr marL="228600" indent="-228600">
              <a:buFont typeface="Arial" pitchFamily="34" charset="0"/>
              <a:buChar char="•"/>
            </a:pPr>
            <a:r>
              <a:rPr lang="en-US" dirty="0" smtClean="0">
                <a:latin typeface="Calibri" pitchFamily="34" charset="0"/>
              </a:rPr>
              <a:t>Redundant </a:t>
            </a:r>
            <a:r>
              <a:rPr lang="en-US" dirty="0">
                <a:latin typeface="Calibri" pitchFamily="34" charset="0"/>
              </a:rPr>
              <a:t>array controllers </a:t>
            </a:r>
            <a:r>
              <a:rPr lang="en-US" dirty="0" smtClean="0">
                <a:latin typeface="Calibri" pitchFamily="34" charset="0"/>
              </a:rPr>
              <a:t>to address primary </a:t>
            </a:r>
            <a:r>
              <a:rPr lang="en-US" dirty="0">
                <a:latin typeface="Calibri" pitchFamily="34" charset="0"/>
              </a:rPr>
              <a:t>array controller </a:t>
            </a:r>
            <a:r>
              <a:rPr lang="en-US" dirty="0" smtClean="0">
                <a:latin typeface="Calibri" pitchFamily="34" charset="0"/>
              </a:rPr>
              <a:t>failures</a:t>
            </a:r>
            <a:endParaRPr lang="en-US" dirty="0">
              <a:latin typeface="Calibri" pitchFamily="34" charset="0"/>
            </a:endParaRPr>
          </a:p>
          <a:p>
            <a:pPr marL="228600" indent="-228600">
              <a:buFont typeface="Arial" pitchFamily="34" charset="0"/>
              <a:buChar char="•"/>
            </a:pPr>
            <a:r>
              <a:rPr lang="en-US" dirty="0" smtClean="0">
                <a:latin typeface="Calibri" pitchFamily="34" charset="0"/>
              </a:rPr>
              <a:t>Redundant </a:t>
            </a:r>
            <a:r>
              <a:rPr lang="en-US" dirty="0">
                <a:latin typeface="Calibri" pitchFamily="34" charset="0"/>
              </a:rPr>
              <a:t>ports in a storage array if one of </a:t>
            </a:r>
            <a:r>
              <a:rPr lang="en-US" dirty="0" smtClean="0">
                <a:latin typeface="Calibri" pitchFamily="34" charset="0"/>
              </a:rPr>
              <a:t>the currently </a:t>
            </a:r>
            <a:r>
              <a:rPr lang="en-US" dirty="0">
                <a:latin typeface="Calibri" pitchFamily="34" charset="0"/>
              </a:rPr>
              <a:t>active port </a:t>
            </a:r>
            <a:r>
              <a:rPr lang="en-US" dirty="0" smtClean="0">
                <a:latin typeface="Calibri" pitchFamily="34" charset="0"/>
              </a:rPr>
              <a:t>fails </a:t>
            </a:r>
          </a:p>
          <a:p>
            <a:pPr marL="228600" indent="-228600">
              <a:buFont typeface="Arial" pitchFamily="34" charset="0"/>
              <a:buChar char="•"/>
            </a:pPr>
            <a:r>
              <a:rPr lang="en-US" dirty="0" smtClean="0">
                <a:latin typeface="Calibri" pitchFamily="34" charset="0"/>
              </a:rPr>
              <a:t>Redundant </a:t>
            </a:r>
            <a:r>
              <a:rPr lang="en-US" dirty="0">
                <a:latin typeface="Calibri" pitchFamily="34" charset="0"/>
              </a:rPr>
              <a:t>storage array </a:t>
            </a:r>
            <a:r>
              <a:rPr lang="en-US" dirty="0" smtClean="0">
                <a:latin typeface="Calibri" pitchFamily="34" charset="0"/>
              </a:rPr>
              <a:t>when the whole </a:t>
            </a:r>
            <a:r>
              <a:rPr lang="en-US" dirty="0">
                <a:latin typeface="Calibri" pitchFamily="34" charset="0"/>
              </a:rPr>
              <a:t>array goes </a:t>
            </a:r>
            <a:r>
              <a:rPr lang="en-US" dirty="0" smtClean="0">
                <a:latin typeface="Calibri" pitchFamily="34" charset="0"/>
              </a:rPr>
              <a:t>down </a:t>
            </a:r>
            <a:endParaRPr lang="en-US" dirty="0">
              <a:latin typeface="Calibri" pitchFamily="34" charset="0"/>
            </a:endParaRP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810E44-B562-4E14-A072-ED4E9BC3C684}" type="slidenum">
              <a:rPr lang="en-US"/>
              <a:pPr/>
              <a:t>12</a:t>
            </a:fld>
            <a:endParaRPr lang="en-US"/>
          </a:p>
        </p:txBody>
      </p:sp>
      <p:sp>
        <p:nvSpPr>
          <p:cNvPr id="55298" name="Slide Image Placeholder 1"/>
          <p:cNvSpPr>
            <a:spLocks noGrp="1" noRot="1" noChangeAspect="1" noTextEdit="1"/>
          </p:cNvSpPr>
          <p:nvPr>
            <p:ph type="sldImg"/>
          </p:nvPr>
        </p:nvSpPr>
        <p:spPr>
          <a:xfrm>
            <a:off x="655638" y="584200"/>
            <a:ext cx="5276850" cy="3957638"/>
          </a:xfrm>
          <a:ln/>
        </p:spPr>
      </p:sp>
      <p:sp>
        <p:nvSpPr>
          <p:cNvPr id="55299" name="Notes Placeholder 2"/>
          <p:cNvSpPr>
            <a:spLocks noGrp="1" noChangeAspect="1"/>
          </p:cNvSpPr>
          <p:nvPr>
            <p:ph type="body" idx="1"/>
          </p:nvPr>
        </p:nvSpPr>
        <p:spPr>
          <a:xfrm>
            <a:off x="444004" y="4707922"/>
            <a:ext cx="5772051" cy="4629944"/>
          </a:xfrm>
          <a:noFill/>
        </p:spPr>
        <p:txBody>
          <a:bodyPr/>
          <a:lstStyle/>
          <a:p>
            <a:r>
              <a:rPr lang="en-US" dirty="0" smtClean="0">
                <a:latin typeface="Calibri" pitchFamily="34" charset="0"/>
              </a:rPr>
              <a:t>The following are the techniques to protect </a:t>
            </a:r>
            <a:r>
              <a:rPr lang="en-US" dirty="0">
                <a:latin typeface="Calibri" pitchFamily="34" charset="0"/>
              </a:rPr>
              <a:t>external physical </a:t>
            </a:r>
            <a:r>
              <a:rPr lang="en-US" dirty="0" smtClean="0">
                <a:latin typeface="Calibri" pitchFamily="34" charset="0"/>
              </a:rPr>
              <a:t>network:</a:t>
            </a:r>
            <a:endParaRPr lang="en-US" dirty="0">
              <a:latin typeface="Calibri" pitchFamily="34" charset="0"/>
            </a:endParaRPr>
          </a:p>
          <a:p>
            <a:pPr marL="228600" indent="-228600">
              <a:buFont typeface="Arial" pitchFamily="34" charset="0"/>
              <a:buChar char="•"/>
            </a:pPr>
            <a:r>
              <a:rPr lang="en-US" b="1" dirty="0" smtClean="0">
                <a:latin typeface="Calibri" pitchFamily="34" charset="0"/>
              </a:rPr>
              <a:t>Interconnect </a:t>
            </a:r>
            <a:r>
              <a:rPr lang="en-US" b="1" dirty="0">
                <a:latin typeface="Calibri" pitchFamily="34" charset="0"/>
              </a:rPr>
              <a:t>devices with redundant hot swappable components</a:t>
            </a:r>
            <a:r>
              <a:rPr lang="en-US" dirty="0">
                <a:latin typeface="Calibri" pitchFamily="34" charset="0"/>
              </a:rPr>
              <a:t>: Allows </a:t>
            </a:r>
            <a:r>
              <a:rPr lang="en-US" dirty="0" smtClean="0">
                <a:latin typeface="Calibri" pitchFamily="34" charset="0"/>
              </a:rPr>
              <a:t>the user </a:t>
            </a:r>
            <a:r>
              <a:rPr lang="en-US" dirty="0">
                <a:latin typeface="Calibri" pitchFamily="34" charset="0"/>
              </a:rPr>
              <a:t>to add or remove components while the interconnect device </a:t>
            </a:r>
            <a:r>
              <a:rPr lang="en-US" dirty="0" smtClean="0">
                <a:latin typeface="Calibri" pitchFamily="34" charset="0"/>
              </a:rPr>
              <a:t>is</a:t>
            </a:r>
            <a:r>
              <a:rPr lang="en-US" baseline="0" dirty="0" smtClean="0">
                <a:latin typeface="Calibri" pitchFamily="34" charset="0"/>
              </a:rPr>
              <a:t> </a:t>
            </a:r>
            <a:r>
              <a:rPr lang="en-US" dirty="0" smtClean="0">
                <a:latin typeface="Calibri" pitchFamily="34" charset="0"/>
              </a:rPr>
              <a:t>operational.</a:t>
            </a:r>
            <a:endParaRPr lang="en-US" dirty="0">
              <a:latin typeface="Calibri" pitchFamily="34" charset="0"/>
            </a:endParaRPr>
          </a:p>
          <a:p>
            <a:pPr marL="228600" indent="-228600">
              <a:buFont typeface="Arial" pitchFamily="34" charset="0"/>
              <a:buChar char="•"/>
            </a:pPr>
            <a:r>
              <a:rPr lang="en-US" b="1" dirty="0" smtClean="0">
                <a:latin typeface="Calibri" pitchFamily="34" charset="0"/>
              </a:rPr>
              <a:t>Redundant </a:t>
            </a:r>
            <a:r>
              <a:rPr lang="en-US" b="1" dirty="0">
                <a:latin typeface="Calibri" pitchFamily="34" charset="0"/>
              </a:rPr>
              <a:t>links and multipathing</a:t>
            </a:r>
            <a:r>
              <a:rPr lang="en-US" dirty="0">
                <a:latin typeface="Calibri" pitchFamily="34" charset="0"/>
              </a:rPr>
              <a:t>: A technique to enable multiple paths for </a:t>
            </a:r>
            <a:r>
              <a:rPr lang="en-US" dirty="0" smtClean="0">
                <a:latin typeface="Calibri" pitchFamily="34" charset="0"/>
              </a:rPr>
              <a:t>accessing </a:t>
            </a:r>
            <a:r>
              <a:rPr lang="en-US" dirty="0">
                <a:latin typeface="Calibri" pitchFamily="34" charset="0"/>
              </a:rPr>
              <a:t>the same storage device for I/O operations so that in case of a failure of one path, </a:t>
            </a:r>
            <a:r>
              <a:rPr lang="en-US" dirty="0" smtClean="0">
                <a:latin typeface="Calibri" pitchFamily="34" charset="0"/>
              </a:rPr>
              <a:t>dynamic failover to an alternate path is possible.</a:t>
            </a:r>
            <a:endParaRPr lang="en-US" dirty="0">
              <a:latin typeface="Calibri" pitchFamily="34" charset="0"/>
            </a:endParaRPr>
          </a:p>
          <a:p>
            <a:pPr marL="228600" indent="-228600">
              <a:buFont typeface="Arial" pitchFamily="34" charset="0"/>
              <a:buChar char="•"/>
            </a:pPr>
            <a:r>
              <a:rPr lang="en-US" b="1" dirty="0" smtClean="0">
                <a:latin typeface="Calibri" pitchFamily="34" charset="0"/>
              </a:rPr>
              <a:t>NIC </a:t>
            </a:r>
            <a:r>
              <a:rPr lang="en-US" b="1" dirty="0">
                <a:latin typeface="Calibri" pitchFamily="34" charset="0"/>
              </a:rPr>
              <a:t>teaming</a:t>
            </a:r>
            <a:r>
              <a:rPr lang="en-US" dirty="0">
                <a:latin typeface="Calibri" pitchFamily="34" charset="0"/>
              </a:rPr>
              <a:t>: Grouping of two or more physical NICs into a single </a:t>
            </a:r>
            <a:r>
              <a:rPr lang="en-US" dirty="0" smtClean="0">
                <a:latin typeface="Calibri" pitchFamily="34" charset="0"/>
              </a:rPr>
              <a:t>logical device.</a:t>
            </a:r>
            <a:endParaRPr lang="en-US" dirty="0">
              <a:latin typeface="Calibri" pitchFamily="34" charset="0"/>
            </a:endParaRPr>
          </a:p>
          <a:p>
            <a:r>
              <a:rPr lang="en-US" b="0" u="none" dirty="0" smtClean="0">
                <a:latin typeface="Calibri" pitchFamily="34" charset="0"/>
              </a:rPr>
              <a:t>Apart from the protection of external physical network, another important aspect </a:t>
            </a:r>
            <a:r>
              <a:rPr lang="en-US" dirty="0" smtClean="0">
                <a:latin typeface="Calibri" pitchFamily="34" charset="0"/>
              </a:rPr>
              <a:t>is to protect the virtual network (running on a single server or hypervisor) from failure. A virtual network failure </a:t>
            </a:r>
            <a:r>
              <a:rPr lang="en-US" b="0" dirty="0" smtClean="0">
                <a:latin typeface="Calibri" pitchFamily="34" charset="0"/>
              </a:rPr>
              <a:t>may be caused </a:t>
            </a:r>
            <a:r>
              <a:rPr lang="en-US" dirty="0" smtClean="0">
                <a:latin typeface="Calibri" pitchFamily="34" charset="0"/>
              </a:rPr>
              <a:t>either by an</a:t>
            </a:r>
            <a:r>
              <a:rPr lang="en-US" baseline="0" dirty="0" smtClean="0">
                <a:latin typeface="Calibri" pitchFamily="34" charset="0"/>
              </a:rPr>
              <a:t> </a:t>
            </a:r>
            <a:r>
              <a:rPr lang="en-US" dirty="0" smtClean="0">
                <a:latin typeface="Calibri" pitchFamily="34" charset="0"/>
              </a:rPr>
              <a:t>incorrect operation of </a:t>
            </a:r>
            <a:r>
              <a:rPr lang="en-US" dirty="0">
                <a:latin typeface="Calibri" pitchFamily="34" charset="0"/>
              </a:rPr>
              <a:t>the software </a:t>
            </a:r>
            <a:r>
              <a:rPr lang="en-US" dirty="0" smtClean="0">
                <a:latin typeface="Calibri" pitchFamily="34" charset="0"/>
              </a:rPr>
              <a:t>components (for example, virtual NIC, virtual Switch) </a:t>
            </a:r>
            <a:r>
              <a:rPr lang="en-US" dirty="0">
                <a:latin typeface="Calibri" pitchFamily="34" charset="0"/>
              </a:rPr>
              <a:t>or because of the failures in the compute </a:t>
            </a:r>
            <a:r>
              <a:rPr lang="en-US" dirty="0" smtClean="0">
                <a:latin typeface="Calibri" pitchFamily="34" charset="0"/>
              </a:rPr>
              <a:t>infrastructure, for example, physical </a:t>
            </a:r>
            <a:r>
              <a:rPr lang="en-US" dirty="0">
                <a:latin typeface="Calibri" pitchFamily="34" charset="0"/>
              </a:rPr>
              <a:t>server going down, or </a:t>
            </a:r>
            <a:r>
              <a:rPr lang="en-US" dirty="0" smtClean="0">
                <a:latin typeface="Calibri" pitchFamily="34" charset="0"/>
              </a:rPr>
              <a:t>hypervisor, </a:t>
            </a:r>
            <a:r>
              <a:rPr lang="en-US" dirty="0">
                <a:latin typeface="Calibri" pitchFamily="34" charset="0"/>
              </a:rPr>
              <a:t>or VM crashes. </a:t>
            </a:r>
            <a:r>
              <a:rPr lang="en-US" dirty="0" smtClean="0">
                <a:latin typeface="Calibri" pitchFamily="34" charset="0"/>
              </a:rPr>
              <a:t>In general, failures due to software errors or security</a:t>
            </a:r>
            <a:r>
              <a:rPr lang="en-US" baseline="0" dirty="0" smtClean="0">
                <a:latin typeface="Calibri" pitchFamily="34" charset="0"/>
              </a:rPr>
              <a:t> attacks require </a:t>
            </a:r>
            <a:r>
              <a:rPr lang="en-US" dirty="0" smtClean="0">
                <a:latin typeface="Calibri" pitchFamily="34" charset="0"/>
              </a:rPr>
              <a:t>software patches from hypervisor vendors. The </a:t>
            </a:r>
            <a:r>
              <a:rPr lang="en-US" dirty="0">
                <a:latin typeface="Calibri" pitchFamily="34" charset="0"/>
              </a:rPr>
              <a:t>second reason is more often a </a:t>
            </a:r>
            <a:r>
              <a:rPr lang="en-US" dirty="0" smtClean="0">
                <a:latin typeface="Calibri" pitchFamily="34" charset="0"/>
              </a:rPr>
              <a:t>cause</a:t>
            </a:r>
            <a:r>
              <a:rPr lang="en-US" baseline="0" dirty="0" smtClean="0">
                <a:latin typeface="Calibri" pitchFamily="34" charset="0"/>
              </a:rPr>
              <a:t> </a:t>
            </a:r>
            <a:r>
              <a:rPr lang="en-US" dirty="0" smtClean="0">
                <a:latin typeface="Calibri" pitchFamily="34" charset="0"/>
              </a:rPr>
              <a:t>for </a:t>
            </a:r>
            <a:r>
              <a:rPr lang="en-US" dirty="0">
                <a:latin typeface="Calibri" pitchFamily="34" charset="0"/>
              </a:rPr>
              <a:t>the failure in </a:t>
            </a:r>
            <a:r>
              <a:rPr lang="en-US" dirty="0" smtClean="0">
                <a:latin typeface="Calibri" pitchFamily="34" charset="0"/>
              </a:rPr>
              <a:t>a virtual network. Therefore, the methods </a:t>
            </a:r>
            <a:r>
              <a:rPr lang="en-US" dirty="0">
                <a:latin typeface="Calibri" pitchFamily="34" charset="0"/>
              </a:rPr>
              <a:t>to protect compute </a:t>
            </a:r>
            <a:r>
              <a:rPr lang="en-US" dirty="0" smtClean="0">
                <a:latin typeface="Calibri" pitchFamily="34" charset="0"/>
              </a:rPr>
              <a:t>infrastructure, as </a:t>
            </a:r>
            <a:r>
              <a:rPr lang="en-US" dirty="0">
                <a:latin typeface="Calibri" pitchFamily="34" charset="0"/>
              </a:rPr>
              <a:t>discussed </a:t>
            </a:r>
            <a:r>
              <a:rPr lang="en-US" dirty="0" smtClean="0">
                <a:latin typeface="Calibri" pitchFamily="34" charset="0"/>
              </a:rPr>
              <a:t>earlier, </a:t>
            </a:r>
            <a:r>
              <a:rPr lang="en-US" dirty="0">
                <a:latin typeface="Calibri" pitchFamily="34" charset="0"/>
              </a:rPr>
              <a:t>equally apply for protecting </a:t>
            </a:r>
            <a:r>
              <a:rPr lang="en-US" dirty="0" smtClean="0">
                <a:latin typeface="Calibri" pitchFamily="34" charset="0"/>
              </a:rPr>
              <a:t>such</a:t>
            </a:r>
            <a:r>
              <a:rPr lang="en-US" baseline="0" dirty="0" smtClean="0">
                <a:latin typeface="Calibri" pitchFamily="34" charset="0"/>
              </a:rPr>
              <a:t> virtual n</a:t>
            </a:r>
            <a:r>
              <a:rPr lang="en-US" dirty="0" smtClean="0">
                <a:latin typeface="Calibri" pitchFamily="34" charset="0"/>
              </a:rPr>
              <a:t>etwork </a:t>
            </a:r>
            <a:r>
              <a:rPr lang="en-US" dirty="0">
                <a:latin typeface="Calibri" pitchFamily="34" charset="0"/>
              </a:rPr>
              <a:t>as well. </a:t>
            </a:r>
          </a:p>
          <a:p>
            <a:r>
              <a:rPr lang="en-US" dirty="0">
                <a:latin typeface="Calibri" pitchFamily="34" charset="0"/>
              </a:rPr>
              <a:t>The discussion in this lesson will </a:t>
            </a:r>
            <a:r>
              <a:rPr lang="en-US" dirty="0" smtClean="0">
                <a:latin typeface="Calibri" pitchFamily="34" charset="0"/>
              </a:rPr>
              <a:t>focus </a:t>
            </a:r>
            <a:r>
              <a:rPr lang="en-US" dirty="0">
                <a:latin typeface="Calibri" pitchFamily="34" charset="0"/>
              </a:rPr>
              <a:t>on protecting physical network infrastructure using the techniques mentioned above. </a:t>
            </a: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ADB461-38D2-4558-9B96-99347B145DAC}" type="slidenum">
              <a:rPr lang="en-US"/>
              <a:pPr/>
              <a:t>13</a:t>
            </a:fld>
            <a:endParaRPr lang="en-US"/>
          </a:p>
        </p:txBody>
      </p:sp>
      <p:sp>
        <p:nvSpPr>
          <p:cNvPr id="59394" name="Slide Image Placeholder 1"/>
          <p:cNvSpPr>
            <a:spLocks noGrp="1" noRot="1" noChangeAspect="1" noTextEdit="1"/>
          </p:cNvSpPr>
          <p:nvPr>
            <p:ph type="sldImg"/>
          </p:nvPr>
        </p:nvSpPr>
        <p:spPr>
          <a:xfrm>
            <a:off x="655638" y="584200"/>
            <a:ext cx="5276850" cy="3957638"/>
          </a:xfrm>
          <a:ln/>
        </p:spPr>
      </p:sp>
      <p:sp>
        <p:nvSpPr>
          <p:cNvPr id="59395"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Loss of access to </a:t>
            </a:r>
            <a:r>
              <a:rPr lang="en-US" dirty="0" smtClean="0">
                <a:latin typeface="Calibri" pitchFamily="34" charset="0"/>
              </a:rPr>
              <a:t>a storage </a:t>
            </a:r>
            <a:r>
              <a:rPr lang="en-US" dirty="0">
                <a:latin typeface="Calibri" pitchFamily="34" charset="0"/>
              </a:rPr>
              <a:t>device can cause serious disruption in service delivery. </a:t>
            </a:r>
            <a:r>
              <a:rPr lang="en-US" dirty="0" smtClean="0">
                <a:latin typeface="Calibri" pitchFamily="34" charset="0"/>
              </a:rPr>
              <a:t>Multipathing </a:t>
            </a:r>
            <a:r>
              <a:rPr lang="en-US" dirty="0">
                <a:latin typeface="Calibri" pitchFamily="34" charset="0"/>
              </a:rPr>
              <a:t>is </a:t>
            </a:r>
            <a:r>
              <a:rPr lang="en-US" dirty="0" smtClean="0">
                <a:latin typeface="Calibri" pitchFamily="34" charset="0"/>
              </a:rPr>
              <a:t>the</a:t>
            </a:r>
            <a:r>
              <a:rPr lang="en-US" baseline="0" dirty="0" smtClean="0">
                <a:latin typeface="Calibri" pitchFamily="34" charset="0"/>
              </a:rPr>
              <a:t> </a:t>
            </a:r>
            <a:r>
              <a:rPr lang="en-US" dirty="0" smtClean="0">
                <a:latin typeface="Calibri" pitchFamily="34" charset="0"/>
              </a:rPr>
              <a:t>technique </a:t>
            </a:r>
            <a:r>
              <a:rPr lang="en-US" dirty="0">
                <a:latin typeface="Calibri" pitchFamily="34" charset="0"/>
              </a:rPr>
              <a:t>to address such access failures to storage devices by enabling multiple alternative paths to the same storage device so that in case of failure of one path </a:t>
            </a:r>
            <a:r>
              <a:rPr lang="en-US" dirty="0" smtClean="0">
                <a:latin typeface="Calibri" pitchFamily="34" charset="0"/>
              </a:rPr>
              <a:t>(for</a:t>
            </a:r>
            <a:r>
              <a:rPr lang="en-US" baseline="0" dirty="0" smtClean="0">
                <a:latin typeface="Calibri" pitchFamily="34" charset="0"/>
              </a:rPr>
              <a:t> example</a:t>
            </a:r>
            <a:r>
              <a:rPr lang="en-US" dirty="0" smtClean="0">
                <a:latin typeface="Calibri" pitchFamily="34" charset="0"/>
              </a:rPr>
              <a:t>, due </a:t>
            </a:r>
            <a:r>
              <a:rPr lang="en-US" dirty="0">
                <a:latin typeface="Calibri" pitchFamily="34" charset="0"/>
              </a:rPr>
              <a:t>to failures on switch, HBA port, storage processor, or cable) another alternative path can be activated and used for data transfer. </a:t>
            </a:r>
          </a:p>
          <a:p>
            <a:r>
              <a:rPr lang="en-US" dirty="0" smtClean="0">
                <a:latin typeface="Calibri" pitchFamily="34" charset="0"/>
              </a:rPr>
              <a:t>For</a:t>
            </a:r>
            <a:r>
              <a:rPr lang="en-US" baseline="0" dirty="0" smtClean="0">
                <a:latin typeface="Calibri" pitchFamily="34" charset="0"/>
              </a:rPr>
              <a:t> </a:t>
            </a:r>
            <a:r>
              <a:rPr lang="en-US" dirty="0" smtClean="0">
                <a:latin typeface="Calibri" pitchFamily="34" charset="0"/>
              </a:rPr>
              <a:t>multipathing</a:t>
            </a:r>
            <a:r>
              <a:rPr lang="en-US" dirty="0">
                <a:latin typeface="Calibri" pitchFamily="34" charset="0"/>
              </a:rPr>
              <a:t>, a server either has two or more </a:t>
            </a:r>
            <a:r>
              <a:rPr lang="en-US" dirty="0" smtClean="0">
                <a:latin typeface="Calibri" pitchFamily="34" charset="0"/>
              </a:rPr>
              <a:t>HBAs available to reach the </a:t>
            </a:r>
            <a:r>
              <a:rPr lang="en-US" dirty="0">
                <a:latin typeface="Calibri" pitchFamily="34" charset="0"/>
              </a:rPr>
              <a:t>storage device </a:t>
            </a:r>
            <a:r>
              <a:rPr lang="en-US" dirty="0" smtClean="0">
                <a:latin typeface="Calibri" pitchFamily="34" charset="0"/>
              </a:rPr>
              <a:t>using </a:t>
            </a:r>
            <a:r>
              <a:rPr lang="en-US" dirty="0">
                <a:latin typeface="Calibri" pitchFamily="34" charset="0"/>
              </a:rPr>
              <a:t>one or more </a:t>
            </a:r>
            <a:r>
              <a:rPr lang="en-US" dirty="0" smtClean="0">
                <a:latin typeface="Calibri" pitchFamily="34" charset="0"/>
              </a:rPr>
              <a:t>switches, o</a:t>
            </a:r>
            <a:r>
              <a:rPr lang="en-US" b="0" dirty="0" smtClean="0">
                <a:latin typeface="Calibri" pitchFamily="34" charset="0"/>
              </a:rPr>
              <a:t>r </a:t>
            </a:r>
            <a:r>
              <a:rPr lang="en-US" dirty="0">
                <a:latin typeface="Calibri" pitchFamily="34" charset="0"/>
              </a:rPr>
              <a:t>the setup </a:t>
            </a:r>
            <a:r>
              <a:rPr lang="en-US" dirty="0" smtClean="0">
                <a:latin typeface="Calibri" pitchFamily="34" charset="0"/>
              </a:rPr>
              <a:t>may have </a:t>
            </a:r>
            <a:r>
              <a:rPr lang="en-US" dirty="0">
                <a:latin typeface="Calibri" pitchFamily="34" charset="0"/>
              </a:rPr>
              <a:t>one </a:t>
            </a:r>
            <a:r>
              <a:rPr lang="en-US" dirty="0" smtClean="0">
                <a:latin typeface="Calibri" pitchFamily="34" charset="0"/>
              </a:rPr>
              <a:t>HBA </a:t>
            </a:r>
            <a:r>
              <a:rPr lang="en-US" dirty="0">
                <a:latin typeface="Calibri" pitchFamily="34" charset="0"/>
              </a:rPr>
              <a:t>and multiple storage </a:t>
            </a:r>
            <a:r>
              <a:rPr lang="en-US" dirty="0" smtClean="0">
                <a:latin typeface="Calibri" pitchFamily="34" charset="0"/>
              </a:rPr>
              <a:t>controllers so </a:t>
            </a:r>
            <a:r>
              <a:rPr lang="en-US" dirty="0">
                <a:latin typeface="Calibri" pitchFamily="34" charset="0"/>
              </a:rPr>
              <a:t>that the HBA can use different paths to reach the storage.</a:t>
            </a:r>
          </a:p>
          <a:p>
            <a:r>
              <a:rPr lang="en-US" dirty="0" smtClean="0">
                <a:latin typeface="Calibri" pitchFamily="34" charset="0"/>
              </a:rPr>
              <a:t>Multipathing is enabled either by using the hypervisor’s </a:t>
            </a:r>
            <a:r>
              <a:rPr lang="en-US" b="0" dirty="0" smtClean="0">
                <a:latin typeface="Calibri" pitchFamily="34" charset="0"/>
              </a:rPr>
              <a:t>built-in</a:t>
            </a:r>
            <a:r>
              <a:rPr lang="en-US" dirty="0" smtClean="0">
                <a:latin typeface="Calibri" pitchFamily="34" charset="0"/>
              </a:rPr>
              <a:t> capability or by running a third-party software module, added to the hypervisor. In </a:t>
            </a:r>
            <a:r>
              <a:rPr lang="en-US" dirty="0">
                <a:latin typeface="Calibri" pitchFamily="34" charset="0"/>
              </a:rPr>
              <a:t>case of a path failure, I/Os are redirected to the surviving paths based upon a preconfigured path selection policy. </a:t>
            </a:r>
            <a:r>
              <a:rPr lang="en-US" b="0" u="none" dirty="0" smtClean="0">
                <a:latin typeface="Calibri" pitchFamily="34" charset="0"/>
              </a:rPr>
              <a:t>In the case </a:t>
            </a:r>
            <a:r>
              <a:rPr lang="en-US" b="0" u="none" dirty="0">
                <a:latin typeface="Calibri" pitchFamily="34" charset="0"/>
              </a:rPr>
              <a:t>of SAN storage arrays</a:t>
            </a:r>
            <a:r>
              <a:rPr lang="en-US" b="0" u="none" dirty="0" smtClean="0">
                <a:latin typeface="Calibri" pitchFamily="34" charset="0"/>
              </a:rPr>
              <a:t>, </a:t>
            </a:r>
            <a:r>
              <a:rPr lang="en-US" b="0" u="none" dirty="0">
                <a:latin typeface="Calibri" pitchFamily="34" charset="0"/>
              </a:rPr>
              <a:t>multipathing may also require adequate synchronization between the host software or hypervisor with the </a:t>
            </a:r>
            <a:r>
              <a:rPr lang="en-US" b="0" u="none" dirty="0" smtClean="0">
                <a:latin typeface="Calibri" pitchFamily="34" charset="0"/>
              </a:rPr>
              <a:t>array controller. This ensures that </a:t>
            </a:r>
            <a:r>
              <a:rPr lang="en-US" b="0" u="none" dirty="0">
                <a:latin typeface="Calibri" pitchFamily="34" charset="0"/>
              </a:rPr>
              <a:t>all the paths are consistently visible across the LUNs on the storage array</a:t>
            </a:r>
            <a:r>
              <a:rPr lang="en-US" b="0" u="none" dirty="0" smtClean="0">
                <a:latin typeface="Calibri" pitchFamily="34" charset="0"/>
              </a:rPr>
              <a:t>.  </a:t>
            </a:r>
            <a:endParaRPr lang="en-US" b="0" u="none"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15350B-55CA-4123-BE29-652647D7E9DC}" type="slidenum">
              <a:rPr lang="en-US"/>
              <a:pPr/>
              <a:t>14</a:t>
            </a:fld>
            <a:endParaRPr lang="en-US"/>
          </a:p>
        </p:txBody>
      </p:sp>
      <p:sp>
        <p:nvSpPr>
          <p:cNvPr id="247810" name="Slide Image Placeholder 1"/>
          <p:cNvSpPr>
            <a:spLocks noGrp="1" noRot="1" noChangeAspect="1" noTextEdit="1"/>
          </p:cNvSpPr>
          <p:nvPr>
            <p:ph type="sldImg"/>
          </p:nvPr>
        </p:nvSpPr>
        <p:spPr>
          <a:xfrm>
            <a:off x="657225" y="585788"/>
            <a:ext cx="5273675" cy="3956050"/>
          </a:xfrm>
          <a:ln/>
        </p:spPr>
      </p:sp>
      <p:sp>
        <p:nvSpPr>
          <p:cNvPr id="247811" name="Notes Placeholder 2"/>
          <p:cNvSpPr>
            <a:spLocks noGrp="1" noChangeAspect="1"/>
          </p:cNvSpPr>
          <p:nvPr>
            <p:ph type="body" idx="1"/>
          </p:nvPr>
        </p:nvSpPr>
        <p:spPr>
          <a:xfrm>
            <a:off x="444004" y="4707922"/>
            <a:ext cx="5772051" cy="4629944"/>
          </a:xfrm>
          <a:noFill/>
        </p:spPr>
        <p:txBody>
          <a:bodyPr/>
          <a:lstStyle/>
          <a:p>
            <a:pPr>
              <a:lnSpc>
                <a:spcPct val="90000"/>
              </a:lnSpc>
            </a:pPr>
            <a:r>
              <a:rPr lang="en-US" dirty="0">
                <a:latin typeface="Calibri" pitchFamily="34" charset="0"/>
              </a:rPr>
              <a:t>NIC teaming allows </a:t>
            </a:r>
            <a:r>
              <a:rPr lang="en-US" dirty="0" smtClean="0">
                <a:latin typeface="Calibri" pitchFamily="34" charset="0"/>
              </a:rPr>
              <a:t>grouping of</a:t>
            </a:r>
            <a:r>
              <a:rPr lang="en-US" baseline="0" dirty="0" smtClean="0">
                <a:latin typeface="Calibri" pitchFamily="34" charset="0"/>
              </a:rPr>
              <a:t> </a:t>
            </a:r>
            <a:r>
              <a:rPr lang="en-US" dirty="0" smtClean="0">
                <a:latin typeface="Calibri" pitchFamily="34" charset="0"/>
              </a:rPr>
              <a:t>two </a:t>
            </a:r>
            <a:r>
              <a:rPr lang="en-US" dirty="0">
                <a:latin typeface="Calibri" pitchFamily="34" charset="0"/>
              </a:rPr>
              <a:t>or more physical </a:t>
            </a:r>
            <a:r>
              <a:rPr lang="en-US" dirty="0" smtClean="0">
                <a:latin typeface="Calibri" pitchFamily="34" charset="0"/>
              </a:rPr>
              <a:t>NICs—which may </a:t>
            </a:r>
            <a:r>
              <a:rPr lang="en-US" dirty="0">
                <a:latin typeface="Calibri" pitchFamily="34" charset="0"/>
              </a:rPr>
              <a:t>be of different </a:t>
            </a:r>
            <a:r>
              <a:rPr lang="en-US" dirty="0" smtClean="0">
                <a:latin typeface="Calibri" pitchFamily="34" charset="0"/>
              </a:rPr>
              <a:t>types—into </a:t>
            </a:r>
            <a:r>
              <a:rPr lang="en-US" dirty="0">
                <a:latin typeface="Calibri" pitchFamily="34" charset="0"/>
              </a:rPr>
              <a:t>a single logical device called </a:t>
            </a:r>
            <a:r>
              <a:rPr lang="en-US" dirty="0" smtClean="0">
                <a:latin typeface="Calibri" pitchFamily="34" charset="0"/>
              </a:rPr>
              <a:t>the NIC </a:t>
            </a:r>
            <a:r>
              <a:rPr lang="en-US" dirty="0">
                <a:latin typeface="Calibri" pitchFamily="34" charset="0"/>
              </a:rPr>
              <a:t>team. </a:t>
            </a:r>
            <a:r>
              <a:rPr lang="en-US" dirty="0" smtClean="0">
                <a:latin typeface="Calibri" pitchFamily="34" charset="0"/>
              </a:rPr>
              <a:t>After an </a:t>
            </a:r>
            <a:r>
              <a:rPr lang="en-US" dirty="0">
                <a:latin typeface="Calibri" pitchFamily="34" charset="0"/>
              </a:rPr>
              <a:t>NIC team is </a:t>
            </a:r>
            <a:r>
              <a:rPr lang="en-US" dirty="0" smtClean="0">
                <a:latin typeface="Calibri" pitchFamily="34" charset="0"/>
              </a:rPr>
              <a:t>configured, </a:t>
            </a:r>
            <a:r>
              <a:rPr lang="en-US" dirty="0">
                <a:latin typeface="Calibri" pitchFamily="34" charset="0"/>
              </a:rPr>
              <a:t>the VM </a:t>
            </a:r>
            <a:r>
              <a:rPr lang="en-US" dirty="0" smtClean="0">
                <a:latin typeface="Calibri" pitchFamily="34" charset="0"/>
              </a:rPr>
              <a:t>will not be </a:t>
            </a:r>
            <a:r>
              <a:rPr lang="en-US" dirty="0">
                <a:latin typeface="Calibri" pitchFamily="34" charset="0"/>
              </a:rPr>
              <a:t>aware of the underlying physical NICs. Packets sent to the NIC team </a:t>
            </a:r>
            <a:r>
              <a:rPr lang="en-US" dirty="0" smtClean="0">
                <a:latin typeface="Calibri" pitchFamily="34" charset="0"/>
              </a:rPr>
              <a:t>are </a:t>
            </a:r>
            <a:r>
              <a:rPr lang="en-US" dirty="0">
                <a:latin typeface="Calibri" pitchFamily="34" charset="0"/>
              </a:rPr>
              <a:t>dispatched to one of the physical NICs in the </a:t>
            </a:r>
            <a:r>
              <a:rPr lang="en-US" dirty="0" smtClean="0">
                <a:latin typeface="Calibri" pitchFamily="34" charset="0"/>
              </a:rPr>
              <a:t>group.</a:t>
            </a:r>
            <a:r>
              <a:rPr lang="en-US" baseline="0" dirty="0" smtClean="0">
                <a:latin typeface="Calibri" pitchFamily="34" charset="0"/>
              </a:rPr>
              <a:t> P</a:t>
            </a:r>
            <a:r>
              <a:rPr lang="en-US" dirty="0" smtClean="0">
                <a:latin typeface="Calibri" pitchFamily="34" charset="0"/>
              </a:rPr>
              <a:t>ackets </a:t>
            </a:r>
            <a:r>
              <a:rPr lang="en-US" dirty="0">
                <a:latin typeface="Calibri" pitchFamily="34" charset="0"/>
              </a:rPr>
              <a:t>arriving at any of the physical NICs are automatically directed to the NIC team, which </a:t>
            </a:r>
            <a:r>
              <a:rPr lang="en-US" b="0" dirty="0" smtClean="0">
                <a:latin typeface="Calibri" pitchFamily="34" charset="0"/>
              </a:rPr>
              <a:t>consequently</a:t>
            </a:r>
            <a:r>
              <a:rPr lang="en-US" dirty="0" smtClean="0">
                <a:latin typeface="Calibri" pitchFamily="34" charset="0"/>
              </a:rPr>
              <a:t> redirects them </a:t>
            </a:r>
            <a:r>
              <a:rPr lang="en-US" dirty="0">
                <a:latin typeface="Calibri" pitchFamily="34" charset="0"/>
              </a:rPr>
              <a:t>to the </a:t>
            </a:r>
            <a:r>
              <a:rPr lang="en-US" dirty="0" smtClean="0">
                <a:latin typeface="Calibri" pitchFamily="34" charset="0"/>
              </a:rPr>
              <a:t>designated virtual NIC. </a:t>
            </a:r>
            <a:endParaRPr lang="en-US" dirty="0">
              <a:latin typeface="Calibri" pitchFamily="34" charset="0"/>
            </a:endParaRPr>
          </a:p>
          <a:p>
            <a:r>
              <a:rPr lang="en-US" dirty="0">
                <a:latin typeface="Calibri" pitchFamily="34" charset="0"/>
              </a:rPr>
              <a:t>Apart from </a:t>
            </a:r>
            <a:r>
              <a:rPr lang="en-US" dirty="0" smtClean="0">
                <a:latin typeface="Calibri" pitchFamily="34" charset="0"/>
              </a:rPr>
              <a:t>load </a:t>
            </a:r>
            <a:r>
              <a:rPr lang="en-US" dirty="0">
                <a:latin typeface="Calibri" pitchFamily="34" charset="0"/>
              </a:rPr>
              <a:t>balancing, which was discussed earlier, NIC </a:t>
            </a:r>
            <a:r>
              <a:rPr lang="en-US" dirty="0" smtClean="0">
                <a:latin typeface="Calibri" pitchFamily="34" charset="0"/>
              </a:rPr>
              <a:t>teaming </a:t>
            </a:r>
            <a:r>
              <a:rPr lang="en-US" dirty="0">
                <a:latin typeface="Calibri" pitchFamily="34" charset="0"/>
              </a:rPr>
              <a:t>enables fault tolerance such that</a:t>
            </a:r>
            <a:r>
              <a:rPr lang="en-US" b="1" dirty="0">
                <a:latin typeface="Calibri" pitchFamily="34" charset="0"/>
              </a:rPr>
              <a:t> </a:t>
            </a:r>
            <a:r>
              <a:rPr lang="en-US" dirty="0">
                <a:latin typeface="Calibri" pitchFamily="34" charset="0"/>
              </a:rPr>
              <a:t>if one of the underlying physical NICs </a:t>
            </a:r>
            <a:r>
              <a:rPr lang="en-US" dirty="0" smtClean="0">
                <a:latin typeface="Calibri" pitchFamily="34" charset="0"/>
              </a:rPr>
              <a:t>fails or </a:t>
            </a:r>
            <a:r>
              <a:rPr lang="en-US" dirty="0">
                <a:latin typeface="Calibri" pitchFamily="34" charset="0"/>
              </a:rPr>
              <a:t>its cable </a:t>
            </a:r>
            <a:r>
              <a:rPr lang="en-US" dirty="0" smtClean="0">
                <a:latin typeface="Calibri" pitchFamily="34" charset="0"/>
              </a:rPr>
              <a:t>is </a:t>
            </a:r>
            <a:r>
              <a:rPr lang="en-US" dirty="0">
                <a:latin typeface="Calibri" pitchFamily="34" charset="0"/>
              </a:rPr>
              <a:t>unplugged, </a:t>
            </a:r>
            <a:r>
              <a:rPr lang="en-US" dirty="0" smtClean="0">
                <a:latin typeface="Calibri" pitchFamily="34" charset="0"/>
              </a:rPr>
              <a:t>the traffic is </a:t>
            </a:r>
            <a:r>
              <a:rPr lang="en-US" dirty="0">
                <a:latin typeface="Calibri" pitchFamily="34" charset="0"/>
              </a:rPr>
              <a:t>redirected to another </a:t>
            </a:r>
            <a:r>
              <a:rPr lang="en-US" dirty="0" smtClean="0">
                <a:latin typeface="Calibri" pitchFamily="34" charset="0"/>
              </a:rPr>
              <a:t>physical NIC </a:t>
            </a:r>
            <a:r>
              <a:rPr lang="en-US" dirty="0">
                <a:latin typeface="Calibri" pitchFamily="34" charset="0"/>
              </a:rPr>
              <a:t>in the </a:t>
            </a:r>
            <a:r>
              <a:rPr lang="en-US" dirty="0" smtClean="0">
                <a:latin typeface="Calibri" pitchFamily="34" charset="0"/>
              </a:rPr>
              <a:t>team. Thus, NIC teaming </a:t>
            </a:r>
            <a:r>
              <a:rPr lang="en-US" dirty="0" smtClean="0">
                <a:latin typeface="+mn-lt"/>
              </a:rPr>
              <a:t>eliminates the SPOF associated with a single physical NIC.</a:t>
            </a:r>
            <a:r>
              <a:rPr lang="en-US" dirty="0" smtClean="0"/>
              <a:t> </a:t>
            </a:r>
            <a:r>
              <a:rPr lang="en-US" dirty="0" smtClean="0">
                <a:latin typeface="Calibri" pitchFamily="34" charset="0"/>
              </a:rPr>
              <a:t>Such failover remains totally transparent to the VMs and applications may experience performance</a:t>
            </a:r>
            <a:r>
              <a:rPr lang="en-US" baseline="0" dirty="0" smtClean="0">
                <a:latin typeface="Calibri" pitchFamily="34" charset="0"/>
              </a:rPr>
              <a:t> degradation during this process. </a:t>
            </a:r>
            <a:endParaRPr lang="en-US" dirty="0">
              <a:latin typeface="Calibri" pitchFamily="34" charset="0"/>
            </a:endParaRPr>
          </a:p>
          <a:p>
            <a:r>
              <a:rPr lang="en-US" dirty="0">
                <a:latin typeface="Calibri" pitchFamily="34" charset="0"/>
              </a:rPr>
              <a:t>In a VDC environment, with </a:t>
            </a:r>
            <a:r>
              <a:rPr lang="en-US" dirty="0" smtClean="0">
                <a:latin typeface="Calibri" pitchFamily="34" charset="0"/>
              </a:rPr>
              <a:t>the hypervisor’s </a:t>
            </a:r>
            <a:r>
              <a:rPr lang="en-US" dirty="0">
                <a:latin typeface="Calibri" pitchFamily="34" charset="0"/>
              </a:rPr>
              <a:t>support for NIC teaming, </a:t>
            </a:r>
            <a:r>
              <a:rPr lang="en-US" dirty="0" smtClean="0">
                <a:latin typeface="Calibri" pitchFamily="34" charset="0"/>
              </a:rPr>
              <a:t>a guest </a:t>
            </a:r>
            <a:r>
              <a:rPr lang="en-US" dirty="0">
                <a:latin typeface="Calibri" pitchFamily="34" charset="0"/>
              </a:rPr>
              <a:t>OS or a </a:t>
            </a:r>
            <a:r>
              <a:rPr lang="en-US" b="0" dirty="0">
                <a:latin typeface="Calibri" pitchFamily="34" charset="0"/>
              </a:rPr>
              <a:t>VM need not </a:t>
            </a:r>
            <a:r>
              <a:rPr lang="en-US" b="0" dirty="0" smtClean="0">
                <a:latin typeface="Calibri" pitchFamily="34" charset="0"/>
              </a:rPr>
              <a:t>install </a:t>
            </a:r>
            <a:r>
              <a:rPr lang="en-US" b="0" dirty="0">
                <a:latin typeface="Calibri" pitchFamily="34" charset="0"/>
              </a:rPr>
              <a:t>separate drivers</a:t>
            </a:r>
            <a:r>
              <a:rPr lang="en-US" dirty="0">
                <a:latin typeface="Calibri" pitchFamily="34" charset="0"/>
              </a:rPr>
              <a:t> for NICs or </a:t>
            </a:r>
            <a:r>
              <a:rPr lang="en-US" dirty="0" smtClean="0">
                <a:latin typeface="Calibri" pitchFamily="34" charset="0"/>
              </a:rPr>
              <a:t>configure </a:t>
            </a:r>
            <a:r>
              <a:rPr lang="en-US" dirty="0">
                <a:latin typeface="Calibri" pitchFamily="34" charset="0"/>
              </a:rPr>
              <a:t>NIC teaming. NIC teaming </a:t>
            </a:r>
            <a:r>
              <a:rPr lang="en-US" dirty="0" smtClean="0">
                <a:latin typeface="Calibri" pitchFamily="34" charset="0"/>
              </a:rPr>
              <a:t>implementations in most of the hypervisors support </a:t>
            </a:r>
            <a:r>
              <a:rPr lang="en-US" dirty="0">
                <a:latin typeface="Calibri" pitchFamily="34" charset="0"/>
              </a:rPr>
              <a:t>the IEEE </a:t>
            </a:r>
            <a:r>
              <a:rPr lang="en-US" dirty="0" smtClean="0">
                <a:latin typeface="Calibri" pitchFamily="34" charset="0"/>
              </a:rPr>
              <a:t>802.1AX-2008 link </a:t>
            </a:r>
            <a:r>
              <a:rPr lang="en-US" dirty="0">
                <a:latin typeface="Calibri" pitchFamily="34" charset="0"/>
              </a:rPr>
              <a:t>aggregation standard.</a:t>
            </a: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C0EF0CD-12CC-450A-A780-D6A50BE70089}" type="slidenum">
              <a:rPr lang="en-US"/>
              <a:pPr/>
              <a:t>15</a:t>
            </a:fld>
            <a:endParaRPr lang="en-US"/>
          </a:p>
        </p:txBody>
      </p:sp>
      <p:sp>
        <p:nvSpPr>
          <p:cNvPr id="67586" name="Slide Image Placeholder 1"/>
          <p:cNvSpPr>
            <a:spLocks noGrp="1" noRot="1" noChangeAspect="1" noTextEdit="1"/>
          </p:cNvSpPr>
          <p:nvPr>
            <p:ph type="sldImg"/>
          </p:nvPr>
        </p:nvSpPr>
        <p:spPr>
          <a:xfrm>
            <a:off x="657225" y="585788"/>
            <a:ext cx="5273675" cy="3956050"/>
          </a:xfrm>
          <a:ln/>
        </p:spPr>
      </p:sp>
      <p:sp>
        <p:nvSpPr>
          <p:cNvPr id="67587"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In case of a regional </a:t>
            </a:r>
            <a:r>
              <a:rPr lang="en-US" dirty="0" smtClean="0">
                <a:latin typeface="Calibri" pitchFamily="34" charset="0"/>
              </a:rPr>
              <a:t>disaster,</a:t>
            </a:r>
            <a:r>
              <a:rPr lang="en-US" u="sng" dirty="0" smtClean="0">
                <a:latin typeface="Calibri" pitchFamily="34" charset="0"/>
              </a:rPr>
              <a:t> </a:t>
            </a:r>
            <a:r>
              <a:rPr lang="en-US" dirty="0" smtClean="0">
                <a:latin typeface="Calibri" pitchFamily="34" charset="0"/>
              </a:rPr>
              <a:t>the </a:t>
            </a:r>
            <a:r>
              <a:rPr lang="en-US" dirty="0">
                <a:latin typeface="Calibri" pitchFamily="34" charset="0"/>
              </a:rPr>
              <a:t>whole VDC </a:t>
            </a:r>
            <a:r>
              <a:rPr lang="en-US" dirty="0" smtClean="0">
                <a:latin typeface="Calibri" pitchFamily="34" charset="0"/>
              </a:rPr>
              <a:t>site </a:t>
            </a:r>
            <a:r>
              <a:rPr lang="en-US" b="0" dirty="0" smtClean="0">
                <a:latin typeface="Calibri" pitchFamily="34" charset="0"/>
              </a:rPr>
              <a:t>requires </a:t>
            </a:r>
            <a:r>
              <a:rPr lang="en-US" b="0" dirty="0">
                <a:latin typeface="Calibri" pitchFamily="34" charset="0"/>
              </a:rPr>
              <a:t>recovery</a:t>
            </a:r>
            <a:r>
              <a:rPr lang="en-US" dirty="0">
                <a:latin typeface="Calibri" pitchFamily="34" charset="0"/>
              </a:rPr>
              <a:t>. </a:t>
            </a:r>
            <a:r>
              <a:rPr lang="en-US" dirty="0" smtClean="0">
                <a:latin typeface="Calibri" pitchFamily="34" charset="0"/>
              </a:rPr>
              <a:t>To </a:t>
            </a:r>
            <a:r>
              <a:rPr lang="en-US" dirty="0">
                <a:latin typeface="Calibri" pitchFamily="34" charset="0"/>
              </a:rPr>
              <a:t>ensure </a:t>
            </a:r>
            <a:r>
              <a:rPr lang="en-US" dirty="0" smtClean="0">
                <a:latin typeface="Calibri" pitchFamily="34" charset="0"/>
              </a:rPr>
              <a:t>error-free </a:t>
            </a:r>
            <a:r>
              <a:rPr lang="en-US" dirty="0">
                <a:latin typeface="Calibri" pitchFamily="34" charset="0"/>
              </a:rPr>
              <a:t>execution of BC </a:t>
            </a:r>
            <a:r>
              <a:rPr lang="en-US" dirty="0" smtClean="0">
                <a:latin typeface="Calibri" pitchFamily="34" charset="0"/>
              </a:rPr>
              <a:t>solutions during </a:t>
            </a:r>
            <a:r>
              <a:rPr lang="en-US" dirty="0">
                <a:latin typeface="Calibri" pitchFamily="34" charset="0"/>
              </a:rPr>
              <a:t>a disaster, a non disruptive testing of </a:t>
            </a:r>
            <a:r>
              <a:rPr lang="en-US" dirty="0" smtClean="0">
                <a:latin typeface="Calibri" pitchFamily="34" charset="0"/>
              </a:rPr>
              <a:t>Disaster</a:t>
            </a:r>
            <a:r>
              <a:rPr lang="en-US" baseline="0" dirty="0" smtClean="0">
                <a:latin typeface="Calibri" pitchFamily="34" charset="0"/>
              </a:rPr>
              <a:t> Recovery</a:t>
            </a:r>
            <a:r>
              <a:rPr lang="en-US" dirty="0" smtClean="0">
                <a:latin typeface="Calibri" pitchFamily="34" charset="0"/>
              </a:rPr>
              <a:t> (DR) plan </a:t>
            </a:r>
            <a:r>
              <a:rPr lang="en-US" dirty="0">
                <a:latin typeface="Calibri" pitchFamily="34" charset="0"/>
              </a:rPr>
              <a:t>is often required to be carried out </a:t>
            </a:r>
            <a:r>
              <a:rPr lang="en-US" dirty="0" smtClean="0">
                <a:latin typeface="Calibri" pitchFamily="34" charset="0"/>
              </a:rPr>
              <a:t>beforehand. </a:t>
            </a:r>
            <a:endParaRPr lang="en-US" dirty="0">
              <a:latin typeface="Calibri" pitchFamily="34" charset="0"/>
            </a:endParaRPr>
          </a:p>
          <a:p>
            <a:r>
              <a:rPr lang="en-US" dirty="0" smtClean="0">
                <a:latin typeface="Calibri" pitchFamily="34" charset="0"/>
              </a:rPr>
              <a:t>To ensure </a:t>
            </a:r>
            <a:r>
              <a:rPr lang="en-US" dirty="0">
                <a:latin typeface="Calibri" pitchFamily="34" charset="0"/>
              </a:rPr>
              <a:t>a robust and consistent failover in case of a site </a:t>
            </a:r>
            <a:r>
              <a:rPr lang="en-US" dirty="0" smtClean="0">
                <a:latin typeface="Calibri" pitchFamily="34" charset="0"/>
              </a:rPr>
              <a:t>failure or during testing, </a:t>
            </a:r>
            <a:r>
              <a:rPr lang="en-US" dirty="0">
                <a:latin typeface="Calibri" pitchFamily="34" charset="0"/>
              </a:rPr>
              <a:t>automatic site failover capabilities are highly desirable. This is because manual steps are </a:t>
            </a:r>
            <a:r>
              <a:rPr lang="en-US" dirty="0" smtClean="0">
                <a:latin typeface="Calibri" pitchFamily="34" charset="0"/>
              </a:rPr>
              <a:t>often error prone. </a:t>
            </a:r>
            <a:r>
              <a:rPr lang="en-US" dirty="0">
                <a:latin typeface="Calibri" pitchFamily="34" charset="0"/>
              </a:rPr>
              <a:t>RTO with automated failover is significantly less </a:t>
            </a:r>
            <a:r>
              <a:rPr lang="en-US" dirty="0" smtClean="0">
                <a:latin typeface="Calibri" pitchFamily="34" charset="0"/>
              </a:rPr>
              <a:t>compared </a:t>
            </a:r>
            <a:r>
              <a:rPr lang="en-US" dirty="0">
                <a:latin typeface="Calibri" pitchFamily="34" charset="0"/>
              </a:rPr>
              <a:t>to </a:t>
            </a:r>
            <a:r>
              <a:rPr lang="en-US" dirty="0" smtClean="0">
                <a:latin typeface="Calibri" pitchFamily="34" charset="0"/>
              </a:rPr>
              <a:t>the</a:t>
            </a:r>
            <a:r>
              <a:rPr lang="en-US" baseline="0" dirty="0" smtClean="0">
                <a:latin typeface="Calibri" pitchFamily="34" charset="0"/>
              </a:rPr>
              <a:t> </a:t>
            </a:r>
            <a:r>
              <a:rPr lang="en-US" dirty="0" smtClean="0">
                <a:latin typeface="Calibri" pitchFamily="34" charset="0"/>
              </a:rPr>
              <a:t>manual </a:t>
            </a:r>
            <a:r>
              <a:rPr lang="en-US" dirty="0">
                <a:latin typeface="Calibri" pitchFamily="34" charset="0"/>
              </a:rPr>
              <a:t>process. </a:t>
            </a:r>
            <a:r>
              <a:rPr lang="en-US" dirty="0" smtClean="0">
                <a:latin typeface="Calibri" pitchFamily="34" charset="0"/>
              </a:rPr>
              <a:t>However, the DR product that automates setup, failover, and testing of DR plans must be compatible with the guest OS. </a:t>
            </a:r>
            <a:endParaRPr lang="en-US" dirty="0">
              <a:latin typeface="Calibri" pitchFamily="34" charset="0"/>
            </a:endParaRPr>
          </a:p>
          <a:p>
            <a:r>
              <a:rPr lang="en-US" dirty="0" smtClean="0">
                <a:latin typeface="Calibri" pitchFamily="34" charset="0"/>
              </a:rPr>
              <a:t>A hypervisor provides robust, reliable, and secure virtualization platform that isolates applications and OSs from their underlying hardware.</a:t>
            </a:r>
            <a:r>
              <a:rPr lang="en-US" baseline="0" dirty="0" smtClean="0">
                <a:latin typeface="Calibri" pitchFamily="34" charset="0"/>
              </a:rPr>
              <a:t> This </a:t>
            </a:r>
            <a:r>
              <a:rPr lang="en-US" dirty="0" smtClean="0">
                <a:latin typeface="Calibri" pitchFamily="34" charset="0"/>
              </a:rPr>
              <a:t>considerably reduces the complexity of implementing and testing D</a:t>
            </a:r>
            <a:r>
              <a:rPr lang="en-US" baseline="0" dirty="0" smtClean="0">
                <a:latin typeface="Calibri" pitchFamily="34" charset="0"/>
              </a:rPr>
              <a:t>R</a:t>
            </a:r>
            <a:r>
              <a:rPr lang="en-US" dirty="0" smtClean="0">
                <a:latin typeface="Calibri" pitchFamily="34" charset="0"/>
              </a:rPr>
              <a:t> strategies. Among the different types of hypervisors for BC, the “bare-metal” (Type 1) hypervisor provides a robust DR. During the DR process, the bare-metal approach offers greater levels of performance, reliability, and security; and is better equipped to leverage the power of x86 server architectures found in the datacenters.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pitchFamily="34" charset="0"/>
              </a:rPr>
              <a:t>A VDC site failover process also depends upon other capabilities, including VM replication and migration capabilities, reliable network infrastructure between primary (production) site and the secondary (recovery or DR) site, and data backup capabilities.</a:t>
            </a: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55638" y="584200"/>
            <a:ext cx="5276850" cy="3957638"/>
          </a:xfrm>
          <a:noFill/>
          <a:ln>
            <a:solidFill>
              <a:srgbClr val="000000"/>
            </a:solidFill>
            <a:miter lim="800000"/>
            <a:headEnd/>
            <a:tailEnd/>
          </a:ln>
        </p:spPr>
      </p:sp>
      <p:sp>
        <p:nvSpPr>
          <p:cNvPr id="39939" name="Notes Placeholder 2"/>
          <p:cNvSpPr>
            <a:spLocks noGrp="1"/>
          </p:cNvSpPr>
          <p:nvPr>
            <p:ph type="body" idx="1"/>
          </p:nvPr>
        </p:nvSpPr>
        <p:spPr bwMode="auto">
          <a:xfrm>
            <a:off x="444004" y="4707922"/>
            <a:ext cx="5772051" cy="4629944"/>
          </a:xfrm>
          <a:noFill/>
        </p:spPr>
        <p:txBody>
          <a:bodyPr wrap="square" lIns="99075" tIns="49538" rIns="99075" bIns="49538"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This lesson covers</a:t>
            </a:r>
            <a:r>
              <a:rPr lang="en-US" baseline="0" dirty="0" smtClean="0">
                <a:latin typeface="+mn-lt"/>
              </a:rPr>
              <a:t> the challenges and the mechanisms for VM backup in a VDC environment. The lesson includes traditional and image based methods for VM backup, deduplication as a mechanism for backup optimization, and the process of restoring a VM using a backup copy.</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mn-lt"/>
            </a:endParaRPr>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16</a:t>
            </a:fld>
            <a:endParaRPr lang="en-US"/>
          </a:p>
        </p:txBody>
      </p:sp>
      <p:sp>
        <p:nvSpPr>
          <p:cNvPr id="6"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B4B0A3-1515-456D-9051-1C5DF5D1957D}" type="slidenum">
              <a:rPr lang="en-US"/>
              <a:pPr/>
              <a:t>17</a:t>
            </a:fld>
            <a:endParaRPr lang="en-US"/>
          </a:p>
        </p:txBody>
      </p:sp>
      <p:sp>
        <p:nvSpPr>
          <p:cNvPr id="75778" name="Slide Image Placeholder 1"/>
          <p:cNvSpPr>
            <a:spLocks noGrp="1" noRot="1" noChangeAspect="1" noTextEdit="1"/>
          </p:cNvSpPr>
          <p:nvPr>
            <p:ph type="sldImg"/>
          </p:nvPr>
        </p:nvSpPr>
        <p:spPr>
          <a:xfrm>
            <a:off x="655638" y="584200"/>
            <a:ext cx="5276850" cy="3957638"/>
          </a:xfrm>
          <a:ln/>
        </p:spPr>
      </p:sp>
      <p:sp>
        <p:nvSpPr>
          <p:cNvPr id="75779"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A backup operation </a:t>
            </a:r>
            <a:r>
              <a:rPr lang="en-US" dirty="0" smtClean="0">
                <a:latin typeface="Calibri" pitchFamily="34" charset="0"/>
              </a:rPr>
              <a:t>in </a:t>
            </a:r>
            <a:r>
              <a:rPr lang="en-US" dirty="0">
                <a:latin typeface="Calibri" pitchFamily="34" charset="0"/>
              </a:rPr>
              <a:t>a VDC environment often requires backing </a:t>
            </a:r>
            <a:r>
              <a:rPr lang="en-US" dirty="0" smtClean="0">
                <a:latin typeface="Calibri" pitchFamily="34" charset="0"/>
              </a:rPr>
              <a:t>up the VM state. The VM</a:t>
            </a:r>
            <a:r>
              <a:rPr lang="en-US" baseline="0" dirty="0" smtClean="0">
                <a:latin typeface="Calibri" pitchFamily="34" charset="0"/>
              </a:rPr>
              <a:t> </a:t>
            </a:r>
            <a:r>
              <a:rPr lang="en-US" dirty="0" smtClean="0">
                <a:latin typeface="Calibri" pitchFamily="34" charset="0"/>
              </a:rPr>
              <a:t>state includes the state </a:t>
            </a:r>
            <a:r>
              <a:rPr lang="en-US" dirty="0">
                <a:latin typeface="Calibri" pitchFamily="34" charset="0"/>
              </a:rPr>
              <a:t>of its virtual disks, memory (i.e. RAM), network configuration, as well as </a:t>
            </a:r>
            <a:r>
              <a:rPr lang="en-US" dirty="0" smtClean="0">
                <a:latin typeface="Calibri" pitchFamily="34" charset="0"/>
              </a:rPr>
              <a:t>the power </a:t>
            </a:r>
            <a:r>
              <a:rPr lang="en-US" dirty="0">
                <a:latin typeface="Calibri" pitchFamily="34" charset="0"/>
              </a:rPr>
              <a:t>state (on, off, or suspended). </a:t>
            </a:r>
            <a:r>
              <a:rPr lang="en-US" dirty="0" smtClean="0">
                <a:latin typeface="Calibri" pitchFamily="34" charset="0"/>
              </a:rPr>
              <a:t>A virtual disk</a:t>
            </a:r>
            <a:r>
              <a:rPr lang="en-US" baseline="0" dirty="0" smtClean="0">
                <a:latin typeface="Calibri" pitchFamily="34" charset="0"/>
              </a:rPr>
              <a:t> includes</a:t>
            </a:r>
            <a:r>
              <a:rPr lang="en-US" dirty="0" smtClean="0">
                <a:latin typeface="Calibri" pitchFamily="34" charset="0"/>
              </a:rPr>
              <a:t> all </a:t>
            </a:r>
            <a:r>
              <a:rPr lang="en-US" dirty="0">
                <a:latin typeface="Calibri" pitchFamily="34" charset="0"/>
              </a:rPr>
              <a:t>the information typically backed up </a:t>
            </a:r>
            <a:r>
              <a:rPr lang="en-US" dirty="0" smtClean="0">
                <a:latin typeface="Calibri" pitchFamily="34" charset="0"/>
              </a:rPr>
              <a:t>(OS</a:t>
            </a:r>
            <a:r>
              <a:rPr lang="en-US" dirty="0">
                <a:latin typeface="Calibri" pitchFamily="34" charset="0"/>
              </a:rPr>
              <a:t>, applications, and </a:t>
            </a:r>
            <a:r>
              <a:rPr lang="en-US" dirty="0" smtClean="0">
                <a:latin typeface="Calibri" pitchFamily="34" charset="0"/>
              </a:rPr>
              <a:t>data.) </a:t>
            </a:r>
            <a:r>
              <a:rPr lang="en-US" dirty="0">
                <a:latin typeface="Calibri" pitchFamily="34" charset="0"/>
              </a:rPr>
              <a:t>As with physical machines, </a:t>
            </a:r>
            <a:r>
              <a:rPr lang="en-US" dirty="0" smtClean="0">
                <a:latin typeface="Calibri" pitchFamily="34" charset="0"/>
              </a:rPr>
              <a:t>a VM </a:t>
            </a:r>
            <a:r>
              <a:rPr lang="en-US" dirty="0">
                <a:latin typeface="Calibri" pitchFamily="34" charset="0"/>
              </a:rPr>
              <a:t>backup needs to be periodically updated with </a:t>
            </a:r>
            <a:r>
              <a:rPr lang="en-US" dirty="0" smtClean="0">
                <a:latin typeface="Calibri" pitchFamily="34" charset="0"/>
              </a:rPr>
              <a:t>respect </a:t>
            </a:r>
            <a:r>
              <a:rPr lang="en-US" dirty="0">
                <a:latin typeface="Calibri" pitchFamily="34" charset="0"/>
              </a:rPr>
              <a:t>to its </a:t>
            </a:r>
            <a:r>
              <a:rPr lang="en-US" dirty="0" smtClean="0">
                <a:latin typeface="Calibri" pitchFamily="34" charset="0"/>
              </a:rPr>
              <a:t>source, </a:t>
            </a:r>
            <a:r>
              <a:rPr lang="en-US" dirty="0">
                <a:latin typeface="Calibri" pitchFamily="34" charset="0"/>
              </a:rPr>
              <a:t>in order to </a:t>
            </a:r>
            <a:r>
              <a:rPr lang="en-US" dirty="0" smtClean="0">
                <a:latin typeface="Calibri" pitchFamily="34" charset="0"/>
              </a:rPr>
              <a:t>recover from human </a:t>
            </a:r>
            <a:r>
              <a:rPr lang="en-US" dirty="0">
                <a:latin typeface="Calibri" pitchFamily="34" charset="0"/>
              </a:rPr>
              <a:t>or technical errors.</a:t>
            </a:r>
          </a:p>
          <a:p>
            <a:r>
              <a:rPr lang="en-US" dirty="0">
                <a:latin typeface="Calibri" pitchFamily="34" charset="0"/>
              </a:rPr>
              <a:t>A VM backup </a:t>
            </a:r>
            <a:r>
              <a:rPr lang="en-US" dirty="0" smtClean="0">
                <a:latin typeface="Calibri" pitchFamily="34" charset="0"/>
              </a:rPr>
              <a:t>may </a:t>
            </a:r>
            <a:r>
              <a:rPr lang="en-US" dirty="0">
                <a:latin typeface="Calibri" pitchFamily="34" charset="0"/>
              </a:rPr>
              <a:t>be performed either as a </a:t>
            </a:r>
            <a:r>
              <a:rPr lang="en-US" dirty="0" smtClean="0">
                <a:latin typeface="Calibri" pitchFamily="34" charset="0"/>
              </a:rPr>
              <a:t>“set </a:t>
            </a:r>
            <a:r>
              <a:rPr lang="en-US" dirty="0">
                <a:latin typeface="Calibri" pitchFamily="34" charset="0"/>
              </a:rPr>
              <a:t>of </a:t>
            </a:r>
            <a:r>
              <a:rPr lang="en-US" dirty="0" smtClean="0">
                <a:latin typeface="Calibri" pitchFamily="34" charset="0"/>
              </a:rPr>
              <a:t>files” </a:t>
            </a:r>
            <a:r>
              <a:rPr lang="en-US" dirty="0">
                <a:latin typeface="Calibri" pitchFamily="34" charset="0"/>
              </a:rPr>
              <a:t>retaining the directory structure or as a complete image. </a:t>
            </a:r>
            <a:r>
              <a:rPr lang="en-US" dirty="0" smtClean="0">
                <a:latin typeface="Calibri" pitchFamily="34" charset="0"/>
              </a:rPr>
              <a:t>File-level </a:t>
            </a:r>
            <a:r>
              <a:rPr lang="en-US" b="0" dirty="0">
                <a:latin typeface="Calibri" pitchFamily="34" charset="0"/>
              </a:rPr>
              <a:t>backup</a:t>
            </a:r>
            <a:r>
              <a:rPr lang="en-US" dirty="0">
                <a:latin typeface="Calibri" pitchFamily="34" charset="0"/>
              </a:rPr>
              <a:t> provides a way to access individual files, whereas image level backup does not. Another important difference between file </a:t>
            </a:r>
            <a:r>
              <a:rPr lang="en-US" dirty="0" smtClean="0">
                <a:latin typeface="Calibri" pitchFamily="34" charset="0"/>
              </a:rPr>
              <a:t>based and </a:t>
            </a:r>
            <a:r>
              <a:rPr lang="en-US" dirty="0">
                <a:latin typeface="Calibri" pitchFamily="34" charset="0"/>
              </a:rPr>
              <a:t>image based backup is that an image based backup is independent of the guest OS running on the VM, whereas file based </a:t>
            </a:r>
            <a:r>
              <a:rPr lang="en-US" b="0" dirty="0" smtClean="0">
                <a:latin typeface="Calibri" pitchFamily="34" charset="0"/>
              </a:rPr>
              <a:t>backup</a:t>
            </a:r>
            <a:r>
              <a:rPr lang="en-US" b="1" dirty="0" smtClean="0">
                <a:latin typeface="Calibri" pitchFamily="34" charset="0"/>
              </a:rPr>
              <a:t> </a:t>
            </a:r>
            <a:r>
              <a:rPr lang="en-US" dirty="0">
                <a:latin typeface="Calibri" pitchFamily="34" charset="0"/>
              </a:rPr>
              <a:t>may have guest OS </a:t>
            </a:r>
            <a:r>
              <a:rPr lang="en-US" dirty="0" smtClean="0">
                <a:latin typeface="Calibri" pitchFamily="34" charset="0"/>
              </a:rPr>
              <a:t>dependency, </a:t>
            </a:r>
            <a:r>
              <a:rPr lang="en-US" dirty="0">
                <a:latin typeface="Calibri" pitchFamily="34" charset="0"/>
              </a:rPr>
              <a:t>owing to file system structure. </a:t>
            </a:r>
            <a:r>
              <a:rPr lang="en-US" dirty="0" smtClean="0">
                <a:latin typeface="Calibri" pitchFamily="34" charset="0"/>
              </a:rPr>
              <a:t>In the case </a:t>
            </a:r>
            <a:r>
              <a:rPr lang="en-US" dirty="0">
                <a:latin typeface="Calibri" pitchFamily="34" charset="0"/>
              </a:rPr>
              <a:t>of an image based backup, recovery of individual files requires </a:t>
            </a:r>
            <a:r>
              <a:rPr lang="en-US" b="0" dirty="0">
                <a:latin typeface="Calibri" pitchFamily="34" charset="0"/>
              </a:rPr>
              <a:t>additional operations to be performed</a:t>
            </a:r>
            <a:r>
              <a:rPr lang="en-US" b="1" dirty="0" smtClean="0">
                <a:latin typeface="Calibri" pitchFamily="34" charset="0"/>
              </a:rPr>
              <a:t>.  </a:t>
            </a:r>
            <a:endParaRPr lang="en-US" b="1" dirty="0">
              <a:latin typeface="Calibri" pitchFamily="34" charset="0"/>
            </a:endParaRPr>
          </a:p>
          <a:p>
            <a:r>
              <a:rPr lang="en-US" dirty="0">
                <a:latin typeface="Calibri" pitchFamily="34" charset="0"/>
              </a:rPr>
              <a:t>Owing to </a:t>
            </a:r>
            <a:r>
              <a:rPr lang="en-US" dirty="0" smtClean="0">
                <a:latin typeface="Calibri" pitchFamily="34" charset="0"/>
              </a:rPr>
              <a:t>the</a:t>
            </a:r>
            <a:r>
              <a:rPr lang="en-US" baseline="0" dirty="0" smtClean="0">
                <a:latin typeface="Calibri" pitchFamily="34" charset="0"/>
              </a:rPr>
              <a:t> </a:t>
            </a:r>
            <a:r>
              <a:rPr lang="en-US" dirty="0" smtClean="0">
                <a:latin typeface="Calibri" pitchFamily="34" charset="0"/>
              </a:rPr>
              <a:t>increased </a:t>
            </a:r>
            <a:r>
              <a:rPr lang="en-US" dirty="0">
                <a:latin typeface="Calibri" pitchFamily="34" charset="0"/>
              </a:rPr>
              <a:t>capacity </a:t>
            </a:r>
            <a:r>
              <a:rPr lang="en-US" dirty="0" smtClean="0">
                <a:latin typeface="Calibri" pitchFamily="34" charset="0"/>
              </a:rPr>
              <a:t>requirements</a:t>
            </a:r>
            <a:r>
              <a:rPr lang="en-US" baseline="0" dirty="0" smtClean="0">
                <a:latin typeface="Calibri" pitchFamily="34" charset="0"/>
              </a:rPr>
              <a:t> </a:t>
            </a:r>
            <a:r>
              <a:rPr lang="en-US" dirty="0" smtClean="0">
                <a:latin typeface="Calibri" pitchFamily="34" charset="0"/>
              </a:rPr>
              <a:t>in </a:t>
            </a:r>
            <a:r>
              <a:rPr lang="en-US" dirty="0">
                <a:latin typeface="Calibri" pitchFamily="34" charset="0"/>
              </a:rPr>
              <a:t>a VDC environment, backup optimization methods are necessary. </a:t>
            </a:r>
            <a:r>
              <a:rPr lang="en-US" dirty="0" smtClean="0">
                <a:latin typeface="Calibri" pitchFamily="34" charset="0"/>
              </a:rPr>
              <a:t>Deduplication</a:t>
            </a:r>
            <a:r>
              <a:rPr lang="en-US" dirty="0">
                <a:latin typeface="Calibri" pitchFamily="34" charset="0"/>
              </a:rPr>
              <a:t>, which aims to reduce duplication of backup </a:t>
            </a:r>
            <a:r>
              <a:rPr lang="en-US" dirty="0" smtClean="0">
                <a:latin typeface="Calibri" pitchFamily="34" charset="0"/>
              </a:rPr>
              <a:t>data, </a:t>
            </a:r>
            <a:r>
              <a:rPr lang="en-US" dirty="0">
                <a:latin typeface="Calibri" pitchFamily="34" charset="0"/>
              </a:rPr>
              <a:t>is one of the important techniques towards </a:t>
            </a:r>
            <a:r>
              <a:rPr lang="en-US" dirty="0" smtClean="0">
                <a:latin typeface="Calibri" pitchFamily="34" charset="0"/>
              </a:rPr>
              <a:t>achieving optimum backup</a:t>
            </a:r>
            <a:r>
              <a:rPr lang="en-US" dirty="0">
                <a:latin typeface="Calibri" pitchFamily="34" charset="0"/>
              </a:rPr>
              <a:t>.</a:t>
            </a: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A460941-621B-4ADA-8D24-E31EC2438496}" type="slidenum">
              <a:rPr lang="en-US"/>
              <a:pPr/>
              <a:t>18</a:t>
            </a:fld>
            <a:endParaRPr lang="en-US"/>
          </a:p>
        </p:txBody>
      </p:sp>
      <p:sp>
        <p:nvSpPr>
          <p:cNvPr id="229378" name="Slide Image Placeholder 1"/>
          <p:cNvSpPr>
            <a:spLocks noGrp="1" noRot="1" noChangeAspect="1" noTextEdit="1"/>
          </p:cNvSpPr>
          <p:nvPr>
            <p:ph type="sldImg"/>
          </p:nvPr>
        </p:nvSpPr>
        <p:spPr>
          <a:xfrm>
            <a:off x="657225" y="585788"/>
            <a:ext cx="5273675" cy="3956050"/>
          </a:xfrm>
          <a:ln/>
        </p:spPr>
      </p:sp>
      <p:sp>
        <p:nvSpPr>
          <p:cNvPr id="229379"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Traditional </a:t>
            </a:r>
            <a:r>
              <a:rPr lang="en-US" dirty="0" smtClean="0">
                <a:latin typeface="Calibri" pitchFamily="34" charset="0"/>
              </a:rPr>
              <a:t>approaches for backup</a:t>
            </a:r>
            <a:r>
              <a:rPr lang="en-US" baseline="0" dirty="0" smtClean="0">
                <a:latin typeface="Calibri" pitchFamily="34" charset="0"/>
              </a:rPr>
              <a:t> in a VDC environment use</a:t>
            </a:r>
            <a:r>
              <a:rPr lang="en-US" dirty="0" smtClean="0">
                <a:latin typeface="Calibri" pitchFamily="34" charset="0"/>
              </a:rPr>
              <a:t> the same </a:t>
            </a:r>
            <a:r>
              <a:rPr lang="en-US" dirty="0">
                <a:latin typeface="Calibri" pitchFamily="34" charset="0"/>
              </a:rPr>
              <a:t>technologies </a:t>
            </a:r>
            <a:r>
              <a:rPr lang="en-US" dirty="0" smtClean="0">
                <a:latin typeface="Calibri" pitchFamily="34" charset="0"/>
              </a:rPr>
              <a:t>as are used </a:t>
            </a:r>
            <a:r>
              <a:rPr lang="en-US" dirty="0">
                <a:latin typeface="Calibri" pitchFamily="34" charset="0"/>
              </a:rPr>
              <a:t>in </a:t>
            </a:r>
            <a:r>
              <a:rPr lang="en-US" dirty="0" smtClean="0">
                <a:latin typeface="Calibri" pitchFamily="34" charset="0"/>
              </a:rPr>
              <a:t>a CDC, with </a:t>
            </a:r>
            <a:r>
              <a:rPr lang="en-US" dirty="0">
                <a:latin typeface="Calibri" pitchFamily="34" charset="0"/>
              </a:rPr>
              <a:t>minor modifications. These approaches often treat a VM as a set of files while creating its backup. The </a:t>
            </a:r>
            <a:r>
              <a:rPr lang="en-US" dirty="0" smtClean="0">
                <a:latin typeface="Calibri" pitchFamily="34" charset="0"/>
              </a:rPr>
              <a:t>approaches </a:t>
            </a:r>
            <a:r>
              <a:rPr lang="en-US" dirty="0">
                <a:latin typeface="Calibri" pitchFamily="34" charset="0"/>
              </a:rPr>
              <a:t>are as following</a:t>
            </a:r>
            <a:r>
              <a:rPr lang="en-US" dirty="0" smtClean="0">
                <a:latin typeface="Calibri" pitchFamily="34" charset="0"/>
              </a:rPr>
              <a:t>: </a:t>
            </a:r>
            <a:endParaRPr lang="en-US" dirty="0">
              <a:latin typeface="Calibri" pitchFamily="34" charset="0"/>
            </a:endParaRPr>
          </a:p>
          <a:p>
            <a:pPr marL="228600" marR="0" indent="-2286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latin typeface="Calibri" pitchFamily="34" charset="0"/>
              </a:rPr>
              <a:t>First</a:t>
            </a:r>
            <a:r>
              <a:rPr lang="en-US" b="1" baseline="0" dirty="0" smtClean="0">
                <a:latin typeface="Calibri" pitchFamily="34" charset="0"/>
              </a:rPr>
              <a:t> </a:t>
            </a:r>
            <a:r>
              <a:rPr lang="en-US" b="1" dirty="0" smtClean="0">
                <a:latin typeface="Calibri" pitchFamily="34" charset="0"/>
              </a:rPr>
              <a:t>approach</a:t>
            </a:r>
            <a:r>
              <a:rPr lang="en-US" b="0" dirty="0" smtClean="0">
                <a:latin typeface="Calibri" pitchFamily="34" charset="0"/>
              </a:rPr>
              <a:t>: A</a:t>
            </a:r>
            <a:r>
              <a:rPr lang="en-US" dirty="0" smtClean="0">
                <a:latin typeface="Calibri" pitchFamily="34" charset="0"/>
              </a:rPr>
              <a:t> </a:t>
            </a:r>
            <a:r>
              <a:rPr lang="en-US" dirty="0">
                <a:latin typeface="Calibri" pitchFamily="34" charset="0"/>
              </a:rPr>
              <a:t>VM is treated as if it </a:t>
            </a:r>
            <a:r>
              <a:rPr lang="en-US" dirty="0" smtClean="0">
                <a:latin typeface="Calibri" pitchFamily="34" charset="0"/>
              </a:rPr>
              <a:t>were a </a:t>
            </a:r>
            <a:r>
              <a:rPr lang="en-US" dirty="0">
                <a:latin typeface="Calibri" pitchFamily="34" charset="0"/>
              </a:rPr>
              <a:t>physical server. A backup agent is installed on the </a:t>
            </a:r>
            <a:r>
              <a:rPr lang="en-US" dirty="0" smtClean="0">
                <a:latin typeface="Calibri" pitchFamily="34" charset="0"/>
              </a:rPr>
              <a:t>VM that streams the VM </a:t>
            </a:r>
            <a:r>
              <a:rPr lang="en-US" dirty="0">
                <a:latin typeface="Calibri" pitchFamily="34" charset="0"/>
              </a:rPr>
              <a:t>data to the backup server. </a:t>
            </a:r>
            <a:r>
              <a:rPr lang="en-US" dirty="0" smtClean="0">
                <a:latin typeface="Calibri" pitchFamily="34" charset="0"/>
              </a:rPr>
              <a:t>Management </a:t>
            </a:r>
            <a:r>
              <a:rPr lang="en-US" dirty="0">
                <a:latin typeface="Calibri" pitchFamily="34" charset="0"/>
              </a:rPr>
              <a:t>of </a:t>
            </a:r>
            <a:r>
              <a:rPr lang="en-US" dirty="0" smtClean="0">
                <a:latin typeface="Calibri" pitchFamily="34" charset="0"/>
              </a:rPr>
              <a:t>the backup </a:t>
            </a:r>
            <a:r>
              <a:rPr lang="en-US" dirty="0">
                <a:latin typeface="Calibri" pitchFamily="34" charset="0"/>
              </a:rPr>
              <a:t>operation is similar to </a:t>
            </a:r>
            <a:r>
              <a:rPr lang="en-US" dirty="0" smtClean="0">
                <a:latin typeface="Calibri" pitchFamily="34" charset="0"/>
              </a:rPr>
              <a:t>that of CDC, </a:t>
            </a:r>
            <a:r>
              <a:rPr lang="en-US" dirty="0">
                <a:latin typeface="Calibri" pitchFamily="34" charset="0"/>
              </a:rPr>
              <a:t>and </a:t>
            </a:r>
            <a:r>
              <a:rPr lang="en-US" dirty="0" smtClean="0">
                <a:latin typeface="Calibri" pitchFamily="34" charset="0"/>
              </a:rPr>
              <a:t>hence,</a:t>
            </a:r>
            <a:r>
              <a:rPr lang="en-US" baseline="0" dirty="0" smtClean="0">
                <a:latin typeface="Calibri" pitchFamily="34" charset="0"/>
              </a:rPr>
              <a:t> creating </a:t>
            </a:r>
            <a:r>
              <a:rPr lang="en-US" dirty="0" smtClean="0">
                <a:latin typeface="Calibri" pitchFamily="34" charset="0"/>
              </a:rPr>
              <a:t>application </a:t>
            </a:r>
            <a:r>
              <a:rPr lang="en-US" dirty="0">
                <a:latin typeface="Calibri" pitchFamily="34" charset="0"/>
              </a:rPr>
              <a:t>consistent </a:t>
            </a:r>
            <a:r>
              <a:rPr lang="en-US" dirty="0" smtClean="0">
                <a:latin typeface="Calibri" pitchFamily="34" charset="0"/>
              </a:rPr>
              <a:t>backups is easy. It </a:t>
            </a:r>
            <a:r>
              <a:rPr lang="en-US" dirty="0">
                <a:latin typeface="Calibri" pitchFamily="34" charset="0"/>
              </a:rPr>
              <a:t>is also possible to restore specific files </a:t>
            </a:r>
            <a:r>
              <a:rPr lang="en-US" dirty="0" smtClean="0">
                <a:latin typeface="Calibri" pitchFamily="34" charset="0"/>
              </a:rPr>
              <a:t>to</a:t>
            </a:r>
            <a:r>
              <a:rPr lang="en-US" baseline="0" dirty="0" smtClean="0">
                <a:latin typeface="Calibri" pitchFamily="34" charset="0"/>
              </a:rPr>
              <a:t> the </a:t>
            </a:r>
            <a:r>
              <a:rPr lang="en-US" dirty="0" smtClean="0">
                <a:latin typeface="Calibri" pitchFamily="34" charset="0"/>
              </a:rPr>
              <a:t>guest </a:t>
            </a:r>
            <a:r>
              <a:rPr lang="en-US" dirty="0">
                <a:latin typeface="Calibri" pitchFamily="34" charset="0"/>
              </a:rPr>
              <a:t>OS. However, this solution </a:t>
            </a:r>
            <a:r>
              <a:rPr lang="en-US" dirty="0" smtClean="0">
                <a:latin typeface="Calibri" pitchFamily="34" charset="0"/>
              </a:rPr>
              <a:t>requires </a:t>
            </a:r>
            <a:r>
              <a:rPr lang="en-US" dirty="0">
                <a:latin typeface="Calibri" pitchFamily="34" charset="0"/>
              </a:rPr>
              <a:t>the management of agents on all </a:t>
            </a:r>
            <a:r>
              <a:rPr lang="en-US" dirty="0" smtClean="0">
                <a:latin typeface="Calibri" pitchFamily="34" charset="0"/>
              </a:rPr>
              <a:t>VMs. Note that the solution does not capture </a:t>
            </a:r>
            <a:r>
              <a:rPr lang="en-US" dirty="0">
                <a:latin typeface="Calibri" pitchFamily="34" charset="0"/>
              </a:rPr>
              <a:t>the VM files (i.e., Virtual BIOS file, VM swap file, Virtual disk file, Log file, and Configuration file). </a:t>
            </a:r>
            <a:r>
              <a:rPr lang="en-US" dirty="0" smtClean="0">
                <a:latin typeface="Calibri" pitchFamily="34" charset="0"/>
              </a:rPr>
              <a:t>So, </a:t>
            </a:r>
            <a:r>
              <a:rPr lang="en-US" dirty="0">
                <a:latin typeface="Calibri" pitchFamily="34" charset="0"/>
              </a:rPr>
              <a:t>in the event of a restore, a user </a:t>
            </a:r>
            <a:r>
              <a:rPr lang="en-US" dirty="0" smtClean="0">
                <a:latin typeface="Calibri" pitchFamily="34" charset="0"/>
              </a:rPr>
              <a:t>should manually </a:t>
            </a:r>
            <a:r>
              <a:rPr lang="en-US" dirty="0">
                <a:latin typeface="Calibri" pitchFamily="34" charset="0"/>
              </a:rPr>
              <a:t>recreate the VM and then restore data into it.</a:t>
            </a:r>
          </a:p>
          <a:p>
            <a:pPr marL="228600" indent="-228600">
              <a:buFont typeface="Arial" pitchFamily="34" charset="0"/>
              <a:buChar char="•"/>
            </a:pPr>
            <a:r>
              <a:rPr lang="en-US" b="1" dirty="0" smtClean="0">
                <a:latin typeface="Calibri" pitchFamily="34" charset="0"/>
              </a:rPr>
              <a:t>Second</a:t>
            </a:r>
            <a:r>
              <a:rPr lang="en-US" b="1" baseline="0" dirty="0" smtClean="0">
                <a:latin typeface="Calibri" pitchFamily="34" charset="0"/>
              </a:rPr>
              <a:t> </a:t>
            </a:r>
            <a:r>
              <a:rPr lang="en-US" b="1" dirty="0" smtClean="0">
                <a:latin typeface="Calibri" pitchFamily="34" charset="0"/>
              </a:rPr>
              <a:t>approach</a:t>
            </a:r>
            <a:r>
              <a:rPr lang="en-US" b="0" dirty="0" smtClean="0">
                <a:latin typeface="Calibri" pitchFamily="34" charset="0"/>
              </a:rPr>
              <a:t>: S</a:t>
            </a:r>
            <a:r>
              <a:rPr lang="en-US" dirty="0" smtClean="0">
                <a:latin typeface="Calibri" pitchFamily="34" charset="0"/>
              </a:rPr>
              <a:t>ince </a:t>
            </a:r>
            <a:r>
              <a:rPr lang="en-US" dirty="0">
                <a:latin typeface="Calibri" pitchFamily="34" charset="0"/>
              </a:rPr>
              <a:t>a VM’s virtual </a:t>
            </a:r>
            <a:r>
              <a:rPr lang="en-US" dirty="0" smtClean="0">
                <a:latin typeface="Calibri" pitchFamily="34" charset="0"/>
              </a:rPr>
              <a:t>disks </a:t>
            </a:r>
            <a:r>
              <a:rPr lang="en-US" dirty="0">
                <a:latin typeface="Calibri" pitchFamily="34" charset="0"/>
              </a:rPr>
              <a:t>are nothing but </a:t>
            </a:r>
            <a:r>
              <a:rPr lang="en-US" dirty="0" smtClean="0">
                <a:latin typeface="Calibri" pitchFamily="34" charset="0"/>
              </a:rPr>
              <a:t>a collection of files, </a:t>
            </a:r>
            <a:r>
              <a:rPr lang="en-US" dirty="0">
                <a:latin typeface="Calibri" pitchFamily="34" charset="0"/>
              </a:rPr>
              <a:t>it is possible to simply back them up by </a:t>
            </a:r>
            <a:r>
              <a:rPr lang="en-US" dirty="0" smtClean="0">
                <a:latin typeface="Calibri" pitchFamily="34" charset="0"/>
              </a:rPr>
              <a:t>performing a </a:t>
            </a:r>
            <a:r>
              <a:rPr lang="en-US" dirty="0">
                <a:latin typeface="Calibri" pitchFamily="34" charset="0"/>
              </a:rPr>
              <a:t>file system backup from a hypervisor. This is a relatively simple </a:t>
            </a:r>
            <a:r>
              <a:rPr lang="en-US" dirty="0" smtClean="0">
                <a:latin typeface="Calibri" pitchFamily="34" charset="0"/>
              </a:rPr>
              <a:t>method</a:t>
            </a:r>
            <a:r>
              <a:rPr lang="en-US" baseline="0" dirty="0" smtClean="0">
                <a:latin typeface="Calibri" pitchFamily="34" charset="0"/>
              </a:rPr>
              <a:t> because </a:t>
            </a:r>
            <a:r>
              <a:rPr lang="en-US" dirty="0" smtClean="0">
                <a:latin typeface="Calibri" pitchFamily="34" charset="0"/>
              </a:rPr>
              <a:t>it </a:t>
            </a:r>
            <a:r>
              <a:rPr lang="en-US" dirty="0">
                <a:latin typeface="Calibri" pitchFamily="34" charset="0"/>
              </a:rPr>
              <a:t>requires only an agent on the </a:t>
            </a:r>
            <a:r>
              <a:rPr lang="en-US" dirty="0" smtClean="0">
                <a:latin typeface="Calibri" pitchFamily="34" charset="0"/>
              </a:rPr>
              <a:t>hypervisor, and that backs </a:t>
            </a:r>
            <a:r>
              <a:rPr lang="en-US" dirty="0">
                <a:latin typeface="Calibri" pitchFamily="34" charset="0"/>
              </a:rPr>
              <a:t>up </a:t>
            </a:r>
            <a:r>
              <a:rPr lang="en-US" dirty="0" smtClean="0">
                <a:latin typeface="Calibri" pitchFamily="34" charset="0"/>
              </a:rPr>
              <a:t>all the VM </a:t>
            </a:r>
            <a:r>
              <a:rPr lang="en-US" dirty="0">
                <a:latin typeface="Calibri" pitchFamily="34" charset="0"/>
              </a:rPr>
              <a:t>files. However</a:t>
            </a:r>
            <a:r>
              <a:rPr lang="en-US" dirty="0" smtClean="0">
                <a:latin typeface="Calibri" pitchFamily="34" charset="0"/>
              </a:rPr>
              <a:t>, LUNs </a:t>
            </a:r>
            <a:r>
              <a:rPr lang="en-US" dirty="0">
                <a:latin typeface="Calibri" pitchFamily="34" charset="0"/>
              </a:rPr>
              <a:t>assigned directly to a VM (using RDM) cannot be backed up using this </a:t>
            </a:r>
            <a:r>
              <a:rPr lang="en-US" dirty="0" smtClean="0">
                <a:latin typeface="Calibri" pitchFamily="34" charset="0"/>
              </a:rPr>
              <a:t>approach.</a:t>
            </a:r>
            <a:endParaRPr lang="en-US" dirty="0">
              <a:latin typeface="Calibri" pitchFamily="34" charset="0"/>
            </a:endParaRPr>
          </a:p>
          <a:p>
            <a:pPr marL="228600" indent="-228600">
              <a:buFont typeface="Arial" pitchFamily="34" charset="0"/>
              <a:buChar char="•"/>
            </a:pPr>
            <a:r>
              <a:rPr lang="en-US" b="1" dirty="0" smtClean="0">
                <a:latin typeface="Calibri" pitchFamily="34" charset="0"/>
              </a:rPr>
              <a:t>Third</a:t>
            </a:r>
            <a:r>
              <a:rPr lang="en-US" b="1" baseline="0" dirty="0" smtClean="0">
                <a:latin typeface="Calibri" pitchFamily="34" charset="0"/>
              </a:rPr>
              <a:t> </a:t>
            </a:r>
            <a:r>
              <a:rPr lang="en-US" b="1" dirty="0" smtClean="0">
                <a:latin typeface="Calibri" pitchFamily="34" charset="0"/>
              </a:rPr>
              <a:t>approach</a:t>
            </a:r>
            <a:r>
              <a:rPr lang="en-US" dirty="0" smtClean="0">
                <a:latin typeface="Calibri" pitchFamily="34" charset="0"/>
              </a:rPr>
              <a:t>: It </a:t>
            </a:r>
            <a:r>
              <a:rPr lang="en-US" dirty="0">
                <a:latin typeface="Calibri" pitchFamily="34" charset="0"/>
              </a:rPr>
              <a:t>uses array based technologies to backup a VM </a:t>
            </a:r>
            <a:r>
              <a:rPr lang="en-US" dirty="0" smtClean="0">
                <a:latin typeface="Calibri" pitchFamily="34" charset="0"/>
              </a:rPr>
              <a:t>and utilizes </a:t>
            </a:r>
            <a:r>
              <a:rPr lang="en-US" dirty="0">
                <a:latin typeface="Calibri" pitchFamily="34" charset="0"/>
              </a:rPr>
              <a:t>the storage subsystem for backup operations. These technologies often use snapshot and cloning techniques to capture and backup a VM. Snapshot and cloning of a VM will be discussed in the next lesson</a:t>
            </a:r>
            <a:r>
              <a:rPr lang="en-US" dirty="0" smtClean="0">
                <a:latin typeface="Calibri" pitchFamily="34" charset="0"/>
              </a:rPr>
              <a:t>.</a:t>
            </a:r>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F5C312-A023-4613-B961-ACA0EF3DDB5D}" type="slidenum">
              <a:rPr lang="en-US"/>
              <a:pPr/>
              <a:t>19</a:t>
            </a:fld>
            <a:endParaRPr lang="en-US"/>
          </a:p>
        </p:txBody>
      </p:sp>
      <p:sp>
        <p:nvSpPr>
          <p:cNvPr id="83970" name="Slide Image Placeholder 1"/>
          <p:cNvSpPr>
            <a:spLocks noGrp="1" noRot="1" noChangeAspect="1" noTextEdit="1"/>
          </p:cNvSpPr>
          <p:nvPr>
            <p:ph type="sldImg"/>
          </p:nvPr>
        </p:nvSpPr>
        <p:spPr>
          <a:xfrm>
            <a:off x="657225" y="585788"/>
            <a:ext cx="5273675" cy="3956050"/>
          </a:xfrm>
          <a:ln/>
        </p:spPr>
      </p:sp>
      <p:sp>
        <p:nvSpPr>
          <p:cNvPr id="83971" name="Notes Placeholder 2"/>
          <p:cNvSpPr>
            <a:spLocks noGrp="1" noChangeAspect="1"/>
          </p:cNvSpPr>
          <p:nvPr>
            <p:ph type="body" idx="1"/>
          </p:nvPr>
        </p:nvSpPr>
        <p:spPr>
          <a:xfrm>
            <a:off x="444004" y="4707922"/>
            <a:ext cx="5772051" cy="4629944"/>
          </a:xfrm>
          <a:noFill/>
        </p:spPr>
        <p:txBody>
          <a:bodyPr/>
          <a:lstStyle/>
          <a:p>
            <a:r>
              <a:rPr lang="en-US" dirty="0" smtClean="0">
                <a:latin typeface="Calibri" pitchFamily="34" charset="0"/>
              </a:rPr>
              <a:t>Image based </a:t>
            </a:r>
            <a:r>
              <a:rPr lang="en-US" dirty="0">
                <a:latin typeface="Calibri" pitchFamily="34" charset="0"/>
              </a:rPr>
              <a:t>backup creates a copy of the </a:t>
            </a:r>
            <a:r>
              <a:rPr lang="en-US" dirty="0" smtClean="0">
                <a:latin typeface="Calibri" pitchFamily="34" charset="0"/>
              </a:rPr>
              <a:t>guest</a:t>
            </a:r>
            <a:r>
              <a:rPr lang="en-US" baseline="0" dirty="0" smtClean="0">
                <a:latin typeface="Calibri" pitchFamily="34" charset="0"/>
              </a:rPr>
              <a:t> </a:t>
            </a:r>
            <a:r>
              <a:rPr lang="en-US" dirty="0" smtClean="0">
                <a:latin typeface="Calibri" pitchFamily="34" charset="0"/>
              </a:rPr>
              <a:t>OS </a:t>
            </a:r>
            <a:r>
              <a:rPr lang="en-US" dirty="0">
                <a:latin typeface="Calibri" pitchFamily="34" charset="0"/>
              </a:rPr>
              <a:t>and all the data associated with </a:t>
            </a:r>
            <a:r>
              <a:rPr lang="en-US" dirty="0" smtClean="0">
                <a:latin typeface="Calibri" pitchFamily="34" charset="0"/>
              </a:rPr>
              <a:t>it, </a:t>
            </a:r>
            <a:r>
              <a:rPr lang="en-US" dirty="0">
                <a:latin typeface="Calibri" pitchFamily="34" charset="0"/>
              </a:rPr>
              <a:t>including the VM state (snapshot of VM disk files) and application configurations. The backup is saved as a single file </a:t>
            </a:r>
            <a:r>
              <a:rPr lang="en-US" dirty="0" smtClean="0">
                <a:latin typeface="Calibri" pitchFamily="34" charset="0"/>
              </a:rPr>
              <a:t>called </a:t>
            </a:r>
            <a:r>
              <a:rPr lang="en-US" dirty="0">
                <a:latin typeface="Calibri" pitchFamily="34" charset="0"/>
              </a:rPr>
              <a:t>an “image”. </a:t>
            </a:r>
            <a:r>
              <a:rPr lang="en-US" dirty="0" smtClean="0">
                <a:latin typeface="Calibri" pitchFamily="34" charset="0"/>
              </a:rPr>
              <a:t>Image based </a:t>
            </a:r>
            <a:r>
              <a:rPr lang="en-US" dirty="0">
                <a:latin typeface="Calibri" pitchFamily="34" charset="0"/>
              </a:rPr>
              <a:t>backup operates at the hypervisor level and essentially takes a snapshot of a VM and then mounts the files on the backup server. The backup server </a:t>
            </a:r>
            <a:r>
              <a:rPr lang="en-US" b="0" u="none" dirty="0" smtClean="0">
                <a:latin typeface="Calibri" pitchFamily="34" charset="0"/>
              </a:rPr>
              <a:t>consequently </a:t>
            </a:r>
            <a:r>
              <a:rPr lang="en-US" dirty="0" smtClean="0">
                <a:latin typeface="Calibri" pitchFamily="34" charset="0"/>
              </a:rPr>
              <a:t>creates </a:t>
            </a:r>
            <a:r>
              <a:rPr lang="en-US" dirty="0">
                <a:latin typeface="Calibri" pitchFamily="34" charset="0"/>
              </a:rPr>
              <a:t>the backup copies </a:t>
            </a:r>
            <a:r>
              <a:rPr lang="en-US" dirty="0" smtClean="0">
                <a:latin typeface="Calibri" pitchFamily="34" charset="0"/>
              </a:rPr>
              <a:t>to disks </a:t>
            </a:r>
            <a:r>
              <a:rPr lang="en-US" dirty="0">
                <a:latin typeface="Calibri" pitchFamily="34" charset="0"/>
              </a:rPr>
              <a:t>or tapes. This effectively offloads the backup processing from the hypervisor and transfers the load on the backup server, thereby reducing the impact to </a:t>
            </a:r>
            <a:r>
              <a:rPr lang="en-US" dirty="0" smtClean="0">
                <a:latin typeface="Calibri" pitchFamily="34" charset="0"/>
              </a:rPr>
              <a:t>VMs and applications </a:t>
            </a:r>
            <a:r>
              <a:rPr lang="en-US" dirty="0">
                <a:latin typeface="Calibri" pitchFamily="34" charset="0"/>
              </a:rPr>
              <a:t>running on the hypervisor</a:t>
            </a:r>
            <a:r>
              <a:rPr lang="en-US" dirty="0" smtClean="0">
                <a:latin typeface="Calibri" pitchFamily="34" charset="0"/>
              </a:rPr>
              <a:t>.</a:t>
            </a:r>
          </a:p>
          <a:p>
            <a:r>
              <a:rPr lang="en-US" dirty="0" smtClean="0">
                <a:latin typeface="Calibri" pitchFamily="34" charset="0"/>
              </a:rPr>
              <a:t>The advantage of an image</a:t>
            </a:r>
            <a:r>
              <a:rPr lang="en-US" baseline="0" dirty="0" smtClean="0">
                <a:latin typeface="Calibri" pitchFamily="34" charset="0"/>
              </a:rPr>
              <a:t> </a:t>
            </a:r>
            <a:r>
              <a:rPr lang="en-US" dirty="0" smtClean="0">
                <a:latin typeface="Calibri" pitchFamily="34" charset="0"/>
              </a:rPr>
              <a:t>based backup is that all information can be collected in a single pass, providing a Bare Metal Recovery (BMR) capability. Image based backup can even be done online.</a:t>
            </a:r>
            <a:r>
              <a:rPr lang="en-US" baseline="0" dirty="0" smtClean="0">
                <a:latin typeface="Calibri" pitchFamily="34" charset="0"/>
              </a:rPr>
              <a:t> It can also be </a:t>
            </a:r>
            <a:r>
              <a:rPr lang="en-US" dirty="0" smtClean="0">
                <a:latin typeface="Calibri" pitchFamily="34" charset="0"/>
              </a:rPr>
              <a:t>restored to dissimilar hardware resources and can recover servers remotely. Imag</a:t>
            </a:r>
            <a:r>
              <a:rPr lang="en-US" baseline="0" dirty="0" smtClean="0">
                <a:latin typeface="Calibri" pitchFamily="34" charset="0"/>
              </a:rPr>
              <a:t>e </a:t>
            </a:r>
            <a:r>
              <a:rPr lang="en-US" dirty="0" smtClean="0">
                <a:latin typeface="Calibri" pitchFamily="34" charset="0"/>
              </a:rPr>
              <a:t>based backup allows for fast and complete restoration of a VM. However, if the user has to recover few corrupted files, then the full VM image needs to be restored first, followed by restoration of individual files using O/S features.</a:t>
            </a:r>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657225" y="585788"/>
            <a:ext cx="5273675" cy="3956050"/>
          </a:xfrm>
          <a:noFill/>
          <a:ln>
            <a:solidFill>
              <a:srgbClr val="000000"/>
            </a:solidFill>
            <a:miter lim="800000"/>
            <a:headEnd/>
            <a:tailEnd/>
          </a:ln>
        </p:spPr>
      </p:sp>
      <p:sp>
        <p:nvSpPr>
          <p:cNvPr id="38915" name="Notes Placeholder 2"/>
          <p:cNvSpPr>
            <a:spLocks noGrp="1" noChangeAspect="1"/>
          </p:cNvSpPr>
          <p:nvPr>
            <p:ph type="body" idx="1"/>
          </p:nvPr>
        </p:nvSpPr>
        <p:spPr bwMode="auto">
          <a:xfrm>
            <a:off x="444004" y="4707922"/>
            <a:ext cx="5772051" cy="4629944"/>
          </a:xfrm>
          <a:noFill/>
        </p:spPr>
        <p:txBody>
          <a:bodyPr wrap="square" lIns="99075" tIns="49538" rIns="99075" bIns="49538"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This</a:t>
            </a:r>
            <a:r>
              <a:rPr lang="en-US" baseline="0" dirty="0" smtClean="0">
                <a:latin typeface="+mn-lt"/>
              </a:rPr>
              <a:t> module focuses on the </a:t>
            </a:r>
            <a:r>
              <a:rPr lang="en-US" sz="1200" kern="1200" dirty="0" smtClean="0">
                <a:solidFill>
                  <a:schemeClr val="tx1"/>
                </a:solidFill>
                <a:latin typeface="+mn-lt"/>
                <a:ea typeface="+mn-ea"/>
                <a:cs typeface="Arial" charset="0"/>
              </a:rPr>
              <a:t>concepts and techniques employed for ensuring business continuity in a Virtualized Data Center (VDC) environment</a:t>
            </a:r>
            <a:r>
              <a:rPr lang="en-US" baseline="0" dirty="0" smtClean="0">
                <a:latin typeface="+mn-lt"/>
              </a:rPr>
              <a:t>. It discusses the mechanisms to protect </a:t>
            </a:r>
            <a:r>
              <a:rPr lang="en-US" b="0" baseline="0" dirty="0" smtClean="0">
                <a:latin typeface="+mn-lt"/>
              </a:rPr>
              <a:t>single point </a:t>
            </a:r>
            <a:r>
              <a:rPr lang="en-US" baseline="0" dirty="0" smtClean="0">
                <a:latin typeface="+mn-lt"/>
              </a:rPr>
              <a:t>of failure in a VDC. Next, it describes the various technology options for backup, replication, and migration of Virtual Machines (VM) and their data in a VDC environment. Finally, it discusses the various options for recovering from total site failure </a:t>
            </a:r>
            <a:r>
              <a:rPr lang="en-US" dirty="0" smtClean="0">
                <a:latin typeface="+mn-lt"/>
              </a:rPr>
              <a:t>due</a:t>
            </a:r>
            <a:r>
              <a:rPr lang="en-US" baseline="0" dirty="0" smtClean="0">
                <a:latin typeface="+mn-lt"/>
              </a:rPr>
              <a:t> to a disaster. </a:t>
            </a:r>
            <a:endParaRPr lang="en-US" dirty="0" smtClean="0">
              <a:solidFill>
                <a:srgbClr val="FF0000"/>
              </a:solidFill>
              <a:latin typeface="+mn-lt"/>
            </a:endParaRPr>
          </a:p>
        </p:txBody>
      </p:sp>
      <p:sp>
        <p:nvSpPr>
          <p:cNvPr id="5" name="Slide Number Placeholder 4"/>
          <p:cNvSpPr>
            <a:spLocks noGrp="1"/>
          </p:cNvSpPr>
          <p:nvPr>
            <p:ph type="sldNum" sz="quarter" idx="5"/>
          </p:nvPr>
        </p:nvSpPr>
        <p:spPr/>
        <p:txBody>
          <a:bodyPr/>
          <a:lstStyle/>
          <a:p>
            <a:pPr>
              <a:defRPr/>
            </a:pPr>
            <a:fld id="{4E7A8FCD-CAF3-47F6-8A34-9CCB6BC41AA7}" type="slidenum">
              <a:rPr lang="en-US">
                <a:solidFill>
                  <a:prstClr val="black"/>
                </a:solidFill>
              </a:rPr>
              <a:pPr>
                <a:defRPr/>
              </a:pPr>
              <a:t>2</a:t>
            </a:fld>
            <a:endParaRPr lang="en-US">
              <a:solidFill>
                <a:prstClr val="black"/>
              </a:solidFill>
            </a:endParaRPr>
          </a:p>
        </p:txBody>
      </p:sp>
      <p:sp>
        <p:nvSpPr>
          <p:cNvPr id="6"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3D1638-BA21-4ABF-8346-67223BEA261B}" type="slidenum">
              <a:rPr lang="en-US"/>
              <a:pPr/>
              <a:t>20</a:t>
            </a:fld>
            <a:endParaRPr lang="en-US"/>
          </a:p>
        </p:txBody>
      </p:sp>
      <p:sp>
        <p:nvSpPr>
          <p:cNvPr id="79874" name="Slide Image Placeholder 1"/>
          <p:cNvSpPr>
            <a:spLocks noGrp="1" noRot="1" noChangeAspect="1" noTextEdit="1"/>
          </p:cNvSpPr>
          <p:nvPr>
            <p:ph type="sldImg"/>
          </p:nvPr>
        </p:nvSpPr>
        <p:spPr>
          <a:xfrm>
            <a:off x="655638" y="584200"/>
            <a:ext cx="5276850" cy="3957638"/>
          </a:xfrm>
          <a:ln/>
        </p:spPr>
      </p:sp>
      <p:sp>
        <p:nvSpPr>
          <p:cNvPr id="79875" name="Notes Placeholder 2"/>
          <p:cNvSpPr>
            <a:spLocks noGrp="1" noChangeAspect="1"/>
          </p:cNvSpPr>
          <p:nvPr>
            <p:ph type="body" idx="1"/>
          </p:nvPr>
        </p:nvSpPr>
        <p:spPr>
          <a:xfrm>
            <a:off x="444004" y="4707922"/>
            <a:ext cx="5772051" cy="4629944"/>
          </a:xfrm>
          <a:noFill/>
        </p:spPr>
        <p:txBody>
          <a:bodyPr/>
          <a:lstStyle/>
          <a:p>
            <a:r>
              <a:rPr lang="en-US" b="0" u="none" dirty="0" smtClean="0">
                <a:latin typeface="+mn-lt"/>
              </a:rPr>
              <a:t>In a VDC environment, a single physical machine can run multiple VMs, that increases server utilization. This results into reduced compute resources available for backup and recovery tasks.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Apart </a:t>
            </a:r>
            <a:r>
              <a:rPr lang="en-US" dirty="0">
                <a:latin typeface="+mn-lt"/>
              </a:rPr>
              <a:t>from the increased capacity requirements and reduced computing resources, backing up a VM is </a:t>
            </a:r>
            <a:r>
              <a:rPr lang="en-US" dirty="0" smtClean="0">
                <a:latin typeface="+mn-lt"/>
              </a:rPr>
              <a:t>more complex </a:t>
            </a:r>
            <a:r>
              <a:rPr lang="en-US" dirty="0">
                <a:latin typeface="+mn-lt"/>
              </a:rPr>
              <a:t>than backing up a physical machine. With a </a:t>
            </a:r>
            <a:r>
              <a:rPr lang="en-US" dirty="0" smtClean="0">
                <a:latin typeface="+mn-lt"/>
              </a:rPr>
              <a:t>physical </a:t>
            </a:r>
            <a:r>
              <a:rPr lang="en-US" dirty="0">
                <a:latin typeface="+mn-lt"/>
              </a:rPr>
              <a:t>machine, the OS manages all the files on the machine. In a virtual environment, the </a:t>
            </a:r>
            <a:r>
              <a:rPr lang="en-US" dirty="0" smtClean="0">
                <a:latin typeface="+mn-lt"/>
              </a:rPr>
              <a:t>guest </a:t>
            </a:r>
            <a:r>
              <a:rPr lang="en-US" dirty="0">
                <a:latin typeface="+mn-lt"/>
              </a:rPr>
              <a:t>OS is encapsulated in a VM that is managed by the hypervisor. </a:t>
            </a:r>
            <a:r>
              <a:rPr lang="en-US" b="0" dirty="0" smtClean="0">
                <a:latin typeface="+mn-lt"/>
              </a:rPr>
              <a:t>Because</a:t>
            </a:r>
            <a:r>
              <a:rPr lang="en-US" b="0" baseline="0" dirty="0" smtClean="0">
                <a:latin typeface="+mn-lt"/>
              </a:rPr>
              <a:t> </a:t>
            </a:r>
            <a:r>
              <a:rPr lang="en-US" b="0" dirty="0" smtClean="0">
                <a:latin typeface="+mn-lt"/>
              </a:rPr>
              <a:t>of this architecture, there are files related to a VM; however, the VM does not have any direct access to these files; for </a:t>
            </a:r>
            <a:r>
              <a:rPr lang="en-US" dirty="0" smtClean="0">
                <a:latin typeface="+mn-lt"/>
              </a:rPr>
              <a:t>example, the VM configuration files. In the case of RDM, where storage is directly attached to a VM, an application running on the hypervisor level will have difficulty while accessing that LUN.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These factors render backup processing more challenging in a VDC as compared to CDC.</a:t>
            </a: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9B7C85-9550-4DAD-A9DE-6E35342F0B6A}" type="slidenum">
              <a:rPr lang="en-US"/>
              <a:pPr/>
              <a:t>21</a:t>
            </a:fld>
            <a:endParaRPr lang="en-US"/>
          </a:p>
        </p:txBody>
      </p:sp>
      <p:sp>
        <p:nvSpPr>
          <p:cNvPr id="81922" name="Slide Image Placeholder 1"/>
          <p:cNvSpPr>
            <a:spLocks noGrp="1" noRot="1" noChangeAspect="1" noTextEdit="1"/>
          </p:cNvSpPr>
          <p:nvPr>
            <p:ph type="sldImg"/>
          </p:nvPr>
        </p:nvSpPr>
        <p:spPr>
          <a:xfrm>
            <a:off x="657225" y="585788"/>
            <a:ext cx="5273675" cy="3956050"/>
          </a:xfrm>
          <a:ln/>
        </p:spPr>
      </p:sp>
      <p:sp>
        <p:nvSpPr>
          <p:cNvPr id="81923" name="Notes Placeholder 2"/>
          <p:cNvSpPr>
            <a:spLocks noGrp="1" noChangeAspect="1"/>
          </p:cNvSpPr>
          <p:nvPr>
            <p:ph type="body" idx="1"/>
          </p:nvPr>
        </p:nvSpPr>
        <p:spPr>
          <a:xfrm>
            <a:off x="444004" y="4707922"/>
            <a:ext cx="5772051" cy="4629944"/>
          </a:xfrm>
          <a:noFill/>
        </p:spPr>
        <p:txBody>
          <a:bodyPr/>
          <a:lstStyle/>
          <a:p>
            <a:pPr>
              <a:lnSpc>
                <a:spcPct val="90000"/>
              </a:lnSpc>
            </a:pPr>
            <a:r>
              <a:rPr lang="en-US" dirty="0">
                <a:latin typeface="Calibri" pitchFamily="34" charset="0"/>
              </a:rPr>
              <a:t>Virtualization benefits in a data center, for </a:t>
            </a:r>
            <a:r>
              <a:rPr lang="en-US" dirty="0" smtClean="0">
                <a:latin typeface="Calibri" pitchFamily="34" charset="0"/>
              </a:rPr>
              <a:t>example, </a:t>
            </a:r>
            <a:r>
              <a:rPr lang="en-US" dirty="0">
                <a:latin typeface="Calibri" pitchFamily="34" charset="0"/>
              </a:rPr>
              <a:t>server </a:t>
            </a:r>
            <a:r>
              <a:rPr lang="en-US" dirty="0" smtClean="0">
                <a:latin typeface="Calibri" pitchFamily="34" charset="0"/>
              </a:rPr>
              <a:t>consolidation ,often </a:t>
            </a:r>
            <a:r>
              <a:rPr lang="en-US" dirty="0">
                <a:latin typeface="Calibri" pitchFamily="34" charset="0"/>
              </a:rPr>
              <a:t>come at the cost of additional requirements for storage and backup resources. Therefore, to fully realize </a:t>
            </a:r>
            <a:r>
              <a:rPr lang="en-US" dirty="0" smtClean="0">
                <a:latin typeface="Calibri" pitchFamily="34" charset="0"/>
              </a:rPr>
              <a:t>benefits of virtualization, </a:t>
            </a:r>
            <a:r>
              <a:rPr lang="en-US" dirty="0">
                <a:latin typeface="Calibri" pitchFamily="34" charset="0"/>
              </a:rPr>
              <a:t>storage and network-optimized backup methods are necessary</a:t>
            </a:r>
            <a:r>
              <a:rPr lang="en-US" dirty="0" smtClean="0">
                <a:latin typeface="Calibri" pitchFamily="34" charset="0"/>
              </a:rPr>
              <a:t>. Data deduplication, which aims to reduce duplication of backup data is one of the important techniques towards achieving the optimized backup.</a:t>
            </a:r>
            <a:endParaRPr lang="en-US" dirty="0">
              <a:latin typeface="Calibri" pitchFamily="34" charset="0"/>
            </a:endParaRPr>
          </a:p>
          <a:p>
            <a:pPr>
              <a:lnSpc>
                <a:spcPct val="90000"/>
              </a:lnSpc>
            </a:pPr>
            <a:r>
              <a:rPr lang="en-US" dirty="0">
                <a:latin typeface="Calibri" pitchFamily="34" charset="0"/>
              </a:rPr>
              <a:t>Deduplication significantly reduces the amount of data to be backed up in a VDC environment. The potential sources for duplication are present when there are many similar VMs deployed in a data </a:t>
            </a:r>
            <a:r>
              <a:rPr lang="en-US" dirty="0" smtClean="0">
                <a:latin typeface="Calibri" pitchFamily="34" charset="0"/>
              </a:rPr>
              <a:t>center. They include similar images </a:t>
            </a:r>
            <a:r>
              <a:rPr lang="en-US" dirty="0">
                <a:latin typeface="Calibri" pitchFamily="34" charset="0"/>
              </a:rPr>
              <a:t>of VM disk </a:t>
            </a:r>
            <a:r>
              <a:rPr lang="en-US" dirty="0" smtClean="0">
                <a:latin typeface="Calibri" pitchFamily="34" charset="0"/>
              </a:rPr>
              <a:t>files, </a:t>
            </a:r>
            <a:r>
              <a:rPr lang="en-US" dirty="0">
                <a:latin typeface="Calibri" pitchFamily="34" charset="0"/>
              </a:rPr>
              <a:t>including configuration files and application data. </a:t>
            </a:r>
          </a:p>
          <a:p>
            <a:pPr>
              <a:lnSpc>
                <a:spcPct val="90000"/>
              </a:lnSpc>
            </a:pPr>
            <a:r>
              <a:rPr lang="en-US" dirty="0">
                <a:latin typeface="Calibri" pitchFamily="34" charset="0"/>
              </a:rPr>
              <a:t>Deduplication </a:t>
            </a:r>
            <a:r>
              <a:rPr lang="en-US" dirty="0" smtClean="0">
                <a:latin typeface="Calibri" pitchFamily="34" charset="0"/>
              </a:rPr>
              <a:t>types and methods</a:t>
            </a:r>
            <a:r>
              <a:rPr lang="en-US" baseline="0" dirty="0" smtClean="0">
                <a:latin typeface="Calibri" pitchFamily="34" charset="0"/>
              </a:rPr>
              <a:t> to be applied in a VDC environment remain same as in CDC </a:t>
            </a:r>
            <a:r>
              <a:rPr lang="en-US" dirty="0" smtClean="0">
                <a:latin typeface="Calibri" pitchFamily="34" charset="0"/>
              </a:rPr>
              <a:t>practice (which are discussed in module 2, </a:t>
            </a:r>
            <a:r>
              <a:rPr lang="en-US" sz="1200" b="1" kern="1200" dirty="0" smtClean="0">
                <a:solidFill>
                  <a:schemeClr val="tx1"/>
                </a:solidFill>
                <a:latin typeface="Arial" charset="0"/>
                <a:ea typeface="+mn-ea"/>
                <a:cs typeface="Arial" charset="0"/>
              </a:rPr>
              <a:t>Classic Data Center</a:t>
            </a:r>
            <a:r>
              <a:rPr lang="en-US" dirty="0" smtClean="0">
                <a:latin typeface="Calibri" pitchFamily="34" charset="0"/>
              </a:rPr>
              <a:t>).</a:t>
            </a:r>
            <a:r>
              <a:rPr lang="en-US" baseline="0" dirty="0" smtClean="0">
                <a:latin typeface="Calibri" pitchFamily="34" charset="0"/>
              </a:rPr>
              <a:t> </a:t>
            </a:r>
            <a:endParaRPr lang="en-US" b="0"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8D63B1-0C8F-4D09-AB85-F8D2E8AA7D93}" type="slidenum">
              <a:rPr lang="en-US"/>
              <a:pPr/>
              <a:t>22</a:t>
            </a:fld>
            <a:endParaRPr lang="en-US"/>
          </a:p>
        </p:txBody>
      </p:sp>
      <p:sp>
        <p:nvSpPr>
          <p:cNvPr id="100354" name="Slide Image Placeholder 1"/>
          <p:cNvSpPr>
            <a:spLocks noGrp="1" noRot="1" noChangeAspect="1" noTextEdit="1"/>
          </p:cNvSpPr>
          <p:nvPr>
            <p:ph type="sldImg"/>
          </p:nvPr>
        </p:nvSpPr>
        <p:spPr>
          <a:xfrm>
            <a:off x="657225" y="585788"/>
            <a:ext cx="5273675" cy="3956050"/>
          </a:xfrm>
          <a:ln/>
        </p:spPr>
      </p:sp>
      <p:sp>
        <p:nvSpPr>
          <p:cNvPr id="100355" name="Notes Placeholder 2"/>
          <p:cNvSpPr>
            <a:spLocks noGrp="1" noChangeAspect="1"/>
          </p:cNvSpPr>
          <p:nvPr>
            <p:ph type="body" idx="1"/>
          </p:nvPr>
        </p:nvSpPr>
        <p:spPr>
          <a:xfrm>
            <a:off x="444004" y="4707922"/>
            <a:ext cx="5772051" cy="4629944"/>
          </a:xfrm>
          <a:noFill/>
        </p:spPr>
        <p:txBody>
          <a:bodyPr/>
          <a:lstStyle/>
          <a:p>
            <a:r>
              <a:rPr lang="en-US" dirty="0" smtClean="0">
                <a:latin typeface="Calibri" pitchFamily="34" charset="0"/>
              </a:rPr>
              <a:t>A </a:t>
            </a:r>
            <a:r>
              <a:rPr lang="en-US" dirty="0">
                <a:latin typeface="Calibri" pitchFamily="34" charset="0"/>
              </a:rPr>
              <a:t>restore process returns a VM to a selected previous state using the backup copies. Selection of the restore point actually depends upon </a:t>
            </a:r>
            <a:r>
              <a:rPr lang="en-US" dirty="0" smtClean="0">
                <a:latin typeface="Calibri" pitchFamily="34" charset="0"/>
              </a:rPr>
              <a:t>the choice </a:t>
            </a:r>
            <a:r>
              <a:rPr lang="en-US" dirty="0">
                <a:latin typeface="Calibri" pitchFamily="34" charset="0"/>
              </a:rPr>
              <a:t>of the RPO. </a:t>
            </a:r>
          </a:p>
          <a:p>
            <a:r>
              <a:rPr lang="en-US" dirty="0" smtClean="0">
                <a:latin typeface="Calibri" pitchFamily="34" charset="0"/>
              </a:rPr>
              <a:t>The key </a:t>
            </a:r>
            <a:r>
              <a:rPr lang="en-US" dirty="0">
                <a:latin typeface="Calibri" pitchFamily="34" charset="0"/>
              </a:rPr>
              <a:t>steps involved in the restore process </a:t>
            </a:r>
            <a:r>
              <a:rPr lang="en-US" dirty="0" smtClean="0">
                <a:latin typeface="Calibri" pitchFamily="34" charset="0"/>
              </a:rPr>
              <a:t>include:</a:t>
            </a:r>
            <a:endParaRPr lang="en-US" dirty="0">
              <a:latin typeface="Calibri" pitchFamily="34" charset="0"/>
            </a:endParaRPr>
          </a:p>
          <a:p>
            <a:pPr marL="228600" indent="-228600">
              <a:buFont typeface="+mj-lt"/>
              <a:buAutoNum type="arabicPeriod"/>
            </a:pPr>
            <a:r>
              <a:rPr lang="en-US" dirty="0" smtClean="0">
                <a:latin typeface="Calibri" pitchFamily="34" charset="0"/>
              </a:rPr>
              <a:t>Selection </a:t>
            </a:r>
            <a:r>
              <a:rPr lang="en-US" dirty="0">
                <a:latin typeface="Calibri" pitchFamily="34" charset="0"/>
              </a:rPr>
              <a:t>of </a:t>
            </a:r>
            <a:r>
              <a:rPr lang="en-US" dirty="0" smtClean="0">
                <a:latin typeface="Calibri" pitchFamily="34" charset="0"/>
              </a:rPr>
              <a:t>the VM </a:t>
            </a:r>
            <a:r>
              <a:rPr lang="en-US" dirty="0">
                <a:latin typeface="Calibri" pitchFamily="34" charset="0"/>
              </a:rPr>
              <a:t>and virtual disks to be restored from the </a:t>
            </a:r>
            <a:r>
              <a:rPr lang="en-US" dirty="0" smtClean="0">
                <a:latin typeface="Calibri" pitchFamily="34" charset="0"/>
              </a:rPr>
              <a:t>backup.</a:t>
            </a:r>
          </a:p>
          <a:p>
            <a:pPr marL="228600" indent="-228600">
              <a:buFont typeface="+mj-lt"/>
              <a:buAutoNum type="arabicPeriod"/>
            </a:pPr>
            <a:r>
              <a:rPr lang="en-US" dirty="0" smtClean="0">
                <a:latin typeface="Calibri" pitchFamily="34" charset="0"/>
              </a:rPr>
              <a:t>Selection </a:t>
            </a:r>
            <a:r>
              <a:rPr lang="en-US" dirty="0">
                <a:latin typeface="Calibri" pitchFamily="34" charset="0"/>
              </a:rPr>
              <a:t>of the destination location for the restoration: In case of </a:t>
            </a:r>
            <a:r>
              <a:rPr lang="en-US" dirty="0" smtClean="0">
                <a:latin typeface="Calibri" pitchFamily="34" charset="0"/>
              </a:rPr>
              <a:t>an actual </a:t>
            </a:r>
            <a:r>
              <a:rPr lang="en-US" dirty="0">
                <a:latin typeface="Calibri" pitchFamily="34" charset="0"/>
              </a:rPr>
              <a:t>VM failure, </a:t>
            </a:r>
            <a:r>
              <a:rPr lang="en-US" dirty="0" smtClean="0">
                <a:latin typeface="Calibri" pitchFamily="34" charset="0"/>
              </a:rPr>
              <a:t>the original physical machine </a:t>
            </a:r>
            <a:r>
              <a:rPr lang="en-US" dirty="0">
                <a:latin typeface="Calibri" pitchFamily="34" charset="0"/>
              </a:rPr>
              <a:t>itself is selected as a destination, whereas for restore rehearsal purposes, some alternate </a:t>
            </a:r>
            <a:r>
              <a:rPr lang="en-US" dirty="0" smtClean="0">
                <a:latin typeface="Calibri" pitchFamily="34" charset="0"/>
              </a:rPr>
              <a:t>physical machine </a:t>
            </a:r>
            <a:r>
              <a:rPr lang="en-US" dirty="0">
                <a:latin typeface="Calibri" pitchFamily="34" charset="0"/>
              </a:rPr>
              <a:t>is </a:t>
            </a:r>
            <a:r>
              <a:rPr lang="en-US" dirty="0" smtClean="0">
                <a:latin typeface="Calibri" pitchFamily="34" charset="0"/>
              </a:rPr>
              <a:t>selected.</a:t>
            </a:r>
          </a:p>
          <a:p>
            <a:pPr marL="228600" indent="-228600">
              <a:buFont typeface="+mj-lt"/>
              <a:buAutoNum type="arabicPeriod"/>
            </a:pPr>
            <a:r>
              <a:rPr lang="en-US" dirty="0" smtClean="0">
                <a:latin typeface="Calibri" pitchFamily="34" charset="0"/>
              </a:rPr>
              <a:t>Configuration settings: </a:t>
            </a:r>
            <a:r>
              <a:rPr lang="en-US" dirty="0">
                <a:latin typeface="Calibri" pitchFamily="34" charset="0"/>
              </a:rPr>
              <a:t>This includes </a:t>
            </a:r>
            <a:r>
              <a:rPr lang="en-US" dirty="0" smtClean="0">
                <a:latin typeface="Calibri" pitchFamily="34" charset="0"/>
              </a:rPr>
              <a:t>deciding VM </a:t>
            </a:r>
            <a:r>
              <a:rPr lang="en-US" dirty="0">
                <a:latin typeface="Calibri" pitchFamily="34" charset="0"/>
              </a:rPr>
              <a:t>configuration </a:t>
            </a:r>
            <a:r>
              <a:rPr lang="en-US" dirty="0" smtClean="0">
                <a:latin typeface="Calibri" pitchFamily="34" charset="0"/>
              </a:rPr>
              <a:t>settings</a:t>
            </a:r>
            <a:r>
              <a:rPr lang="en-US" baseline="0" dirty="0" smtClean="0">
                <a:latin typeface="Calibri" pitchFamily="34" charset="0"/>
              </a:rPr>
              <a:t> either by using the existing backup</a:t>
            </a:r>
            <a:r>
              <a:rPr lang="en-US" dirty="0" smtClean="0">
                <a:latin typeface="Calibri" pitchFamily="34" charset="0"/>
              </a:rPr>
              <a:t> or by applying new settings. </a:t>
            </a:r>
            <a:endParaRPr lang="en-US" dirty="0">
              <a:latin typeface="Calibri" pitchFamily="34" charset="0"/>
            </a:endParaRPr>
          </a:p>
          <a:p>
            <a:r>
              <a:rPr lang="en-US" dirty="0" smtClean="0">
                <a:latin typeface="Calibri" pitchFamily="34" charset="0"/>
              </a:rPr>
              <a:t>Restoring </a:t>
            </a:r>
            <a:r>
              <a:rPr lang="en-US" dirty="0">
                <a:latin typeface="Calibri" pitchFamily="34" charset="0"/>
              </a:rPr>
              <a:t>a VM </a:t>
            </a:r>
            <a:r>
              <a:rPr lang="en-US" dirty="0" smtClean="0">
                <a:latin typeface="Calibri" pitchFamily="34" charset="0"/>
              </a:rPr>
              <a:t>may take </a:t>
            </a:r>
            <a:r>
              <a:rPr lang="en-US" dirty="0">
                <a:latin typeface="Calibri" pitchFamily="34" charset="0"/>
              </a:rPr>
              <a:t>significantly </a:t>
            </a:r>
            <a:r>
              <a:rPr lang="en-US" dirty="0" smtClean="0">
                <a:latin typeface="Calibri" pitchFamily="34" charset="0"/>
              </a:rPr>
              <a:t>fewer steps, </a:t>
            </a:r>
            <a:r>
              <a:rPr lang="en-US" dirty="0">
                <a:latin typeface="Calibri" pitchFamily="34" charset="0"/>
              </a:rPr>
              <a:t>compared to the recovery of physical machines. </a:t>
            </a:r>
            <a:r>
              <a:rPr lang="en-US" dirty="0" smtClean="0">
                <a:latin typeface="Calibri" pitchFamily="34" charset="0"/>
              </a:rPr>
              <a:t>Therefore, recovery time requirements for a VM and consequently</a:t>
            </a:r>
            <a:r>
              <a:rPr lang="en-US" baseline="0" dirty="0" smtClean="0">
                <a:latin typeface="Calibri" pitchFamily="34" charset="0"/>
              </a:rPr>
              <a:t> for </a:t>
            </a:r>
            <a:r>
              <a:rPr lang="en-US" dirty="0" smtClean="0">
                <a:latin typeface="Calibri" pitchFamily="34" charset="0"/>
              </a:rPr>
              <a:t>the whole VDC are relatively shorter, compared to the CDC environment.</a:t>
            </a:r>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55638" y="584200"/>
            <a:ext cx="5276850" cy="3957638"/>
          </a:xfrm>
          <a:noFill/>
          <a:ln>
            <a:solidFill>
              <a:srgbClr val="000000"/>
            </a:solidFill>
            <a:miter lim="800000"/>
            <a:headEnd/>
            <a:tailEnd/>
          </a:ln>
        </p:spPr>
      </p:sp>
      <p:sp>
        <p:nvSpPr>
          <p:cNvPr id="39939" name="Notes Placeholder 2"/>
          <p:cNvSpPr>
            <a:spLocks noGrp="1"/>
          </p:cNvSpPr>
          <p:nvPr>
            <p:ph type="body" idx="1"/>
          </p:nvPr>
        </p:nvSpPr>
        <p:spPr bwMode="auto">
          <a:xfrm>
            <a:off x="444004" y="4707922"/>
            <a:ext cx="5772051" cy="4629944"/>
          </a:xfrm>
          <a:noFill/>
        </p:spPr>
        <p:txBody>
          <a:bodyPr wrap="square" lIns="99075" tIns="49538" rIns="99075" bIns="49538"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This lesson covers</a:t>
            </a:r>
            <a:r>
              <a:rPr lang="en-US" baseline="0" dirty="0" smtClean="0">
                <a:latin typeface="+mn-lt"/>
              </a:rPr>
              <a:t> </a:t>
            </a:r>
            <a:r>
              <a:rPr lang="en-US" sz="1200" dirty="0" smtClean="0">
                <a:latin typeface="+mn-lt"/>
              </a:rPr>
              <a:t>challenges and techniques for VM replication and migration in a VDC environment. It includes compute based and storage array based VM replication methods and discusses VM snapshot, clone, and template. It further describes migration of</a:t>
            </a:r>
            <a:r>
              <a:rPr lang="en-US" sz="1200" baseline="0" dirty="0" smtClean="0">
                <a:latin typeface="+mn-lt"/>
              </a:rPr>
              <a:t> a VM </a:t>
            </a:r>
            <a:r>
              <a:rPr lang="en-US" sz="1200" dirty="0" smtClean="0">
                <a:latin typeface="+mn-lt"/>
              </a:rPr>
              <a:t>across</a:t>
            </a:r>
            <a:r>
              <a:rPr lang="en-US" sz="1200" baseline="0" dirty="0" smtClean="0">
                <a:latin typeface="+mn-lt"/>
              </a:rPr>
              <a:t> </a:t>
            </a:r>
            <a:r>
              <a:rPr lang="en-US" sz="1200" dirty="0" smtClean="0">
                <a:latin typeface="+mn-lt"/>
              </a:rPr>
              <a:t>servers and across storage arrays. Finally, it covers service failover during an outage at the primary VDC site.</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mn-lt"/>
            </a:endParaRPr>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23</a:t>
            </a:fld>
            <a:endParaRPr lang="en-US"/>
          </a:p>
        </p:txBody>
      </p:sp>
      <p:sp>
        <p:nvSpPr>
          <p:cNvPr id="6"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6617F02-DE63-462A-9B96-8C5064F34267}" type="slidenum">
              <a:rPr lang="en-US"/>
              <a:pPr/>
              <a:t>24</a:t>
            </a:fld>
            <a:endParaRPr lang="en-US"/>
          </a:p>
        </p:txBody>
      </p:sp>
      <p:sp>
        <p:nvSpPr>
          <p:cNvPr id="96258" name="Slide Image Placeholder 1"/>
          <p:cNvSpPr>
            <a:spLocks noGrp="1" noRot="1" noChangeAspect="1" noTextEdit="1"/>
          </p:cNvSpPr>
          <p:nvPr>
            <p:ph type="sldImg"/>
          </p:nvPr>
        </p:nvSpPr>
        <p:spPr>
          <a:xfrm>
            <a:off x="655638" y="584200"/>
            <a:ext cx="5276850" cy="3957638"/>
          </a:xfrm>
          <a:ln/>
        </p:spPr>
      </p:sp>
      <p:sp>
        <p:nvSpPr>
          <p:cNvPr id="96259"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VM replication is a critical requirement for successful </a:t>
            </a:r>
            <a:r>
              <a:rPr lang="en-US" dirty="0" smtClean="0">
                <a:latin typeface="Calibri" pitchFamily="34" charset="0"/>
              </a:rPr>
              <a:t>BC and DR processes in a VDC. </a:t>
            </a:r>
            <a:r>
              <a:rPr lang="en-US" dirty="0">
                <a:latin typeface="Calibri" pitchFamily="34" charset="0"/>
              </a:rPr>
              <a:t>This is </a:t>
            </a:r>
            <a:r>
              <a:rPr lang="en-US" dirty="0" smtClean="0">
                <a:latin typeface="Calibri" pitchFamily="34" charset="0"/>
              </a:rPr>
              <a:t>because, </a:t>
            </a:r>
            <a:r>
              <a:rPr lang="en-US" dirty="0">
                <a:latin typeface="Calibri" pitchFamily="34" charset="0"/>
              </a:rPr>
              <a:t>in a VDC environment, to restart operations, a user needs to primarily restart VMs on the secondary (backup) </a:t>
            </a:r>
            <a:r>
              <a:rPr lang="en-US" dirty="0" smtClean="0">
                <a:latin typeface="Calibri" pitchFamily="34" charset="0"/>
              </a:rPr>
              <a:t>site. VM replication makes this possible by making</a:t>
            </a:r>
            <a:r>
              <a:rPr lang="en-US" baseline="0" dirty="0" smtClean="0">
                <a:latin typeface="Calibri" pitchFamily="34" charset="0"/>
              </a:rPr>
              <a:t> the copies of these VMs available at the backup site</a:t>
            </a:r>
            <a:r>
              <a:rPr lang="en-US" dirty="0" smtClean="0">
                <a:latin typeface="Calibri" pitchFamily="34" charset="0"/>
              </a:rPr>
              <a:t>. </a:t>
            </a:r>
            <a:r>
              <a:rPr lang="en-US" dirty="0">
                <a:latin typeface="Calibri" pitchFamily="34" charset="0"/>
              </a:rPr>
              <a:t>VM replication is performed at the hypervisor level and relies on replication software that can copy all </a:t>
            </a:r>
            <a:r>
              <a:rPr lang="en-US" dirty="0" smtClean="0">
                <a:latin typeface="Calibri" pitchFamily="34" charset="0"/>
              </a:rPr>
              <a:t>the changes </a:t>
            </a:r>
            <a:r>
              <a:rPr lang="en-US" dirty="0">
                <a:latin typeface="Calibri" pitchFamily="34" charset="0"/>
              </a:rPr>
              <a:t>made to a VM disk to another </a:t>
            </a:r>
            <a:r>
              <a:rPr lang="en-US" dirty="0" smtClean="0">
                <a:latin typeface="Calibri" pitchFamily="34" charset="0"/>
              </a:rPr>
              <a:t>server</a:t>
            </a:r>
            <a:r>
              <a:rPr lang="en-US" dirty="0">
                <a:latin typeface="Calibri" pitchFamily="34" charset="0"/>
              </a:rPr>
              <a:t>. </a:t>
            </a:r>
            <a:r>
              <a:rPr lang="en-US" dirty="0" smtClean="0">
                <a:latin typeface="Calibri" pitchFamily="34" charset="0"/>
              </a:rPr>
              <a:t>VM replication requires a secondary site </a:t>
            </a:r>
            <a:r>
              <a:rPr lang="en-US" dirty="0">
                <a:latin typeface="Calibri" pitchFamily="34" charset="0"/>
              </a:rPr>
              <a:t>which is </a:t>
            </a:r>
            <a:r>
              <a:rPr lang="en-US" dirty="0" smtClean="0">
                <a:latin typeface="Calibri" pitchFamily="34" charset="0"/>
              </a:rPr>
              <a:t>up and a network </a:t>
            </a:r>
            <a:r>
              <a:rPr lang="en-US" dirty="0">
                <a:latin typeface="Calibri" pitchFamily="34" charset="0"/>
              </a:rPr>
              <a:t>connectivity linking these sites.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pitchFamily="34" charset="0"/>
              </a:rPr>
              <a:t>A virtual disk snapshot taken at the hypervisor level temporarily redirects incoming writes to a separate delta file. The delta file maintains these I/Os to be written to the virtual disk after the snapshot is taken. The virtual disk is then mounted by the replication software and any updates since the last replication cycle are copied to another identical virtual disk on a VM at the secondary site.</a:t>
            </a:r>
            <a:endParaRPr lang="en-US" smtClean="0">
              <a:latin typeface="Calibri" pitchFamily="34" charset="0"/>
            </a:endParaRPr>
          </a:p>
          <a:p>
            <a:r>
              <a:rPr lang="en-US" smtClean="0">
                <a:latin typeface="Calibri" pitchFamily="34" charset="0"/>
              </a:rPr>
              <a:t>To </a:t>
            </a:r>
            <a:r>
              <a:rPr lang="en-US" dirty="0">
                <a:latin typeface="Calibri" pitchFamily="34" charset="0"/>
              </a:rPr>
              <a:t>ensure data integrity, </a:t>
            </a:r>
            <a:r>
              <a:rPr lang="en-US" i="1" dirty="0">
                <a:latin typeface="Calibri" pitchFamily="34" charset="0"/>
              </a:rPr>
              <a:t>quiescing </a:t>
            </a:r>
            <a:r>
              <a:rPr lang="en-US" dirty="0">
                <a:latin typeface="Calibri" pitchFamily="34" charset="0"/>
              </a:rPr>
              <a:t>of VM is necessary before the replication process starts. Quiescing pauses currently running applications within a VM and </a:t>
            </a:r>
            <a:r>
              <a:rPr lang="en-US" dirty="0" smtClean="0">
                <a:latin typeface="Calibri" pitchFamily="34" charset="0"/>
              </a:rPr>
              <a:t>forcibly </a:t>
            </a:r>
            <a:r>
              <a:rPr lang="en-US" dirty="0">
                <a:latin typeface="Calibri" pitchFamily="34" charset="0"/>
              </a:rPr>
              <a:t>flushes all data in </a:t>
            </a:r>
            <a:r>
              <a:rPr lang="en-US" dirty="0" smtClean="0">
                <a:latin typeface="Calibri" pitchFamily="34" charset="0"/>
              </a:rPr>
              <a:t>the memory </a:t>
            </a:r>
            <a:r>
              <a:rPr lang="en-US" dirty="0">
                <a:latin typeface="Calibri" pitchFamily="34" charset="0"/>
              </a:rPr>
              <a:t>to the disk. To ensure </a:t>
            </a:r>
            <a:r>
              <a:rPr lang="en-US" dirty="0" smtClean="0">
                <a:latin typeface="Calibri" pitchFamily="34" charset="0"/>
              </a:rPr>
              <a:t>application-level </a:t>
            </a:r>
            <a:r>
              <a:rPr lang="en-US" dirty="0">
                <a:latin typeface="Calibri" pitchFamily="34" charset="0"/>
              </a:rPr>
              <a:t>consistency, applications </a:t>
            </a:r>
            <a:r>
              <a:rPr lang="en-US" dirty="0" smtClean="0">
                <a:latin typeface="Calibri" pitchFamily="34" charset="0"/>
              </a:rPr>
              <a:t>(for</a:t>
            </a:r>
            <a:r>
              <a:rPr lang="en-US" baseline="0" dirty="0" smtClean="0">
                <a:latin typeface="Calibri" pitchFamily="34" charset="0"/>
              </a:rPr>
              <a:t> example</a:t>
            </a:r>
            <a:r>
              <a:rPr lang="en-US" dirty="0" smtClean="0">
                <a:latin typeface="Calibri" pitchFamily="34" charset="0"/>
              </a:rPr>
              <a:t>, Microsoft </a:t>
            </a:r>
            <a:r>
              <a:rPr lang="en-US" dirty="0">
                <a:latin typeface="Calibri" pitchFamily="34" charset="0"/>
              </a:rPr>
              <a:t>Exchange or SQL </a:t>
            </a:r>
            <a:r>
              <a:rPr lang="en-US" dirty="0" smtClean="0">
                <a:latin typeface="Calibri" pitchFamily="34" charset="0"/>
              </a:rPr>
              <a:t>Server) </a:t>
            </a:r>
            <a:r>
              <a:rPr lang="en-US" dirty="0">
                <a:latin typeface="Calibri" pitchFamily="34" charset="0"/>
              </a:rPr>
              <a:t>are instructed to complete any pending transactions and write the pending data to </a:t>
            </a:r>
            <a:r>
              <a:rPr lang="en-US" dirty="0" smtClean="0">
                <a:latin typeface="Calibri" pitchFamily="34" charset="0"/>
              </a:rPr>
              <a:t>the disk</a:t>
            </a:r>
            <a:r>
              <a:rPr lang="en-US" dirty="0">
                <a:latin typeface="Calibri" pitchFamily="34" charset="0"/>
              </a:rPr>
              <a:t>. </a:t>
            </a:r>
          </a:p>
          <a:p>
            <a:endParaRPr lang="en-US" dirty="0">
              <a:latin typeface="Calibri" pitchFamily="34" charset="0"/>
            </a:endParaRP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908F68E-38DC-4FFC-9065-C7D0EF72C53C}" type="slidenum">
              <a:rPr lang="en-US"/>
              <a:pPr/>
              <a:t>25</a:t>
            </a:fld>
            <a:endParaRPr lang="en-US"/>
          </a:p>
        </p:txBody>
      </p:sp>
      <p:sp>
        <p:nvSpPr>
          <p:cNvPr id="98306" name="Slide Image Placeholder 1"/>
          <p:cNvSpPr>
            <a:spLocks noGrp="1" noRot="1" noChangeAspect="1" noTextEdit="1"/>
          </p:cNvSpPr>
          <p:nvPr>
            <p:ph type="sldImg"/>
          </p:nvPr>
        </p:nvSpPr>
        <p:spPr>
          <a:xfrm>
            <a:off x="655638" y="584200"/>
            <a:ext cx="5276850" cy="3957638"/>
          </a:xfrm>
          <a:ln/>
        </p:spPr>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
        <p:nvSpPr>
          <p:cNvPr id="9" name="Notes Placeholder 8"/>
          <p:cNvSpPr>
            <a:spLocks noGrp="1"/>
          </p:cNvSpPr>
          <p:nvPr>
            <p:ph type="body" sz="quarter" idx="10"/>
          </p:nvPr>
        </p:nvSpPr>
        <p:spPr>
          <a:xfrm>
            <a:off x="444004" y="4707922"/>
            <a:ext cx="5772051" cy="4629944"/>
          </a:xfrm>
        </p:spPr>
        <p:txBody>
          <a:bodyPr>
            <a:normAutofit/>
          </a:bodyPr>
          <a:lstStyle/>
          <a:p>
            <a:r>
              <a:rPr lang="en-US" dirty="0" smtClean="0">
                <a:latin typeface="Calibri" pitchFamily="34" charset="0"/>
              </a:rPr>
              <a:t>There are two main methods to replicate VMs. The first approach uses compute based replication.</a:t>
            </a:r>
            <a:r>
              <a:rPr lang="en-US" baseline="0" dirty="0" smtClean="0">
                <a:latin typeface="Calibri" pitchFamily="34" charset="0"/>
              </a:rPr>
              <a:t> In this method, replication happens between similar/dissimilar storage devices. </a:t>
            </a:r>
            <a:r>
              <a:rPr lang="en-US" dirty="0" smtClean="0">
                <a:latin typeface="Calibri" pitchFamily="34" charset="0"/>
              </a:rPr>
              <a:t>For example, using compute based replication, a VM is replicated from a local disk drive to a storage array in a different location. Compute based replication creates either a VM snapshot, or a VM clone, or a VM template – these will be discussed next. </a:t>
            </a:r>
          </a:p>
          <a:p>
            <a:r>
              <a:rPr lang="en-US" dirty="0" smtClean="0">
                <a:latin typeface="Calibri" pitchFamily="34" charset="0"/>
              </a:rPr>
              <a:t>Another method is to use storage array to replicate the VM either to</a:t>
            </a:r>
            <a:r>
              <a:rPr lang="en-US" baseline="0" dirty="0" smtClean="0">
                <a:latin typeface="Calibri" pitchFamily="34" charset="0"/>
              </a:rPr>
              <a:t> an array</a:t>
            </a:r>
            <a:r>
              <a:rPr lang="en-US" dirty="0" smtClean="0">
                <a:latin typeface="Calibri" pitchFamily="34" charset="0"/>
              </a:rPr>
              <a:t> at the primary site itself or to a remote array (for</a:t>
            </a:r>
            <a:r>
              <a:rPr lang="en-US" baseline="0" dirty="0" smtClean="0">
                <a:latin typeface="Calibri" pitchFamily="34" charset="0"/>
              </a:rPr>
              <a:t> example</a:t>
            </a:r>
            <a:r>
              <a:rPr lang="en-US" dirty="0" smtClean="0">
                <a:latin typeface="Calibri" pitchFamily="34" charset="0"/>
              </a:rPr>
              <a:t>, </a:t>
            </a:r>
            <a:r>
              <a:rPr lang="en-US" dirty="0" err="1" smtClean="0">
                <a:latin typeface="Calibri" pitchFamily="34" charset="0"/>
              </a:rPr>
              <a:t>iSCSI</a:t>
            </a:r>
            <a:r>
              <a:rPr lang="en-US" dirty="0" smtClean="0">
                <a:latin typeface="Calibri" pitchFamily="34" charset="0"/>
              </a:rPr>
              <a:t>, or </a:t>
            </a:r>
            <a:r>
              <a:rPr lang="en-US" dirty="0" err="1" smtClean="0">
                <a:latin typeface="Calibri" pitchFamily="34" charset="0"/>
              </a:rPr>
              <a:t>Fibre</a:t>
            </a:r>
            <a:r>
              <a:rPr lang="en-US" dirty="0" smtClean="0">
                <a:latin typeface="Calibri" pitchFamily="34" charset="0"/>
              </a:rPr>
              <a:t> channel, or NAS storage array) at the secondary site. This method is similar to the traditional array based replication method used in a CDC. It works by copying LUNs of the source VM to the target array. Replication to a remote array may be either synchronous or asynchronous. </a:t>
            </a:r>
          </a:p>
          <a:p>
            <a:r>
              <a:rPr lang="en-US" dirty="0" smtClean="0">
                <a:latin typeface="Calibri" pitchFamily="34" charset="0"/>
              </a:rPr>
              <a:t>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BAA02C-E336-4291-A616-5704B7956678}" type="slidenum">
              <a:rPr lang="en-US"/>
              <a:pPr/>
              <a:t>26</a:t>
            </a:fld>
            <a:endParaRPr lang="en-US"/>
          </a:p>
        </p:txBody>
      </p:sp>
      <p:sp>
        <p:nvSpPr>
          <p:cNvPr id="110594" name="Slide Image Placeholder 1"/>
          <p:cNvSpPr>
            <a:spLocks noGrp="1" noRot="1" noChangeAspect="1" noTextEdit="1"/>
          </p:cNvSpPr>
          <p:nvPr>
            <p:ph type="sldImg"/>
          </p:nvPr>
        </p:nvSpPr>
        <p:spPr>
          <a:xfrm>
            <a:off x="655638" y="584200"/>
            <a:ext cx="5276850" cy="3957638"/>
          </a:xfrm>
          <a:ln/>
        </p:spPr>
      </p:sp>
      <p:sp>
        <p:nvSpPr>
          <p:cNvPr id="110595"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A snapshot preserves </a:t>
            </a:r>
            <a:r>
              <a:rPr lang="en-US" dirty="0" smtClean="0">
                <a:latin typeface="Calibri" pitchFamily="34" charset="0"/>
              </a:rPr>
              <a:t>both the </a:t>
            </a:r>
            <a:r>
              <a:rPr lang="en-US" dirty="0">
                <a:latin typeface="Calibri" pitchFamily="34" charset="0"/>
              </a:rPr>
              <a:t>state and </a:t>
            </a:r>
            <a:r>
              <a:rPr lang="en-US" dirty="0" smtClean="0">
                <a:latin typeface="Calibri" pitchFamily="34" charset="0"/>
              </a:rPr>
              <a:t>data </a:t>
            </a:r>
            <a:r>
              <a:rPr lang="en-US" dirty="0">
                <a:latin typeface="Calibri" pitchFamily="34" charset="0"/>
              </a:rPr>
              <a:t>of a VM at a specific </a:t>
            </a:r>
            <a:r>
              <a:rPr lang="en-US" dirty="0" smtClean="0">
                <a:latin typeface="Calibri" pitchFamily="34" charset="0"/>
              </a:rPr>
              <a:t>point in</a:t>
            </a:r>
            <a:r>
              <a:rPr lang="en-US" baseline="0" dirty="0" smtClean="0">
                <a:latin typeface="Calibri" pitchFamily="34" charset="0"/>
              </a:rPr>
              <a:t> </a:t>
            </a:r>
            <a:r>
              <a:rPr lang="en-US" dirty="0" smtClean="0">
                <a:latin typeface="Calibri" pitchFamily="34" charset="0"/>
              </a:rPr>
              <a:t>time</a:t>
            </a:r>
            <a:r>
              <a:rPr lang="en-US" dirty="0">
                <a:latin typeface="Calibri" pitchFamily="34" charset="0"/>
              </a:rPr>
              <a:t>. State includes </a:t>
            </a:r>
            <a:r>
              <a:rPr lang="en-US" dirty="0" smtClean="0">
                <a:latin typeface="Calibri" pitchFamily="34" charset="0"/>
              </a:rPr>
              <a:t>VM</a:t>
            </a:r>
            <a:r>
              <a:rPr lang="en-US" baseline="0" dirty="0" smtClean="0">
                <a:latin typeface="Calibri" pitchFamily="34" charset="0"/>
              </a:rPr>
              <a:t> files such as BIOS, </a:t>
            </a:r>
            <a:r>
              <a:rPr lang="en-US" dirty="0" smtClean="0">
                <a:latin typeface="Calibri" pitchFamily="34" charset="0"/>
              </a:rPr>
              <a:t>network configuration,</a:t>
            </a:r>
            <a:r>
              <a:rPr lang="en-US" baseline="0" dirty="0" smtClean="0">
                <a:latin typeface="Calibri" pitchFamily="34" charset="0"/>
              </a:rPr>
              <a:t> and  </a:t>
            </a:r>
            <a:r>
              <a:rPr lang="en-US" dirty="0" smtClean="0">
                <a:latin typeface="Calibri" pitchFamily="34" charset="0"/>
              </a:rPr>
              <a:t>its </a:t>
            </a:r>
            <a:r>
              <a:rPr lang="en-US" dirty="0">
                <a:latin typeface="Calibri" pitchFamily="34" charset="0"/>
              </a:rPr>
              <a:t>power state (powered-on, powered-off, </a:t>
            </a:r>
            <a:r>
              <a:rPr lang="en-US" dirty="0" smtClean="0">
                <a:latin typeface="Calibri" pitchFamily="34" charset="0"/>
              </a:rPr>
              <a:t>or suspended). </a:t>
            </a:r>
            <a:r>
              <a:rPr lang="en-US" dirty="0">
                <a:latin typeface="Calibri" pitchFamily="34" charset="0"/>
              </a:rPr>
              <a:t>Data includes all the files that makeup the VM, including virtual disks, memory, and other </a:t>
            </a:r>
            <a:r>
              <a:rPr lang="en-US" dirty="0" smtClean="0">
                <a:latin typeface="Calibri" pitchFamily="34" charset="0"/>
              </a:rPr>
              <a:t>devices. In</a:t>
            </a:r>
            <a:r>
              <a:rPr lang="en-US" baseline="0" dirty="0" smtClean="0">
                <a:latin typeface="Calibri" pitchFamily="34" charset="0"/>
              </a:rPr>
              <a:t> this method,</a:t>
            </a:r>
            <a:r>
              <a:rPr lang="en-US" dirty="0" smtClean="0">
                <a:latin typeface="Calibri" pitchFamily="34" charset="0"/>
              </a:rPr>
              <a:t> instead of making</a:t>
            </a:r>
            <a:r>
              <a:rPr lang="en-US" baseline="0" dirty="0" smtClean="0">
                <a:latin typeface="Calibri" pitchFamily="34" charset="0"/>
              </a:rPr>
              <a:t> a copy of the entire virtual disk</a:t>
            </a:r>
            <a:r>
              <a:rPr lang="en-US" dirty="0" smtClean="0">
                <a:latin typeface="Calibri" pitchFamily="34" charset="0"/>
              </a:rPr>
              <a:t> of the</a:t>
            </a:r>
            <a:r>
              <a:rPr lang="en-US" baseline="0" dirty="0" smtClean="0">
                <a:latin typeface="Calibri" pitchFamily="34" charset="0"/>
              </a:rPr>
              <a:t> VM, which may be very large in size, a snapshot is created. A snapshot includes a separate log file which captures the changes to the virtual disk of the VM since the snapshot was taken.</a:t>
            </a:r>
          </a:p>
          <a:p>
            <a:r>
              <a:rPr lang="en-US" baseline="0" dirty="0" smtClean="0">
                <a:latin typeface="Calibri" pitchFamily="34" charset="0"/>
              </a:rPr>
              <a:t>Referring to the diagram on this slide, the first snapshot of the VM is taken at time-point 13:00 (on date </a:t>
            </a:r>
            <a:r>
              <a:rPr lang="en-US" baseline="0" dirty="0" err="1" smtClean="0">
                <a:latin typeface="Calibri" pitchFamily="34" charset="0"/>
              </a:rPr>
              <a:t>dd</a:t>
            </a:r>
            <a:r>
              <a:rPr lang="en-US" baseline="0" dirty="0" smtClean="0">
                <a:latin typeface="Calibri" pitchFamily="34" charset="0"/>
              </a:rPr>
              <a:t>/mm/</a:t>
            </a:r>
            <a:r>
              <a:rPr lang="en-US" baseline="0" dirty="0" err="1" smtClean="0">
                <a:latin typeface="Calibri" pitchFamily="34" charset="0"/>
              </a:rPr>
              <a:t>yyyy</a:t>
            </a:r>
            <a:r>
              <a:rPr lang="en-US" baseline="0" dirty="0" smtClean="0">
                <a:latin typeface="Calibri" pitchFamily="34" charset="0"/>
              </a:rPr>
              <a:t>) and the second snapshot is taken after two hours at time-point 15:00. These snapshots are saved with unique names and details of the points-in-time, when they are created. </a:t>
            </a:r>
          </a:p>
          <a:p>
            <a:endParaRPr lang="en-US" dirty="0">
              <a:latin typeface="Calibri" pitchFamily="34" charset="0"/>
            </a:endParaRP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31752AC-9B7D-4BE5-A411-39A937423FBE}" type="slidenum">
              <a:rPr lang="en-US"/>
              <a:pPr/>
              <a:t>27</a:t>
            </a:fld>
            <a:endParaRPr lang="en-US"/>
          </a:p>
        </p:txBody>
      </p:sp>
      <p:sp>
        <p:nvSpPr>
          <p:cNvPr id="164866" name="Slide Image Placeholder 1"/>
          <p:cNvSpPr>
            <a:spLocks noGrp="1" noRot="1" noChangeAspect="1" noTextEdit="1"/>
          </p:cNvSpPr>
          <p:nvPr>
            <p:ph type="sldImg"/>
          </p:nvPr>
        </p:nvSpPr>
        <p:spPr>
          <a:xfrm>
            <a:off x="655638" y="584200"/>
            <a:ext cx="5276850" cy="3957638"/>
          </a:xfrm>
          <a:ln/>
        </p:spPr>
      </p:sp>
      <p:sp>
        <p:nvSpPr>
          <p:cNvPr id="164867"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Snapshots are useful when a </a:t>
            </a:r>
            <a:r>
              <a:rPr lang="en-US" dirty="0" smtClean="0">
                <a:latin typeface="Calibri" pitchFamily="34" charset="0"/>
              </a:rPr>
              <a:t>VM </a:t>
            </a:r>
            <a:r>
              <a:rPr lang="en-US" dirty="0">
                <a:latin typeface="Calibri" pitchFamily="34" charset="0"/>
              </a:rPr>
              <a:t>needs to be </a:t>
            </a:r>
            <a:r>
              <a:rPr lang="en-US" dirty="0" smtClean="0">
                <a:latin typeface="Calibri" pitchFamily="34" charset="0"/>
              </a:rPr>
              <a:t>reverted </a:t>
            </a:r>
            <a:r>
              <a:rPr lang="en-US" dirty="0">
                <a:latin typeface="Calibri" pitchFamily="34" charset="0"/>
              </a:rPr>
              <a:t>to the same state </a:t>
            </a:r>
            <a:r>
              <a:rPr lang="en-US" dirty="0" smtClean="0">
                <a:latin typeface="Calibri" pitchFamily="34" charset="0"/>
              </a:rPr>
              <a:t>repeatedly; </a:t>
            </a:r>
            <a:r>
              <a:rPr lang="en-US" dirty="0">
                <a:latin typeface="Calibri" pitchFamily="34" charset="0"/>
              </a:rPr>
              <a:t>f</a:t>
            </a:r>
            <a:r>
              <a:rPr lang="en-US" dirty="0" smtClean="0">
                <a:latin typeface="Calibri" pitchFamily="34" charset="0"/>
              </a:rPr>
              <a:t>or </a:t>
            </a:r>
            <a:r>
              <a:rPr lang="en-US" dirty="0">
                <a:latin typeface="Calibri" pitchFamily="34" charset="0"/>
              </a:rPr>
              <a:t>example, when using a VM for testing purposes or while upgrading or patching applications and servers.</a:t>
            </a:r>
          </a:p>
          <a:p>
            <a:pPr>
              <a:buFont typeface="Symbol" pitchFamily="18" charset="2"/>
              <a:buNone/>
            </a:pPr>
            <a:r>
              <a:rPr lang="en-US" dirty="0">
                <a:latin typeface="Calibri" pitchFamily="34" charset="0"/>
              </a:rPr>
              <a:t>Reverting a VM to a snapshot causes all settings configured in the </a:t>
            </a:r>
            <a:r>
              <a:rPr lang="en-US" dirty="0" smtClean="0">
                <a:latin typeface="Calibri" pitchFamily="34" charset="0"/>
              </a:rPr>
              <a:t>guest </a:t>
            </a:r>
            <a:r>
              <a:rPr lang="en-US" dirty="0">
                <a:latin typeface="Calibri" pitchFamily="34" charset="0"/>
              </a:rPr>
              <a:t>OS to be reverted to that time-point in past when that snapshot was created. The configuration which is reverted includes previous IP addresses and </a:t>
            </a:r>
            <a:r>
              <a:rPr lang="en-US" dirty="0" smtClean="0">
                <a:latin typeface="Calibri" pitchFamily="34" charset="0"/>
              </a:rPr>
              <a:t>guest </a:t>
            </a:r>
            <a:r>
              <a:rPr lang="en-US" dirty="0">
                <a:latin typeface="Calibri" pitchFamily="34" charset="0"/>
              </a:rPr>
              <a:t>OS patch </a:t>
            </a:r>
            <a:r>
              <a:rPr lang="en-US" dirty="0" smtClean="0">
                <a:latin typeface="Calibri" pitchFamily="34" charset="0"/>
              </a:rPr>
              <a:t>versions.</a:t>
            </a:r>
            <a:r>
              <a:rPr lang="en-US" baseline="0" dirty="0" smtClean="0">
                <a:latin typeface="Calibri" pitchFamily="34" charset="0"/>
              </a:rPr>
              <a:t> The l</a:t>
            </a:r>
            <a:r>
              <a:rPr lang="en-US" dirty="0" smtClean="0">
                <a:latin typeface="Calibri" pitchFamily="34" charset="0"/>
              </a:rPr>
              <a:t>og file of the snapshot is used to revert the virtual disk to its original state.</a:t>
            </a:r>
            <a:r>
              <a:rPr lang="en-US" dirty="0">
                <a:latin typeface="Calibri" pitchFamily="34" charset="0"/>
              </a:rPr>
              <a:t> </a:t>
            </a:r>
            <a:endParaRPr lang="en-US" dirty="0" smtClean="0">
              <a:latin typeface="Calibri" pitchFamily="34" charset="0"/>
            </a:endParaRPr>
          </a:p>
          <a:p>
            <a:pPr>
              <a:buFont typeface="Symbol" pitchFamily="18" charset="2"/>
              <a:buNone/>
            </a:pPr>
            <a:r>
              <a:rPr lang="en-US" dirty="0" smtClean="0">
                <a:latin typeface="Calibri" pitchFamily="34" charset="0"/>
              </a:rPr>
              <a:t>Referring to the diagram on</a:t>
            </a:r>
            <a:r>
              <a:rPr lang="en-US" baseline="0" dirty="0" smtClean="0">
                <a:latin typeface="Calibri" pitchFamily="34" charset="0"/>
              </a:rPr>
              <a:t> this slide, Snapshot(1) of the VM is created at time-point 13:00. Later, after a couple of hours, at time-point 21:00, the VM crashes and needs to be reverted. Snapshot(1) is selected for that purpose and VM </a:t>
            </a:r>
            <a:r>
              <a:rPr lang="en-US" b="0" baseline="0" dirty="0" smtClean="0">
                <a:latin typeface="Calibri" pitchFamily="34" charset="0"/>
              </a:rPr>
              <a:t>is reverted to Snapshot(1) and starts running in the same way</a:t>
            </a:r>
            <a:r>
              <a:rPr lang="en-US" baseline="0" dirty="0" smtClean="0">
                <a:latin typeface="Calibri" pitchFamily="34" charset="0"/>
              </a:rPr>
              <a:t> as it was running at time-point 13:00, when Snapshot(1) was created.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76CEDD-14C3-49D5-8EFD-D370EC3C6910}" type="slidenum">
              <a:rPr lang="en-US"/>
              <a:pPr/>
              <a:t>28</a:t>
            </a:fld>
            <a:endParaRPr lang="en-US"/>
          </a:p>
        </p:txBody>
      </p:sp>
      <p:sp>
        <p:nvSpPr>
          <p:cNvPr id="104450" name="Slide Image Placeholder 1"/>
          <p:cNvSpPr>
            <a:spLocks noGrp="1" noRot="1" noChangeAspect="1" noTextEdit="1"/>
          </p:cNvSpPr>
          <p:nvPr>
            <p:ph type="sldImg"/>
          </p:nvPr>
        </p:nvSpPr>
        <p:spPr>
          <a:xfrm>
            <a:off x="655638" y="584200"/>
            <a:ext cx="5276850" cy="3957638"/>
          </a:xfrm>
          <a:ln/>
        </p:spPr>
      </p:sp>
      <p:sp>
        <p:nvSpPr>
          <p:cNvPr id="104451" name="Notes Placeholder 2"/>
          <p:cNvSpPr>
            <a:spLocks noGrp="1"/>
          </p:cNvSpPr>
          <p:nvPr>
            <p:ph type="body" idx="1"/>
          </p:nvPr>
        </p:nvSpPr>
        <p:spPr>
          <a:xfrm>
            <a:off x="444004" y="4707922"/>
            <a:ext cx="5772051" cy="4629944"/>
          </a:xfrm>
          <a:noFill/>
        </p:spPr>
        <p:txBody>
          <a:bodyPr/>
          <a:lstStyle/>
          <a:p>
            <a:r>
              <a:rPr lang="en-US" dirty="0">
                <a:latin typeface="+mn-lt"/>
              </a:rPr>
              <a:t>A clone is an identical copy of an existing VM. The existing VM is </a:t>
            </a:r>
            <a:r>
              <a:rPr lang="en-US" dirty="0" smtClean="0">
                <a:latin typeface="+mn-lt"/>
              </a:rPr>
              <a:t>called </a:t>
            </a:r>
            <a:r>
              <a:rPr lang="en-US" dirty="0">
                <a:latin typeface="+mn-lt"/>
              </a:rPr>
              <a:t>parent of the clone VM. When the cloning operation is complete, the clone becomes a separate VM with its own MAC address, although it may share virtual disks with the parent </a:t>
            </a:r>
            <a:r>
              <a:rPr lang="en-US" dirty="0" smtClean="0">
                <a:latin typeface="+mn-lt"/>
              </a:rPr>
              <a:t>VM in case of a Linked clone (discussed next). </a:t>
            </a:r>
            <a:r>
              <a:rPr lang="en-US" dirty="0">
                <a:latin typeface="+mn-lt"/>
              </a:rPr>
              <a:t>However, changes made to a clone VM do not affect the parent VM. </a:t>
            </a:r>
            <a:r>
              <a:rPr lang="en-US" dirty="0" smtClean="0">
                <a:latin typeface="+mn-lt"/>
              </a:rPr>
              <a:t>Changes </a:t>
            </a:r>
            <a:r>
              <a:rPr lang="en-US" dirty="0">
                <a:latin typeface="+mn-lt"/>
              </a:rPr>
              <a:t>made to the parent VM do not appear in a clone. </a:t>
            </a:r>
            <a:r>
              <a:rPr lang="en-US" b="0" dirty="0">
                <a:latin typeface="+mn-lt"/>
              </a:rPr>
              <a:t>To other VMs in the network, </a:t>
            </a:r>
            <a:r>
              <a:rPr lang="en-US" dirty="0">
                <a:latin typeface="+mn-lt"/>
              </a:rPr>
              <a:t>a clone VM appears different from the parent VM.</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Installing a guest OS and applications </a:t>
            </a:r>
            <a:r>
              <a:rPr lang="en-US" dirty="0" smtClean="0">
                <a:latin typeface="+mn-lt"/>
              </a:rPr>
              <a:t>on multiple VMs is a </a:t>
            </a:r>
            <a:r>
              <a:rPr lang="en-US" dirty="0">
                <a:latin typeface="+mn-lt"/>
              </a:rPr>
              <a:t>time </a:t>
            </a:r>
            <a:r>
              <a:rPr lang="en-US" dirty="0" smtClean="0">
                <a:latin typeface="+mn-lt"/>
              </a:rPr>
              <a:t>consuming task. </a:t>
            </a:r>
            <a:r>
              <a:rPr lang="en-US" dirty="0">
                <a:latin typeface="+mn-lt"/>
              </a:rPr>
              <a:t>With clones, a user can make many copies of a VM from a single installation and configuration process. Clones are useful when </a:t>
            </a:r>
            <a:r>
              <a:rPr lang="en-US" dirty="0" smtClean="0">
                <a:latin typeface="+mn-lt"/>
              </a:rPr>
              <a:t>required to </a:t>
            </a:r>
            <a:r>
              <a:rPr lang="en-US" dirty="0">
                <a:latin typeface="+mn-lt"/>
              </a:rPr>
              <a:t>deploy many identical </a:t>
            </a:r>
            <a:r>
              <a:rPr lang="en-US" dirty="0" smtClean="0">
                <a:latin typeface="+mn-lt"/>
              </a:rPr>
              <a:t>VMs. For example, deployment of standardized operating and/or application environment across a group or an organization. </a:t>
            </a:r>
            <a:endParaRPr lang="en-US" dirty="0">
              <a:latin typeface="+mn-lt"/>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2E35327-9B5F-467A-8E61-EEE25543CA49}" type="slidenum">
              <a:rPr lang="en-US"/>
              <a:pPr/>
              <a:t>29</a:t>
            </a:fld>
            <a:endParaRPr lang="en-US"/>
          </a:p>
        </p:txBody>
      </p:sp>
      <p:sp>
        <p:nvSpPr>
          <p:cNvPr id="106498" name="Slide Image Placeholder 1"/>
          <p:cNvSpPr>
            <a:spLocks noGrp="1" noRot="1" noChangeAspect="1" noTextEdit="1"/>
          </p:cNvSpPr>
          <p:nvPr>
            <p:ph type="sldImg"/>
          </p:nvPr>
        </p:nvSpPr>
        <p:spPr>
          <a:xfrm>
            <a:off x="655638" y="584200"/>
            <a:ext cx="5276850" cy="3957638"/>
          </a:xfrm>
          <a:ln/>
        </p:spPr>
      </p:sp>
      <p:sp>
        <p:nvSpPr>
          <p:cNvPr id="106499" name="Notes Placeholder 2"/>
          <p:cNvSpPr>
            <a:spLocks noGrp="1"/>
          </p:cNvSpPr>
          <p:nvPr>
            <p:ph type="body" idx="1"/>
          </p:nvPr>
        </p:nvSpPr>
        <p:spPr>
          <a:xfrm>
            <a:off x="444004" y="4707922"/>
            <a:ext cx="5772051" cy="4629944"/>
          </a:xfrm>
          <a:noFill/>
        </p:spPr>
        <p:txBody>
          <a:bodyPr/>
          <a:lstStyle/>
          <a:p>
            <a:r>
              <a:rPr lang="en-US" sz="1200" kern="1200" dirty="0" smtClean="0">
                <a:latin typeface="+mn-lt"/>
                <a:ea typeface="+mn-ea"/>
                <a:cs typeface="Arial" charset="0"/>
              </a:rPr>
              <a:t>Two types of clones can be created from a VM:</a:t>
            </a:r>
            <a:endParaRPr lang="en-US" b="1" u="sng" dirty="0">
              <a:latin typeface="+mn-lt"/>
            </a:endParaRPr>
          </a:p>
          <a:p>
            <a:pPr marL="228600" lvl="1" indent="-228600">
              <a:buFont typeface="Arial" pitchFamily="34" charset="0"/>
              <a:buChar char="•"/>
            </a:pPr>
            <a:r>
              <a:rPr lang="en-US" b="1" dirty="0">
                <a:latin typeface="+mn-lt"/>
              </a:rPr>
              <a:t>Full Clone</a:t>
            </a:r>
            <a:r>
              <a:rPr lang="en-US" dirty="0">
                <a:latin typeface="+mn-lt"/>
              </a:rPr>
              <a:t>: A full clone is an </a:t>
            </a:r>
            <a:r>
              <a:rPr lang="en-US" dirty="0" smtClean="0">
                <a:latin typeface="+mn-lt"/>
              </a:rPr>
              <a:t>independent copy of a VM that shares nothing with the parent VM. Full clone has </a:t>
            </a:r>
            <a:r>
              <a:rPr lang="en-US" dirty="0">
                <a:latin typeface="+mn-lt"/>
              </a:rPr>
              <a:t>no </a:t>
            </a:r>
            <a:r>
              <a:rPr lang="en-US" dirty="0" smtClean="0">
                <a:latin typeface="+mn-lt"/>
              </a:rPr>
              <a:t>access </a:t>
            </a:r>
            <a:r>
              <a:rPr lang="en-US" dirty="0">
                <a:latin typeface="+mn-lt"/>
              </a:rPr>
              <a:t>or </a:t>
            </a:r>
            <a:r>
              <a:rPr lang="en-US" dirty="0" smtClean="0">
                <a:latin typeface="+mn-lt"/>
              </a:rPr>
              <a:t>an </a:t>
            </a:r>
            <a:r>
              <a:rPr lang="en-US" dirty="0">
                <a:latin typeface="+mn-lt"/>
              </a:rPr>
              <a:t>ongoing connection </a:t>
            </a:r>
            <a:r>
              <a:rPr lang="en-US" dirty="0" smtClean="0">
                <a:latin typeface="+mn-lt"/>
              </a:rPr>
              <a:t>with </a:t>
            </a:r>
            <a:r>
              <a:rPr lang="en-US" dirty="0">
                <a:latin typeface="+mn-lt"/>
              </a:rPr>
              <a:t>the parent VM. </a:t>
            </a:r>
            <a:r>
              <a:rPr lang="en-US" dirty="0" smtClean="0">
                <a:latin typeface="+mn-lt"/>
              </a:rPr>
              <a:t>Because a full clone needs to have its own independent copy of the virtual disks, cloning process may take a relatively longer time. In relation to a snapshot, full clone duplicates the state of the parent VM only at the instant of the cloning operation and does not have access to any of the snapshots </a:t>
            </a:r>
            <a:r>
              <a:rPr lang="en-US" b="0" dirty="0" smtClean="0">
                <a:latin typeface="+mn-lt"/>
              </a:rPr>
              <a:t>of the parent VM. </a:t>
            </a:r>
          </a:p>
          <a:p>
            <a:pPr marL="228600" marR="0" lvl="2" indent="-2286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latin typeface="+mn-lt"/>
              </a:rPr>
              <a:t>Linked </a:t>
            </a:r>
            <a:r>
              <a:rPr lang="en-US" b="1" dirty="0">
                <a:latin typeface="+mn-lt"/>
              </a:rPr>
              <a:t>Clone</a:t>
            </a:r>
            <a:r>
              <a:rPr lang="en-US" dirty="0">
                <a:latin typeface="+mn-lt"/>
              </a:rPr>
              <a:t>: A linked clone is made from a snapshot of the </a:t>
            </a:r>
            <a:r>
              <a:rPr lang="en-US" dirty="0" smtClean="0">
                <a:latin typeface="+mn-lt"/>
              </a:rPr>
              <a:t>parent VM. A s</a:t>
            </a:r>
            <a:r>
              <a:rPr lang="en-US" dirty="0" smtClean="0">
                <a:latin typeface="Calibri" pitchFamily="34" charset="0"/>
              </a:rPr>
              <a:t>napshot is given a separate network identity and assigned to the hypervisor to run as an independent VM.</a:t>
            </a:r>
            <a:r>
              <a:rPr lang="en-US" baseline="0" dirty="0" smtClean="0">
                <a:latin typeface="Calibri" pitchFamily="34" charset="0"/>
              </a:rPr>
              <a:t> However, a</a:t>
            </a:r>
            <a:r>
              <a:rPr lang="en-US" dirty="0" smtClean="0">
                <a:latin typeface="+mn-lt"/>
              </a:rPr>
              <a:t>ll </a:t>
            </a:r>
            <a:r>
              <a:rPr lang="en-US" dirty="0">
                <a:latin typeface="+mn-lt"/>
              </a:rPr>
              <a:t>files available on the parent at the moment of </a:t>
            </a:r>
            <a:r>
              <a:rPr lang="en-US" dirty="0" smtClean="0">
                <a:latin typeface="+mn-lt"/>
              </a:rPr>
              <a:t>the snapshot creation continue </a:t>
            </a:r>
            <a:r>
              <a:rPr lang="en-US" dirty="0">
                <a:latin typeface="+mn-lt"/>
              </a:rPr>
              <a:t>to remain available to the linked </a:t>
            </a:r>
            <a:r>
              <a:rPr lang="en-US" dirty="0" smtClean="0">
                <a:latin typeface="+mn-lt"/>
              </a:rPr>
              <a:t>clone VM in a read-only mode. </a:t>
            </a:r>
            <a:r>
              <a:rPr lang="en-US" dirty="0">
                <a:latin typeface="+mn-lt"/>
              </a:rPr>
              <a:t>This conserves disk </a:t>
            </a:r>
            <a:r>
              <a:rPr lang="en-US" dirty="0" smtClean="0">
                <a:latin typeface="+mn-lt"/>
              </a:rPr>
              <a:t>space </a:t>
            </a:r>
            <a:r>
              <a:rPr lang="en-US" dirty="0">
                <a:latin typeface="+mn-lt"/>
              </a:rPr>
              <a:t>and allows multiple </a:t>
            </a:r>
            <a:r>
              <a:rPr lang="en-US" dirty="0" smtClean="0">
                <a:latin typeface="+mn-lt"/>
              </a:rPr>
              <a:t>VMs </a:t>
            </a:r>
            <a:r>
              <a:rPr lang="en-US" dirty="0">
                <a:latin typeface="+mn-lt"/>
              </a:rPr>
              <a:t>to use the same software installation. </a:t>
            </a:r>
            <a:endParaRPr lang="en-US" dirty="0" smtClean="0">
              <a:latin typeface="+mn-lt"/>
            </a:endParaRPr>
          </a:p>
          <a:p>
            <a:pPr marL="0" marR="0" indent="0" defTabSz="914400" eaLnBrk="1" latinLnBrk="0" hangingPunct="1">
              <a:lnSpc>
                <a:spcPct val="100000"/>
              </a:lnSpc>
              <a:buClrTx/>
              <a:buSzTx/>
              <a:buFontTx/>
              <a:buNone/>
              <a:tabLst/>
              <a:defRPr/>
            </a:pPr>
            <a:r>
              <a:rPr lang="en-US" dirty="0" smtClean="0">
                <a:latin typeface="Calibri" pitchFamily="34" charset="0"/>
              </a:rPr>
              <a:t>Ongoing changes (writes) </a:t>
            </a:r>
            <a:r>
              <a:rPr lang="en-US" dirty="0">
                <a:latin typeface="Calibri" pitchFamily="34" charset="0"/>
              </a:rPr>
              <a:t>to the virtual disk of the parent do not affect the linked </a:t>
            </a:r>
            <a:r>
              <a:rPr lang="en-US" dirty="0" smtClean="0">
                <a:latin typeface="Calibri" pitchFamily="34" charset="0"/>
              </a:rPr>
              <a:t>clone </a:t>
            </a:r>
            <a:r>
              <a:rPr lang="en-US" dirty="0">
                <a:latin typeface="Calibri" pitchFamily="34" charset="0"/>
              </a:rPr>
              <a:t>and </a:t>
            </a:r>
            <a:r>
              <a:rPr lang="en-US" dirty="0" smtClean="0">
                <a:latin typeface="Calibri" pitchFamily="34" charset="0"/>
              </a:rPr>
              <a:t>changes </a:t>
            </a:r>
            <a:r>
              <a:rPr lang="en-US" dirty="0">
                <a:latin typeface="Calibri" pitchFamily="34" charset="0"/>
              </a:rPr>
              <a:t>to the </a:t>
            </a:r>
            <a:r>
              <a:rPr lang="en-US" dirty="0" smtClean="0">
                <a:latin typeface="Calibri" pitchFamily="34" charset="0"/>
              </a:rPr>
              <a:t>virtual disk </a:t>
            </a:r>
            <a:r>
              <a:rPr lang="en-US" dirty="0">
                <a:latin typeface="Calibri" pitchFamily="34" charset="0"/>
              </a:rPr>
              <a:t>of the linked clone do not affect the parent</a:t>
            </a:r>
            <a:r>
              <a:rPr lang="en-US" dirty="0" smtClean="0">
                <a:latin typeface="Calibri" pitchFamily="34" charset="0"/>
              </a:rPr>
              <a:t>. All the writes by the linked clone are captured in a separate file called delta disk, which is often of a much smaller size,</a:t>
            </a:r>
            <a:r>
              <a:rPr lang="en-US" baseline="0" dirty="0" smtClean="0">
                <a:latin typeface="Calibri" pitchFamily="34" charset="0"/>
              </a:rPr>
              <a:t> </a:t>
            </a:r>
            <a:r>
              <a:rPr lang="en-US" dirty="0" smtClean="0">
                <a:latin typeface="Calibri" pitchFamily="34" charset="0"/>
              </a:rPr>
              <a:t>compared to a full virtual disk. </a:t>
            </a:r>
          </a:p>
          <a:p>
            <a:pPr marL="0" marR="0" indent="0" defTabSz="914400" eaLnBrk="1" latinLnBrk="0" hangingPunct="1">
              <a:lnSpc>
                <a:spcPct val="100000"/>
              </a:lnSpc>
              <a:buClrTx/>
              <a:buSzTx/>
              <a:buFontTx/>
              <a:buNone/>
              <a:tabLst/>
              <a:defRPr/>
            </a:pPr>
            <a:r>
              <a:rPr lang="en-US" dirty="0" smtClean="0">
                <a:latin typeface="Calibri" pitchFamily="34" charset="0"/>
              </a:rPr>
              <a:t>Even though a linked clone is made by using a snapshot, it differs from a snapshot in the sense that a linked clone is a running VM that would change its state over time. However, a snapshot is only a state of the VM at a specific point-in-time, which cannot change on its own. </a:t>
            </a:r>
          </a:p>
          <a:p>
            <a:pPr marL="0" marR="0" indent="0" defTabSz="914400" eaLnBrk="1" latinLnBrk="0" hangingPunct="1">
              <a:lnSpc>
                <a:spcPct val="100000"/>
              </a:lnSpc>
              <a:buClrTx/>
              <a:buSzTx/>
              <a:buFontTx/>
              <a:buNone/>
              <a:tabLst/>
              <a:defRPr/>
            </a:pPr>
            <a:r>
              <a:rPr lang="en-US" dirty="0" smtClean="0">
                <a:latin typeface="Calibri" pitchFamily="34" charset="0"/>
              </a:rPr>
              <a:t>Linked clones can be very advantageous for collaborative network environments. For example, a support team can reproduce a bug in a VM running an application and an engineer can quickly make a linked clone of that VM to work on the bug simultaneously</a:t>
            </a:r>
            <a:r>
              <a:rPr lang="en-US" baseline="0" dirty="0" smtClean="0">
                <a:latin typeface="+mn-lt"/>
              </a:rPr>
              <a:t>. </a:t>
            </a:r>
            <a:endParaRPr lang="en-US" dirty="0">
              <a:latin typeface="+mn-lt"/>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55638" y="584200"/>
            <a:ext cx="5276850" cy="3957638"/>
          </a:xfrm>
          <a:noFill/>
          <a:ln>
            <a:solidFill>
              <a:srgbClr val="000000"/>
            </a:solidFill>
            <a:miter lim="800000"/>
            <a:headEnd/>
            <a:tailEnd/>
          </a:ln>
        </p:spPr>
      </p:sp>
      <p:sp>
        <p:nvSpPr>
          <p:cNvPr id="39939" name="Notes Placeholder 2"/>
          <p:cNvSpPr>
            <a:spLocks noGrp="1" noChangeAspect="1"/>
          </p:cNvSpPr>
          <p:nvPr>
            <p:ph type="body" idx="1"/>
          </p:nvPr>
        </p:nvSpPr>
        <p:spPr bwMode="auto">
          <a:xfrm>
            <a:off x="444004" y="4707922"/>
            <a:ext cx="5772051" cy="4629944"/>
          </a:xfrm>
          <a:noFill/>
        </p:spPr>
        <p:txBody>
          <a:bodyPr wrap="square" lIns="99075" tIns="49538" rIns="99075" bIns="49538" numCol="1" anchor="t" anchorCtr="0" compatLnSpc="1">
            <a:prstTxWarp prst="textNoShape">
              <a:avLst/>
            </a:prstTxWarp>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This lesson covers</a:t>
            </a:r>
            <a:r>
              <a:rPr lang="en-US" baseline="0" dirty="0" smtClean="0">
                <a:latin typeface="+mn-lt"/>
              </a:rPr>
              <a:t> an overview of </a:t>
            </a:r>
            <a:r>
              <a:rPr lang="en-US" baseline="0" dirty="0" smtClean="0">
                <a:latin typeface="Calibri" pitchFamily="34" charset="0"/>
              </a:rPr>
              <a:t>B</a:t>
            </a:r>
            <a:r>
              <a:rPr lang="en-US" dirty="0" smtClean="0">
                <a:latin typeface="Calibri" pitchFamily="34" charset="0"/>
              </a:rPr>
              <a:t>usiness Continuity </a:t>
            </a:r>
            <a:r>
              <a:rPr lang="en-US" b="0" dirty="0" smtClean="0">
                <a:latin typeface="Calibri" pitchFamily="34" charset="0"/>
              </a:rPr>
              <a:t>(</a:t>
            </a:r>
            <a:r>
              <a:rPr lang="en-US" b="0" baseline="0" dirty="0" smtClean="0">
                <a:latin typeface="+mn-lt"/>
              </a:rPr>
              <a:t>BC)</a:t>
            </a:r>
            <a:r>
              <a:rPr lang="en-US" baseline="0" dirty="0" smtClean="0">
                <a:latin typeface="+mn-lt"/>
              </a:rPr>
              <a:t> in a VDC environment, identification of </a:t>
            </a:r>
            <a:r>
              <a:rPr lang="en-US" b="0" baseline="0" dirty="0" smtClean="0">
                <a:latin typeface="+mn-lt"/>
              </a:rPr>
              <a:t>single point</a:t>
            </a:r>
            <a:r>
              <a:rPr lang="en-US" b="1" baseline="0" dirty="0" smtClean="0">
                <a:latin typeface="+mn-lt"/>
              </a:rPr>
              <a:t> </a:t>
            </a:r>
            <a:r>
              <a:rPr lang="en-US" baseline="0" dirty="0" smtClean="0">
                <a:latin typeface="+mn-lt"/>
              </a:rPr>
              <a:t>of failure, mechanisms to protect compute, storage, and networking components in a VDC, and disaster recovery mechanisms during a VDC site failure.</a:t>
            </a:r>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3</a:t>
            </a:fld>
            <a:endParaRPr lang="en-US"/>
          </a:p>
        </p:txBody>
      </p:sp>
      <p:sp>
        <p:nvSpPr>
          <p:cNvPr id="6"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9528CB0-933D-4446-92ED-56F8610E59D4}" type="slidenum">
              <a:rPr lang="en-US"/>
              <a:pPr/>
              <a:t>30</a:t>
            </a:fld>
            <a:endParaRPr lang="en-US"/>
          </a:p>
        </p:txBody>
      </p:sp>
      <p:sp>
        <p:nvSpPr>
          <p:cNvPr id="172034" name="Slide Image Placeholder 1"/>
          <p:cNvSpPr>
            <a:spLocks noGrp="1" noRot="1" noChangeAspect="1" noTextEdit="1"/>
          </p:cNvSpPr>
          <p:nvPr>
            <p:ph type="sldImg"/>
          </p:nvPr>
        </p:nvSpPr>
        <p:spPr>
          <a:xfrm>
            <a:off x="655638" y="584200"/>
            <a:ext cx="5276850" cy="3957638"/>
          </a:xfrm>
          <a:ln/>
        </p:spPr>
      </p:sp>
      <p:sp>
        <p:nvSpPr>
          <p:cNvPr id="172035" name="Notes Placeholder 2"/>
          <p:cNvSpPr>
            <a:spLocks noGrp="1"/>
          </p:cNvSpPr>
          <p:nvPr>
            <p:ph type="body" idx="1"/>
          </p:nvPr>
        </p:nvSpPr>
        <p:spPr>
          <a:xfrm>
            <a:off x="444004" y="4707922"/>
            <a:ext cx="5772051" cy="4629944"/>
          </a:xfrm>
          <a:noFill/>
        </p:spPr>
        <p:txBody>
          <a:bodyPr/>
          <a:lstStyle/>
          <a:p>
            <a:r>
              <a:rPr lang="en-US" dirty="0" smtClean="0">
                <a:latin typeface="Calibri" pitchFamily="34" charset="0"/>
              </a:rPr>
              <a:t>A VM </a:t>
            </a:r>
            <a:r>
              <a:rPr lang="en-US" dirty="0">
                <a:latin typeface="Calibri" pitchFamily="34" charset="0"/>
              </a:rPr>
              <a:t>template is a reusable image created from a VM. </a:t>
            </a:r>
            <a:r>
              <a:rPr lang="en-US" dirty="0" smtClean="0">
                <a:latin typeface="Calibri" pitchFamily="34" charset="0"/>
              </a:rPr>
              <a:t> The VM </a:t>
            </a:r>
            <a:r>
              <a:rPr lang="en-US" dirty="0">
                <a:latin typeface="Calibri" pitchFamily="34" charset="0"/>
              </a:rPr>
              <a:t>template works like a master copy of a VM to be used for creating and provisioning new copies of the VM. The template typically includes virtual hardware components, an installed guest OS (with any applicable patches</a:t>
            </a:r>
            <a:r>
              <a:rPr lang="en-US" dirty="0" smtClean="0">
                <a:latin typeface="Calibri" pitchFamily="34" charset="0"/>
              </a:rPr>
              <a:t>), </a:t>
            </a:r>
            <a:r>
              <a:rPr lang="en-US" dirty="0">
                <a:latin typeface="Calibri" pitchFamily="34" charset="0"/>
              </a:rPr>
              <a:t>and software applications. </a:t>
            </a:r>
          </a:p>
          <a:p>
            <a:r>
              <a:rPr lang="en-US" dirty="0">
                <a:latin typeface="Calibri" pitchFamily="34" charset="0"/>
              </a:rPr>
              <a:t>Templates can be created </a:t>
            </a:r>
            <a:r>
              <a:rPr lang="en-US" dirty="0" smtClean="0">
                <a:latin typeface="Calibri" pitchFamily="34" charset="0"/>
              </a:rPr>
              <a:t>in two ways, </a:t>
            </a:r>
            <a:r>
              <a:rPr lang="en-US" dirty="0">
                <a:latin typeface="Calibri" pitchFamily="34" charset="0"/>
              </a:rPr>
              <a:t>either </a:t>
            </a:r>
            <a:r>
              <a:rPr lang="en-US" dirty="0" smtClean="0">
                <a:latin typeface="Calibri" pitchFamily="34" charset="0"/>
              </a:rPr>
              <a:t>by converting </a:t>
            </a:r>
            <a:r>
              <a:rPr lang="en-US" dirty="0">
                <a:latin typeface="Calibri" pitchFamily="34" charset="0"/>
              </a:rPr>
              <a:t>a powered-off VM into a </a:t>
            </a:r>
            <a:r>
              <a:rPr lang="en-US" dirty="0" smtClean="0">
                <a:latin typeface="Calibri" pitchFamily="34" charset="0"/>
              </a:rPr>
              <a:t>template </a:t>
            </a:r>
            <a:r>
              <a:rPr lang="en-US" dirty="0">
                <a:latin typeface="Calibri" pitchFamily="34" charset="0"/>
              </a:rPr>
              <a:t>or </a:t>
            </a:r>
            <a:r>
              <a:rPr lang="en-US" dirty="0" smtClean="0">
                <a:latin typeface="Calibri" pitchFamily="34" charset="0"/>
              </a:rPr>
              <a:t>by cloning </a:t>
            </a:r>
            <a:r>
              <a:rPr lang="en-US" dirty="0">
                <a:latin typeface="Calibri" pitchFamily="34" charset="0"/>
              </a:rPr>
              <a:t>a VM to a template. The advantage of converting a VM to a template is that the conversion is </a:t>
            </a:r>
            <a:r>
              <a:rPr lang="en-US" dirty="0" smtClean="0">
                <a:latin typeface="Calibri" pitchFamily="34" charset="0"/>
              </a:rPr>
              <a:t>instantaneous. However</a:t>
            </a:r>
            <a:r>
              <a:rPr lang="en-US" dirty="0">
                <a:latin typeface="Calibri" pitchFamily="34" charset="0"/>
              </a:rPr>
              <a:t>, the template will not be </a:t>
            </a:r>
            <a:r>
              <a:rPr lang="en-US" b="0" dirty="0" smtClean="0">
                <a:latin typeface="Calibri" pitchFamily="34" charset="0"/>
              </a:rPr>
              <a:t>used</a:t>
            </a:r>
            <a:r>
              <a:rPr lang="en-US" b="1" dirty="0" smtClean="0">
                <a:latin typeface="Calibri" pitchFamily="34" charset="0"/>
              </a:rPr>
              <a:t> </a:t>
            </a:r>
            <a:r>
              <a:rPr lang="en-US" dirty="0" smtClean="0">
                <a:latin typeface="Calibri" pitchFamily="34" charset="0"/>
              </a:rPr>
              <a:t>immediately. Cloning a VM to a template leaves the original VM intact, but will require waiting for the entire capacity of the VM to be duplicated into the template’s files. </a:t>
            </a:r>
          </a:p>
          <a:p>
            <a:r>
              <a:rPr lang="en-US" dirty="0" smtClean="0">
                <a:latin typeface="Calibri" pitchFamily="34" charset="0"/>
              </a:rPr>
              <a:t>A template differs from a clone because new VMs are deployed from templates. </a:t>
            </a:r>
            <a:r>
              <a:rPr lang="en-US" b="0" dirty="0" smtClean="0">
                <a:latin typeface="Calibri" pitchFamily="34" charset="0"/>
              </a:rPr>
              <a:t>From a clone, only</a:t>
            </a:r>
            <a:r>
              <a:rPr lang="en-US" dirty="0" smtClean="0">
                <a:latin typeface="Calibri" pitchFamily="34" charset="0"/>
              </a:rPr>
              <a:t> additional cloning can be done to create new VMs. However</a:t>
            </a:r>
            <a:r>
              <a:rPr lang="en-US" baseline="0" dirty="0" smtClean="0">
                <a:latin typeface="Calibri" pitchFamily="34" charset="0"/>
              </a:rPr>
              <a:t> the new VMs which are created out of a Clone</a:t>
            </a:r>
            <a:r>
              <a:rPr lang="en-US" b="0" u="none" dirty="0" smtClean="0">
                <a:latin typeface="Calibri" pitchFamily="34" charset="0"/>
              </a:rPr>
              <a:t> will reflect the changed state of the clone as compared to a VM template which preserves the original state.</a:t>
            </a:r>
          </a:p>
          <a:p>
            <a:r>
              <a:rPr lang="en-US" dirty="0" smtClean="0">
                <a:latin typeface="Calibri" pitchFamily="34" charset="0"/>
              </a:rPr>
              <a:t>Key advantages of the VM template include the following:</a:t>
            </a:r>
          </a:p>
          <a:p>
            <a:pPr marL="228600" indent="-228600">
              <a:buFont typeface="Arial" pitchFamily="34" charset="0"/>
              <a:buChar char="•"/>
            </a:pPr>
            <a:r>
              <a:rPr lang="en-US" dirty="0" smtClean="0">
                <a:latin typeface="Calibri" pitchFamily="34" charset="0"/>
              </a:rPr>
              <a:t>VM templates increase efficiency; f</a:t>
            </a:r>
            <a:r>
              <a:rPr lang="en-US" baseline="0" dirty="0" smtClean="0">
                <a:latin typeface="Calibri" pitchFamily="34" charset="0"/>
              </a:rPr>
              <a:t>or example,</a:t>
            </a:r>
            <a:r>
              <a:rPr lang="en-US" dirty="0" smtClean="0">
                <a:latin typeface="Calibri" pitchFamily="34" charset="0"/>
              </a:rPr>
              <a:t> with templates, many repetitive installation and configuration tasks can be avoided. </a:t>
            </a:r>
          </a:p>
          <a:p>
            <a:pPr marL="228600" indent="-228600">
              <a:buFont typeface="Arial" pitchFamily="34" charset="0"/>
              <a:buChar char="•"/>
            </a:pPr>
            <a:r>
              <a:rPr lang="en-US" dirty="0" smtClean="0">
                <a:latin typeface="Calibri" pitchFamily="34" charset="0"/>
              </a:rPr>
              <a:t>VM templates are also used to enforce consistency and standards. </a:t>
            </a:r>
            <a:r>
              <a:rPr lang="en-US" b="0" dirty="0" smtClean="0">
                <a:latin typeface="Calibri" pitchFamily="34" charset="0"/>
              </a:rPr>
              <a:t>Deploying from templates helps to </a:t>
            </a:r>
            <a:r>
              <a:rPr lang="en-US" dirty="0" smtClean="0">
                <a:latin typeface="Calibri" pitchFamily="34" charset="0"/>
              </a:rPr>
              <a:t>enforce standards such as including antivirus and management software in any machine connected to the network.</a:t>
            </a:r>
          </a:p>
          <a:p>
            <a:r>
              <a:rPr lang="en-US" dirty="0" smtClean="0">
                <a:latin typeface="Calibri" pitchFamily="34" charset="0"/>
              </a:rPr>
              <a:t> </a:t>
            </a:r>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50F56B1-2A7C-4D6A-9CB2-90FF08D82916}" type="slidenum">
              <a:rPr lang="en-US"/>
              <a:pPr/>
              <a:t>31</a:t>
            </a:fld>
            <a:endParaRPr lang="en-US"/>
          </a:p>
        </p:txBody>
      </p:sp>
      <p:sp>
        <p:nvSpPr>
          <p:cNvPr id="174082" name="Slide Image Placeholder 1"/>
          <p:cNvSpPr>
            <a:spLocks noGrp="1" noRot="1" noChangeAspect="1" noTextEdit="1"/>
          </p:cNvSpPr>
          <p:nvPr>
            <p:ph type="sldImg"/>
          </p:nvPr>
        </p:nvSpPr>
        <p:spPr>
          <a:xfrm>
            <a:off x="655638" y="584200"/>
            <a:ext cx="5276850" cy="3957638"/>
          </a:xfrm>
          <a:ln/>
        </p:spPr>
      </p:sp>
      <p:sp>
        <p:nvSpPr>
          <p:cNvPr id="174083" name="Notes Placeholder 2"/>
          <p:cNvSpPr>
            <a:spLocks noGrp="1"/>
          </p:cNvSpPr>
          <p:nvPr>
            <p:ph type="body" idx="1"/>
          </p:nvPr>
        </p:nvSpPr>
        <p:spPr>
          <a:xfrm>
            <a:off x="444004" y="4707922"/>
            <a:ext cx="5772051" cy="4629944"/>
          </a:xfrm>
          <a:noFill/>
        </p:spPr>
        <p:txBody>
          <a:bodyPr/>
          <a:lstStyle/>
          <a:p>
            <a:r>
              <a:rPr lang="en-US" dirty="0" smtClean="0">
                <a:latin typeface="Calibri" pitchFamily="34" charset="0"/>
              </a:rPr>
              <a:t>VMs </a:t>
            </a:r>
            <a:r>
              <a:rPr lang="en-US" dirty="0">
                <a:latin typeface="Calibri" pitchFamily="34" charset="0"/>
              </a:rPr>
              <a:t>typically reside on LUNs that reside on the same storage arrays. In single-site replication, these LUNs are replicated using the </a:t>
            </a:r>
            <a:r>
              <a:rPr lang="en-US" dirty="0" smtClean="0">
                <a:latin typeface="Calibri" pitchFamily="34" charset="0"/>
              </a:rPr>
              <a:t>array controller within</a:t>
            </a:r>
            <a:r>
              <a:rPr lang="en-US" baseline="0" dirty="0" smtClean="0">
                <a:latin typeface="Calibri" pitchFamily="34" charset="0"/>
              </a:rPr>
              <a:t> the same storage array</a:t>
            </a:r>
            <a:r>
              <a:rPr lang="en-US" dirty="0" smtClean="0">
                <a:latin typeface="Calibri" pitchFamily="34" charset="0"/>
              </a:rPr>
              <a:t>.</a:t>
            </a:r>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09F4C0-87CD-4F4D-B5BD-BD62064C520A}" type="slidenum">
              <a:rPr lang="en-US"/>
              <a:pPr/>
              <a:t>32</a:t>
            </a:fld>
            <a:endParaRPr lang="en-US"/>
          </a:p>
        </p:txBody>
      </p:sp>
      <p:sp>
        <p:nvSpPr>
          <p:cNvPr id="245762" name="Slide Image Placeholder 1"/>
          <p:cNvSpPr>
            <a:spLocks noGrp="1" noRot="1" noChangeAspect="1" noTextEdit="1"/>
          </p:cNvSpPr>
          <p:nvPr>
            <p:ph type="sldImg"/>
          </p:nvPr>
        </p:nvSpPr>
        <p:spPr>
          <a:xfrm>
            <a:off x="657225" y="585788"/>
            <a:ext cx="5273675" cy="3956050"/>
          </a:xfrm>
          <a:ln/>
        </p:spPr>
      </p:sp>
      <p:sp>
        <p:nvSpPr>
          <p:cNvPr id="245763"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In a remote replication, all VM data residing on </a:t>
            </a:r>
            <a:r>
              <a:rPr lang="en-US" dirty="0" smtClean="0">
                <a:latin typeface="Calibri" pitchFamily="34" charset="0"/>
              </a:rPr>
              <a:t>storage </a:t>
            </a:r>
            <a:r>
              <a:rPr lang="en-US" dirty="0">
                <a:latin typeface="Calibri" pitchFamily="34" charset="0"/>
              </a:rPr>
              <a:t>array (LUNs) </a:t>
            </a:r>
            <a:r>
              <a:rPr lang="en-US" dirty="0" smtClean="0">
                <a:latin typeface="Calibri" pitchFamily="34" charset="0"/>
              </a:rPr>
              <a:t>at the primary (production) site is </a:t>
            </a:r>
            <a:r>
              <a:rPr lang="en-US" dirty="0">
                <a:latin typeface="Calibri" pitchFamily="34" charset="0"/>
              </a:rPr>
              <a:t>copied to the remote </a:t>
            </a:r>
            <a:r>
              <a:rPr lang="en-US" dirty="0" smtClean="0">
                <a:latin typeface="Calibri" pitchFamily="34" charset="0"/>
              </a:rPr>
              <a:t>secondary (failover) </a:t>
            </a:r>
            <a:r>
              <a:rPr lang="en-US" dirty="0">
                <a:latin typeface="Calibri" pitchFamily="34" charset="0"/>
              </a:rPr>
              <a:t>site where it </a:t>
            </a:r>
            <a:r>
              <a:rPr lang="en-US" dirty="0" smtClean="0">
                <a:latin typeface="Calibri" pitchFamily="34" charset="0"/>
              </a:rPr>
              <a:t>is kept </a:t>
            </a:r>
            <a:r>
              <a:rPr lang="en-US" dirty="0">
                <a:latin typeface="Calibri" pitchFamily="34" charset="0"/>
              </a:rPr>
              <a:t>ready to be used by the VMs, when required. This copying process </a:t>
            </a:r>
            <a:r>
              <a:rPr lang="en-US" dirty="0" smtClean="0">
                <a:latin typeface="Calibri" pitchFamily="34" charset="0"/>
              </a:rPr>
              <a:t>remains </a:t>
            </a:r>
            <a:r>
              <a:rPr lang="en-US" dirty="0">
                <a:latin typeface="Calibri" pitchFamily="34" charset="0"/>
              </a:rPr>
              <a:t>transparent to the </a:t>
            </a:r>
            <a:r>
              <a:rPr lang="en-US" dirty="0" smtClean="0">
                <a:latin typeface="Calibri" pitchFamily="34" charset="0"/>
              </a:rPr>
              <a:t>VMs, </a:t>
            </a:r>
            <a:r>
              <a:rPr lang="en-US" dirty="0">
                <a:latin typeface="Calibri" pitchFamily="34" charset="0"/>
              </a:rPr>
              <a:t>and they remain unaware of the underlying details. The LUNs are replicated between the two-sites using the storage array replication technology. </a:t>
            </a:r>
            <a:r>
              <a:rPr lang="en-US" dirty="0" smtClean="0">
                <a:latin typeface="Calibri" pitchFamily="34" charset="0"/>
              </a:rPr>
              <a:t>This replication process can be either synchronous (limited distance, near zero RPO) or asynchronous (extended distance, non zero RPO). During </a:t>
            </a:r>
            <a:r>
              <a:rPr lang="en-US" dirty="0">
                <a:latin typeface="Calibri" pitchFamily="34" charset="0"/>
              </a:rPr>
              <a:t>business-as-usual periods, a LUN at the recovery site is presented as a read-only copy to any VMs connected to it at that site. The LUN is read-only at this stage as it is </a:t>
            </a:r>
            <a:r>
              <a:rPr lang="en-US" dirty="0" smtClean="0">
                <a:latin typeface="Calibri" pitchFamily="34" charset="0"/>
              </a:rPr>
              <a:t>kept </a:t>
            </a:r>
            <a:r>
              <a:rPr lang="en-US" dirty="0">
                <a:latin typeface="Calibri" pitchFamily="34" charset="0"/>
              </a:rPr>
              <a:t>in a synchronized state with its source LUN. </a:t>
            </a: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ACC472D-4C0E-43D6-8B02-99EA47C89682}" type="slidenum">
              <a:rPr lang="en-US"/>
              <a:pPr/>
              <a:t>33</a:t>
            </a:fld>
            <a:endParaRPr lang="en-US"/>
          </a:p>
        </p:txBody>
      </p:sp>
      <p:sp>
        <p:nvSpPr>
          <p:cNvPr id="180226" name="Slide Image Placeholder 1"/>
          <p:cNvSpPr>
            <a:spLocks noGrp="1" noRot="1" noChangeAspect="1" noTextEdit="1"/>
          </p:cNvSpPr>
          <p:nvPr>
            <p:ph type="sldImg"/>
          </p:nvPr>
        </p:nvSpPr>
        <p:spPr>
          <a:xfrm>
            <a:off x="655638" y="584200"/>
            <a:ext cx="5276850" cy="3957638"/>
          </a:xfrm>
          <a:ln/>
        </p:spPr>
      </p:sp>
      <p:sp>
        <p:nvSpPr>
          <p:cNvPr id="180227"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There are many situations where moving a VM </a:t>
            </a:r>
            <a:r>
              <a:rPr lang="en-US" dirty="0" smtClean="0">
                <a:latin typeface="Calibri" pitchFamily="34" charset="0"/>
              </a:rPr>
              <a:t>from one hypervisor to </a:t>
            </a:r>
            <a:r>
              <a:rPr lang="en-US" dirty="0">
                <a:latin typeface="Calibri" pitchFamily="34" charset="0"/>
              </a:rPr>
              <a:t>another </a:t>
            </a:r>
            <a:r>
              <a:rPr lang="en-US" dirty="0" smtClean="0">
                <a:latin typeface="Calibri" pitchFamily="34" charset="0"/>
              </a:rPr>
              <a:t>is </a:t>
            </a:r>
            <a:r>
              <a:rPr lang="en-US" dirty="0">
                <a:latin typeface="Calibri" pitchFamily="34" charset="0"/>
              </a:rPr>
              <a:t>necessary. </a:t>
            </a:r>
            <a:r>
              <a:rPr lang="en-US" dirty="0" smtClean="0">
                <a:latin typeface="Calibri" pitchFamily="34" charset="0"/>
              </a:rPr>
              <a:t>The primary </a:t>
            </a:r>
            <a:r>
              <a:rPr lang="en-US" dirty="0">
                <a:latin typeface="Calibri" pitchFamily="34" charset="0"/>
              </a:rPr>
              <a:t>purpose is to achieve BC in case of </a:t>
            </a:r>
            <a:r>
              <a:rPr lang="en-US" dirty="0" smtClean="0">
                <a:latin typeface="Calibri" pitchFamily="34" charset="0"/>
              </a:rPr>
              <a:t>hypervisor failure. </a:t>
            </a:r>
            <a:r>
              <a:rPr lang="en-US" dirty="0">
                <a:latin typeface="Calibri" pitchFamily="34" charset="0"/>
              </a:rPr>
              <a:t>Another situation might involve load balancing when one hypervisor is running many VMs but another hypervisor is relatively less occupied. Yet another reason might involve facilitating scheduled </a:t>
            </a:r>
            <a:r>
              <a:rPr lang="en-US" dirty="0" smtClean="0">
                <a:latin typeface="Calibri" pitchFamily="34" charset="0"/>
              </a:rPr>
              <a:t>hypervisor or storage array maintenance.</a:t>
            </a:r>
            <a:endParaRPr lang="en-US" dirty="0">
              <a:latin typeface="Calibri" pitchFamily="34" charset="0"/>
            </a:endParaRPr>
          </a:p>
          <a:p>
            <a:r>
              <a:rPr lang="en-US" dirty="0">
                <a:latin typeface="Calibri" pitchFamily="34" charset="0"/>
              </a:rPr>
              <a:t>The process of moving VMs from one (source) hypervisor to another (target) </a:t>
            </a:r>
            <a:r>
              <a:rPr lang="en-US" dirty="0" smtClean="0">
                <a:latin typeface="Calibri" pitchFamily="34" charset="0"/>
              </a:rPr>
              <a:t>is </a:t>
            </a:r>
            <a:r>
              <a:rPr lang="en-US" dirty="0">
                <a:latin typeface="Calibri" pitchFamily="34" charset="0"/>
              </a:rPr>
              <a:t>known as VM Migration. </a:t>
            </a:r>
            <a:r>
              <a:rPr lang="en-US" dirty="0" smtClean="0">
                <a:latin typeface="Calibri" pitchFamily="34" charset="0"/>
              </a:rPr>
              <a:t> There </a:t>
            </a:r>
            <a:r>
              <a:rPr lang="en-US" dirty="0">
                <a:latin typeface="Calibri" pitchFamily="34" charset="0"/>
              </a:rPr>
              <a:t>are primarily two different types of VM migrations:</a:t>
            </a:r>
            <a:endParaRPr lang="en-US" b="1" dirty="0">
              <a:latin typeface="Calibri" pitchFamily="34" charset="0"/>
            </a:endParaRPr>
          </a:p>
          <a:p>
            <a:pPr marL="228600" indent="-228600">
              <a:spcBef>
                <a:spcPts val="0"/>
              </a:spcBef>
              <a:buFont typeface="Arial" pitchFamily="34" charset="0"/>
              <a:buChar char="•"/>
            </a:pPr>
            <a:r>
              <a:rPr lang="en-US" b="1" dirty="0">
                <a:latin typeface="Calibri" pitchFamily="34" charset="0"/>
              </a:rPr>
              <a:t>Server-to-server migration</a:t>
            </a:r>
            <a:r>
              <a:rPr lang="en-US" dirty="0">
                <a:latin typeface="Calibri" pitchFamily="34" charset="0"/>
              </a:rPr>
              <a:t>: This type of VM migration involves moving a VM from one hypervisor to another </a:t>
            </a:r>
            <a:r>
              <a:rPr lang="en-US" dirty="0" smtClean="0">
                <a:latin typeface="Calibri" pitchFamily="34" charset="0"/>
              </a:rPr>
              <a:t>using </a:t>
            </a:r>
            <a:r>
              <a:rPr lang="en-US" dirty="0">
                <a:latin typeface="Calibri" pitchFamily="34" charset="0"/>
              </a:rPr>
              <a:t>a client (migration agent software) running on these hypervisors. The receiving hypervisor may be remotely located in a different data center.</a:t>
            </a:r>
          </a:p>
          <a:p>
            <a:pPr marL="228600" indent="-228600">
              <a:spcBef>
                <a:spcPts val="0"/>
              </a:spcBef>
              <a:buFont typeface="Arial" pitchFamily="34" charset="0"/>
              <a:buChar char="•"/>
            </a:pPr>
            <a:r>
              <a:rPr lang="en-US" b="1" dirty="0">
                <a:latin typeface="Calibri" pitchFamily="34" charset="0"/>
              </a:rPr>
              <a:t>Array-to-array migration</a:t>
            </a:r>
            <a:r>
              <a:rPr lang="en-US" dirty="0">
                <a:latin typeface="Calibri" pitchFamily="34" charset="0"/>
              </a:rPr>
              <a:t>: This type of VM migration involves </a:t>
            </a:r>
            <a:r>
              <a:rPr lang="en-US" dirty="0" smtClean="0">
                <a:latin typeface="Calibri" pitchFamily="34" charset="0"/>
              </a:rPr>
              <a:t>moving </a:t>
            </a:r>
            <a:r>
              <a:rPr lang="en-US" dirty="0">
                <a:latin typeface="Calibri" pitchFamily="34" charset="0"/>
              </a:rPr>
              <a:t>VMs or virtual disks across multiple physical servers using storage array based methods</a:t>
            </a:r>
            <a:r>
              <a:rPr lang="en-US" dirty="0" smtClean="0">
                <a:latin typeface="Calibri" pitchFamily="34" charset="0"/>
              </a:rPr>
              <a:t>.</a:t>
            </a:r>
          </a:p>
          <a:p>
            <a:pPr marL="0" marR="0" lvl="2" indent="0" algn="l" defTabSz="914400" rtl="0" eaLnBrk="1" fontAlgn="base" latinLnBrk="0" hangingPunct="1">
              <a:lnSpc>
                <a:spcPct val="100000"/>
              </a:lnSpc>
              <a:spcBef>
                <a:spcPts val="0"/>
              </a:spcBef>
              <a:spcAft>
                <a:spcPct val="0"/>
              </a:spcAft>
              <a:buClrTx/>
              <a:buSzTx/>
              <a:buFont typeface="Arial" pitchFamily="34" charset="0"/>
              <a:buNone/>
              <a:tabLst/>
              <a:defRPr/>
            </a:pPr>
            <a:r>
              <a:rPr lang="en-US" dirty="0" smtClean="0">
                <a:latin typeface="Calibri" pitchFamily="34" charset="0"/>
              </a:rPr>
              <a:t>VM migration involves moving the entire active state of a VM from the source hypervisor to the target.</a:t>
            </a:r>
            <a:r>
              <a:rPr lang="en-US" baseline="0" dirty="0" smtClean="0">
                <a:latin typeface="Calibri" pitchFamily="34" charset="0"/>
              </a:rPr>
              <a:t> </a:t>
            </a:r>
            <a:r>
              <a:rPr lang="en-US" dirty="0" smtClean="0">
                <a:latin typeface="Calibri" pitchFamily="34" charset="0"/>
              </a:rPr>
              <a:t>The state information includes memory contents and all other information which identifies the VM. VM identification information includes data, which maps the VM hardware elements such as BIOS, Devices, CPU, and MAC address for Ethernet cards. When a VM is migrated to another hypervisor on a clustered server, virtual disks of the VM are not migrated because these can be accessed from another hypervisor as well. However, in situations where a VM needs to be migrated to a hypervisor on a remote server, virtual disks are also moved. In case of array-to-array migration, virtual disks are always moved from the source array to the target array. After migration, VM in the source hypervisor is deleted. Virtual disks are also deleted if they were actually moved. For example,</a:t>
            </a:r>
            <a:r>
              <a:rPr lang="en-US" baseline="0" dirty="0" smtClean="0">
                <a:latin typeface="Calibri" pitchFamily="34" charset="0"/>
              </a:rPr>
              <a:t> in the case of server-to-server remote migration and array-to-array based migration, virtual disks are deleted after their copies are saved at the target</a:t>
            </a:r>
            <a:r>
              <a:rPr lang="en-US" dirty="0" smtClean="0">
                <a:latin typeface="Calibri" pitchFamily="34" charset="0"/>
              </a:rPr>
              <a:t>.</a:t>
            </a:r>
            <a:r>
              <a:rPr lang="en-US" baseline="0" dirty="0" smtClean="0">
                <a:latin typeface="Calibri" pitchFamily="34" charset="0"/>
              </a:rPr>
              <a:t> </a:t>
            </a:r>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2DAB5C-F4A9-4A55-A1F7-C71B84146597}" type="slidenum">
              <a:rPr lang="en-US"/>
              <a:pPr/>
              <a:t>34</a:t>
            </a:fld>
            <a:endParaRPr lang="en-US"/>
          </a:p>
        </p:txBody>
      </p:sp>
      <p:sp>
        <p:nvSpPr>
          <p:cNvPr id="241666" name="Slide Image Placeholder 1"/>
          <p:cNvSpPr>
            <a:spLocks noGrp="1" noRot="1" noChangeAspect="1" noTextEdit="1"/>
          </p:cNvSpPr>
          <p:nvPr>
            <p:ph type="sldImg"/>
          </p:nvPr>
        </p:nvSpPr>
        <p:spPr>
          <a:xfrm>
            <a:off x="657225" y="585788"/>
            <a:ext cx="5273675" cy="3956050"/>
          </a:xfrm>
          <a:ln/>
        </p:spPr>
      </p:sp>
      <p:sp>
        <p:nvSpPr>
          <p:cNvPr id="241667" name="Notes Placeholder 2"/>
          <p:cNvSpPr>
            <a:spLocks noGrp="1"/>
          </p:cNvSpPr>
          <p:nvPr>
            <p:ph type="body" idx="1"/>
          </p:nvPr>
        </p:nvSpPr>
        <p:spPr>
          <a:xfrm>
            <a:off x="444004" y="4707922"/>
            <a:ext cx="5772051" cy="4629944"/>
          </a:xfrm>
          <a:noFill/>
        </p:spPr>
        <p:txBody>
          <a:bodyPr/>
          <a:lstStyle/>
          <a:p>
            <a:r>
              <a:rPr lang="en-US" dirty="0">
                <a:latin typeface="+mn-lt"/>
              </a:rPr>
              <a:t>There are primarily four major modes of VM migration between servers:</a:t>
            </a:r>
            <a:endParaRPr lang="en-US" b="1" dirty="0">
              <a:latin typeface="+mn-lt"/>
            </a:endParaRPr>
          </a:p>
          <a:p>
            <a:pPr marL="228600" marR="0" lvl="1" indent="-2286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1" dirty="0" smtClean="0">
                <a:latin typeface="+mn-lt"/>
              </a:rPr>
              <a:t>Hot-On migration:</a:t>
            </a:r>
            <a:r>
              <a:rPr lang="en-US" dirty="0" smtClean="0">
                <a:latin typeface="+mn-lt"/>
              </a:rPr>
              <a:t> VM remains in a powered-on state (currently running). Shared storage and CPU compatibility might be necessary between the source and destination servers. </a:t>
            </a:r>
            <a:r>
              <a:rPr lang="en-US" kern="1200" dirty="0" smtClean="0">
                <a:solidFill>
                  <a:schemeClr val="tx1"/>
                </a:solidFill>
                <a:latin typeface="+mn-lt"/>
                <a:ea typeface="+mn-ea"/>
                <a:cs typeface="Arial" charset="0"/>
              </a:rPr>
              <a:t>VM also needs to be quiesced during</a:t>
            </a:r>
            <a:r>
              <a:rPr lang="en-US" kern="1200" baseline="0" dirty="0" smtClean="0">
                <a:solidFill>
                  <a:schemeClr val="tx1"/>
                </a:solidFill>
                <a:latin typeface="+mn-lt"/>
                <a:ea typeface="+mn-ea"/>
                <a:cs typeface="Arial" charset="0"/>
              </a:rPr>
              <a:t> migration so that the state of the VM after migration remains consistent. After migration, client accesses are directed to the VM on the target hypervisor. Hot on migration is useful in scenarios where a server or hypervisor is overloaded or requires maintenance and/or repair soon because it might be underperforming. </a:t>
            </a:r>
            <a:endParaRPr lang="en-US" b="1" dirty="0" smtClean="0">
              <a:latin typeface="+mn-lt"/>
            </a:endParaRPr>
          </a:p>
          <a:p>
            <a:pPr marL="228600" indent="-228600">
              <a:buFont typeface="Arial" pitchFamily="34" charset="0"/>
              <a:buChar char="•"/>
            </a:pPr>
            <a:r>
              <a:rPr lang="en-US" b="1" dirty="0" smtClean="0">
                <a:latin typeface="+mn-lt"/>
              </a:rPr>
              <a:t>Cold </a:t>
            </a:r>
            <a:r>
              <a:rPr lang="en-US" b="1" dirty="0">
                <a:latin typeface="+mn-lt"/>
              </a:rPr>
              <a:t>migration:</a:t>
            </a:r>
            <a:r>
              <a:rPr lang="en-US" dirty="0">
                <a:latin typeface="+mn-lt"/>
              </a:rPr>
              <a:t> VM is in a power off state</a:t>
            </a:r>
            <a:r>
              <a:rPr lang="en-US" dirty="0" smtClean="0">
                <a:latin typeface="+mn-lt"/>
              </a:rPr>
              <a:t>. </a:t>
            </a:r>
            <a:r>
              <a:rPr lang="en-US" dirty="0">
                <a:latin typeface="+mn-lt"/>
              </a:rPr>
              <a:t>Cold migration is typically used when a VM needs to be moved to another remote location or VDC.</a:t>
            </a:r>
          </a:p>
          <a:p>
            <a:pPr marL="228600" indent="-228600">
              <a:buFont typeface="Arial" pitchFamily="34" charset="0"/>
              <a:buChar char="•"/>
            </a:pPr>
            <a:r>
              <a:rPr lang="en-US" b="1" dirty="0">
                <a:latin typeface="+mn-lt"/>
              </a:rPr>
              <a:t>Hot-Suspended migration:</a:t>
            </a:r>
            <a:r>
              <a:rPr lang="en-US" dirty="0">
                <a:latin typeface="+mn-lt"/>
              </a:rPr>
              <a:t> VM is in a suspended state. </a:t>
            </a:r>
            <a:r>
              <a:rPr lang="en-US" dirty="0" smtClean="0">
                <a:latin typeface="+mn-lt"/>
              </a:rPr>
              <a:t>In a suspended state, all </a:t>
            </a:r>
            <a:r>
              <a:rPr lang="en-US" sz="1200" kern="1200" dirty="0" smtClean="0">
                <a:solidFill>
                  <a:schemeClr val="tx1"/>
                </a:solidFill>
                <a:latin typeface="+mn-lt"/>
                <a:ea typeface="+mn-ea"/>
                <a:cs typeface="Arial" charset="0"/>
              </a:rPr>
              <a:t>virtual machine activities are paused until the resume command is issued. This kind of migration could be useful</a:t>
            </a:r>
            <a:r>
              <a:rPr lang="en-US" sz="1200" kern="1200" baseline="0" dirty="0" smtClean="0">
                <a:solidFill>
                  <a:schemeClr val="tx1"/>
                </a:solidFill>
                <a:latin typeface="+mn-lt"/>
                <a:ea typeface="+mn-ea"/>
                <a:cs typeface="Arial" charset="0"/>
              </a:rPr>
              <a:t> when a VM needs to be migrated from a failing server to another operational server.</a:t>
            </a:r>
            <a:r>
              <a:rPr lang="en-US" dirty="0" smtClean="0">
                <a:latin typeface="+mn-lt"/>
              </a:rPr>
              <a:t> </a:t>
            </a:r>
            <a:endParaRPr lang="en-US" dirty="0">
              <a:latin typeface="+mn-lt"/>
            </a:endParaRPr>
          </a:p>
          <a:p>
            <a:pPr marL="228600" indent="-228600">
              <a:buFont typeface="Arial" pitchFamily="34" charset="0"/>
              <a:buChar char="•"/>
            </a:pPr>
            <a:r>
              <a:rPr lang="en-US" b="1" dirty="0" smtClean="0">
                <a:latin typeface="+mn-lt"/>
              </a:rPr>
              <a:t>Concurrent</a:t>
            </a:r>
            <a:r>
              <a:rPr lang="en-US" dirty="0" smtClean="0">
                <a:latin typeface="+mn-lt"/>
              </a:rPr>
              <a:t> </a:t>
            </a:r>
            <a:r>
              <a:rPr lang="en-US" b="1" dirty="0">
                <a:latin typeface="+mn-lt"/>
              </a:rPr>
              <a:t>migration: </a:t>
            </a:r>
            <a:r>
              <a:rPr lang="en-US" dirty="0" smtClean="0">
                <a:latin typeface="+mn-lt"/>
              </a:rPr>
              <a:t>Multiple VMs are migrated </a:t>
            </a:r>
            <a:r>
              <a:rPr lang="en-US" dirty="0">
                <a:latin typeface="+mn-lt"/>
              </a:rPr>
              <a:t>simultaneously to </a:t>
            </a:r>
            <a:r>
              <a:rPr lang="en-US" dirty="0" smtClean="0">
                <a:latin typeface="+mn-lt"/>
              </a:rPr>
              <a:t>one or more hypervisors. </a:t>
            </a:r>
            <a:r>
              <a:rPr lang="en-US" dirty="0">
                <a:latin typeface="+mn-lt"/>
              </a:rPr>
              <a:t>The maximum number of concurrent sessions is generally dependent upon the available network bandwidth</a:t>
            </a:r>
            <a:r>
              <a:rPr lang="en-US" dirty="0" smtClean="0">
                <a:latin typeface="+mn-lt"/>
              </a:rPr>
              <a:t>. Concurrent migration can be performed when VM is on a power on/off/suspended state. Concurrent migrations are useful for continuously optimizing VM placement across the entire IT environment.</a:t>
            </a:r>
            <a:endParaRPr lang="en-US" dirty="0">
              <a:latin typeface="+mn-lt"/>
            </a:endParaRPr>
          </a:p>
          <a:p>
            <a:endParaRPr lang="en-US" dirty="0">
              <a:latin typeface="+mn-lt"/>
            </a:endParaRPr>
          </a:p>
          <a:p>
            <a:endParaRPr lang="en-US" dirty="0">
              <a:latin typeface="+mn-lt"/>
            </a:endParaRPr>
          </a:p>
          <a:p>
            <a:endParaRPr lang="en-US" dirty="0">
              <a:latin typeface="+mn-lt"/>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45624F5-EF4B-4376-8592-1585D9E524F0}" type="slidenum">
              <a:rPr lang="en-US"/>
              <a:pPr/>
              <a:t>35</a:t>
            </a:fld>
            <a:endParaRPr lang="en-US"/>
          </a:p>
        </p:txBody>
      </p:sp>
      <p:sp>
        <p:nvSpPr>
          <p:cNvPr id="184322" name="Slide Image Placeholder 1"/>
          <p:cNvSpPr>
            <a:spLocks noGrp="1" noRot="1" noChangeAspect="1" noTextEdit="1"/>
          </p:cNvSpPr>
          <p:nvPr>
            <p:ph type="sldImg"/>
          </p:nvPr>
        </p:nvSpPr>
        <p:spPr>
          <a:xfrm>
            <a:off x="657225" y="585788"/>
            <a:ext cx="5273675" cy="3956050"/>
          </a:xfrm>
          <a:ln/>
        </p:spPr>
      </p:sp>
      <p:sp>
        <p:nvSpPr>
          <p:cNvPr id="184323"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Array-to-array based VM migration uses storage array based technology to move </a:t>
            </a:r>
            <a:r>
              <a:rPr lang="en-US" dirty="0" smtClean="0">
                <a:latin typeface="Calibri" pitchFamily="34" charset="0"/>
              </a:rPr>
              <a:t>VMs </a:t>
            </a:r>
            <a:r>
              <a:rPr lang="en-US" dirty="0">
                <a:latin typeface="Calibri" pitchFamily="34" charset="0"/>
              </a:rPr>
              <a:t>or virtual disks across storage devices. This allows moving a VM off a storage device for maintenance or reconfiguration without VM </a:t>
            </a:r>
            <a:r>
              <a:rPr lang="en-US" dirty="0" smtClean="0">
                <a:latin typeface="Calibri" pitchFamily="34" charset="0"/>
              </a:rPr>
              <a:t>downtime</a:t>
            </a:r>
            <a:r>
              <a:rPr lang="en-US" dirty="0">
                <a:latin typeface="Calibri" pitchFamily="34" charset="0"/>
              </a:rPr>
              <a:t>. </a:t>
            </a:r>
            <a:r>
              <a:rPr lang="en-US" dirty="0" smtClean="0">
                <a:latin typeface="Calibri" pitchFamily="34" charset="0"/>
              </a:rPr>
              <a:t>By using </a:t>
            </a:r>
            <a:r>
              <a:rPr lang="en-US" dirty="0">
                <a:latin typeface="Calibri" pitchFamily="34" charset="0"/>
              </a:rPr>
              <a:t>this approach, it is possible for </a:t>
            </a:r>
            <a:r>
              <a:rPr lang="en-US" dirty="0" smtClean="0">
                <a:latin typeface="Calibri" pitchFamily="34" charset="0"/>
              </a:rPr>
              <a:t>storage administrators </a:t>
            </a:r>
            <a:r>
              <a:rPr lang="en-US" dirty="0">
                <a:latin typeface="Calibri" pitchFamily="34" charset="0"/>
              </a:rPr>
              <a:t>to move VMs across dissimilar storage </a:t>
            </a:r>
            <a:r>
              <a:rPr lang="en-US" dirty="0" smtClean="0">
                <a:latin typeface="Calibri" pitchFamily="34" charset="0"/>
              </a:rPr>
              <a:t>types. For example, VM</a:t>
            </a:r>
            <a:r>
              <a:rPr lang="en-US" baseline="0" dirty="0" smtClean="0">
                <a:latin typeface="Calibri" pitchFamily="34" charset="0"/>
              </a:rPr>
              <a:t> </a:t>
            </a:r>
            <a:r>
              <a:rPr lang="en-US" dirty="0" smtClean="0">
                <a:latin typeface="Calibri" pitchFamily="34" charset="0"/>
              </a:rPr>
              <a:t>migration</a:t>
            </a:r>
            <a:r>
              <a:rPr lang="en-US" baseline="0" dirty="0" smtClean="0">
                <a:latin typeface="Calibri" pitchFamily="34" charset="0"/>
              </a:rPr>
              <a:t> can be performed across storage types such as Fibre Channel, iSCSI, and local SCSI. </a:t>
            </a:r>
            <a:endParaRPr lang="en-US" dirty="0">
              <a:latin typeface="Calibri" pitchFamily="34" charset="0"/>
            </a:endParaRPr>
          </a:p>
          <a:p>
            <a:r>
              <a:rPr lang="en-US" dirty="0">
                <a:latin typeface="Calibri" pitchFamily="34" charset="0"/>
              </a:rPr>
              <a:t>Potential applications of </a:t>
            </a:r>
            <a:r>
              <a:rPr lang="en-US" dirty="0" smtClean="0">
                <a:latin typeface="Calibri" pitchFamily="34" charset="0"/>
              </a:rPr>
              <a:t>array-to-array </a:t>
            </a:r>
            <a:r>
              <a:rPr lang="en-US" dirty="0">
                <a:latin typeface="Calibri" pitchFamily="34" charset="0"/>
              </a:rPr>
              <a:t>VM migration </a:t>
            </a:r>
            <a:r>
              <a:rPr lang="en-US" dirty="0" smtClean="0">
                <a:latin typeface="Calibri" pitchFamily="34" charset="0"/>
              </a:rPr>
              <a:t>include: </a:t>
            </a:r>
            <a:endParaRPr lang="en-US" dirty="0">
              <a:latin typeface="Calibri" pitchFamily="34" charset="0"/>
            </a:endParaRPr>
          </a:p>
          <a:p>
            <a:pPr marL="228600" indent="-228600">
              <a:buFont typeface="Arial" pitchFamily="34" charset="0"/>
              <a:buChar char="•"/>
            </a:pPr>
            <a:r>
              <a:rPr lang="en-US" dirty="0" smtClean="0">
                <a:latin typeface="Calibri" pitchFamily="34" charset="0"/>
              </a:rPr>
              <a:t> Redistributing </a:t>
            </a:r>
            <a:r>
              <a:rPr lang="en-US" dirty="0">
                <a:latin typeface="Calibri" pitchFamily="34" charset="0"/>
              </a:rPr>
              <a:t>VMs or virtual disks to different storage devices in order to balance capacity and </a:t>
            </a:r>
            <a:r>
              <a:rPr lang="en-US" dirty="0" smtClean="0">
                <a:latin typeface="Calibri" pitchFamily="34" charset="0"/>
              </a:rPr>
              <a:t>to improve</a:t>
            </a:r>
            <a:r>
              <a:rPr lang="en-US" baseline="0" dirty="0" smtClean="0">
                <a:latin typeface="Calibri" pitchFamily="34" charset="0"/>
              </a:rPr>
              <a:t> performance</a:t>
            </a:r>
            <a:r>
              <a:rPr lang="en-US" dirty="0" smtClean="0">
                <a:latin typeface="Calibri" pitchFamily="34" charset="0"/>
              </a:rPr>
              <a:t>.</a:t>
            </a:r>
          </a:p>
          <a:p>
            <a:pPr marL="228600" marR="0" indent="-22860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latin typeface="Calibri" pitchFamily="34" charset="0"/>
              </a:rPr>
              <a:t> Decommissioning physical storage that is </a:t>
            </a:r>
            <a:r>
              <a:rPr lang="en-US" dirty="0">
                <a:latin typeface="Calibri" pitchFamily="34" charset="0"/>
              </a:rPr>
              <a:t>soon to be retired</a:t>
            </a:r>
            <a:r>
              <a:rPr lang="en-US" dirty="0" smtClean="0">
                <a:latin typeface="Calibri" pitchFamily="34" charset="0"/>
              </a:rPr>
              <a:t>, for example, storage </a:t>
            </a:r>
            <a:r>
              <a:rPr lang="en-US" dirty="0">
                <a:latin typeface="Calibri" pitchFamily="34" charset="0"/>
              </a:rPr>
              <a:t>arrays whose maintenance and release cycles are coming to an end.</a:t>
            </a: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DB16869-186C-4838-9B72-72EBEBE9DFD4}" type="slidenum">
              <a:rPr lang="en-US"/>
              <a:pPr/>
              <a:t>36</a:t>
            </a:fld>
            <a:endParaRPr lang="en-US"/>
          </a:p>
        </p:txBody>
      </p:sp>
      <p:sp>
        <p:nvSpPr>
          <p:cNvPr id="249858" name="Slide Image Placeholder 1"/>
          <p:cNvSpPr>
            <a:spLocks noGrp="1" noRot="1" noChangeAspect="1" noTextEdit="1"/>
          </p:cNvSpPr>
          <p:nvPr>
            <p:ph type="sldImg"/>
          </p:nvPr>
        </p:nvSpPr>
        <p:spPr>
          <a:xfrm>
            <a:off x="655638" y="584200"/>
            <a:ext cx="5276850" cy="3957638"/>
          </a:xfrm>
          <a:ln/>
        </p:spPr>
      </p:sp>
      <p:sp>
        <p:nvSpPr>
          <p:cNvPr id="249859"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At the simplest level, </a:t>
            </a:r>
            <a:r>
              <a:rPr lang="en-US" b="0" i="0" u="none" dirty="0">
                <a:latin typeface="Calibri" pitchFamily="34" charset="0"/>
              </a:rPr>
              <a:t>VMs run Guest </a:t>
            </a:r>
            <a:r>
              <a:rPr lang="en-US" b="0" i="0" u="none" dirty="0" smtClean="0">
                <a:latin typeface="Calibri" pitchFamily="34" charset="0"/>
              </a:rPr>
              <a:t>OS</a:t>
            </a:r>
            <a:r>
              <a:rPr lang="en-US" dirty="0" smtClean="0">
                <a:latin typeface="Calibri" pitchFamily="34" charset="0"/>
              </a:rPr>
              <a:t>, </a:t>
            </a:r>
            <a:r>
              <a:rPr lang="en-US" dirty="0">
                <a:latin typeface="Calibri" pitchFamily="34" charset="0"/>
              </a:rPr>
              <a:t>which </a:t>
            </a:r>
            <a:r>
              <a:rPr lang="en-US" dirty="0" smtClean="0">
                <a:latin typeface="Calibri" pitchFamily="34" charset="0"/>
              </a:rPr>
              <a:t>consequently </a:t>
            </a:r>
            <a:r>
              <a:rPr lang="en-US" dirty="0">
                <a:latin typeface="Calibri" pitchFamily="34" charset="0"/>
              </a:rPr>
              <a:t>runs applications that provide IT services to the businesses. During an outage at the primary site, it is this service that must be protected from a BC point of view. </a:t>
            </a:r>
          </a:p>
          <a:p>
            <a:r>
              <a:rPr lang="en-US" dirty="0">
                <a:latin typeface="Calibri" pitchFamily="34" charset="0"/>
              </a:rPr>
              <a:t>VMs are isolated from one another and are </a:t>
            </a:r>
            <a:r>
              <a:rPr lang="en-US" dirty="0" smtClean="0">
                <a:latin typeface="Calibri" pitchFamily="34" charset="0"/>
              </a:rPr>
              <a:t>not</a:t>
            </a:r>
            <a:r>
              <a:rPr lang="en-US" baseline="0" dirty="0" smtClean="0">
                <a:latin typeface="Calibri" pitchFamily="34" charset="0"/>
              </a:rPr>
              <a:t> </a:t>
            </a:r>
            <a:r>
              <a:rPr lang="en-US" dirty="0" smtClean="0">
                <a:latin typeface="Calibri" pitchFamily="34" charset="0"/>
              </a:rPr>
              <a:t>dependent on </a:t>
            </a:r>
            <a:r>
              <a:rPr lang="en-US" dirty="0">
                <a:latin typeface="Calibri" pitchFamily="34" charset="0"/>
              </a:rPr>
              <a:t>the </a:t>
            </a:r>
            <a:r>
              <a:rPr lang="en-US" dirty="0" smtClean="0">
                <a:latin typeface="Calibri" pitchFamily="34" charset="0"/>
              </a:rPr>
              <a:t>underlying x86 hardware configurations available </a:t>
            </a:r>
            <a:r>
              <a:rPr lang="en-US" dirty="0">
                <a:latin typeface="Calibri" pitchFamily="34" charset="0"/>
              </a:rPr>
              <a:t>at the failover location. The in-built properties of VMs </a:t>
            </a:r>
            <a:r>
              <a:rPr lang="en-US" dirty="0" smtClean="0">
                <a:latin typeface="Calibri" pitchFamily="34" charset="0"/>
              </a:rPr>
              <a:t>allow mapping of </a:t>
            </a:r>
            <a:r>
              <a:rPr lang="en-US" dirty="0">
                <a:latin typeface="Calibri" pitchFamily="34" charset="0"/>
              </a:rPr>
              <a:t>resources from one virtual environment to another and at the same </a:t>
            </a:r>
            <a:r>
              <a:rPr lang="en-US" dirty="0" smtClean="0">
                <a:latin typeface="Calibri" pitchFamily="34" charset="0"/>
              </a:rPr>
              <a:t>time, </a:t>
            </a:r>
            <a:r>
              <a:rPr lang="en-US" dirty="0">
                <a:latin typeface="Calibri" pitchFamily="34" charset="0"/>
              </a:rPr>
              <a:t>enable failover of an IT service. </a:t>
            </a:r>
            <a:r>
              <a:rPr lang="en-US" dirty="0" smtClean="0">
                <a:latin typeface="Calibri" pitchFamily="34" charset="0"/>
              </a:rPr>
              <a:t>In addition, storage </a:t>
            </a:r>
            <a:r>
              <a:rPr lang="en-US" dirty="0">
                <a:latin typeface="Calibri" pitchFamily="34" charset="0"/>
              </a:rPr>
              <a:t>is replicated </a:t>
            </a:r>
            <a:r>
              <a:rPr lang="en-US" dirty="0" smtClean="0">
                <a:latin typeface="Calibri" pitchFamily="34" charset="0"/>
              </a:rPr>
              <a:t>to </a:t>
            </a:r>
            <a:r>
              <a:rPr lang="en-US" dirty="0">
                <a:latin typeface="Calibri" pitchFamily="34" charset="0"/>
              </a:rPr>
              <a:t>the failover site, </a:t>
            </a:r>
            <a:r>
              <a:rPr lang="en-US" dirty="0" smtClean="0">
                <a:latin typeface="Calibri" pitchFamily="34" charset="0"/>
              </a:rPr>
              <a:t>and then </a:t>
            </a:r>
            <a:r>
              <a:rPr lang="en-US" dirty="0">
                <a:latin typeface="Calibri" pitchFamily="34" charset="0"/>
              </a:rPr>
              <a:t>presented to the virtual infrastructure at the failover </a:t>
            </a:r>
            <a:r>
              <a:rPr lang="en-US" dirty="0" smtClean="0">
                <a:latin typeface="Calibri" pitchFamily="34" charset="0"/>
              </a:rPr>
              <a:t>location where the </a:t>
            </a:r>
            <a:r>
              <a:rPr lang="en-US" dirty="0">
                <a:latin typeface="Calibri" pitchFamily="34" charset="0"/>
              </a:rPr>
              <a:t>VMs </a:t>
            </a:r>
            <a:r>
              <a:rPr lang="en-US" dirty="0" smtClean="0">
                <a:latin typeface="Calibri" pitchFamily="34" charset="0"/>
              </a:rPr>
              <a:t>may </a:t>
            </a:r>
            <a:r>
              <a:rPr lang="en-US" dirty="0">
                <a:latin typeface="Calibri" pitchFamily="34" charset="0"/>
              </a:rPr>
              <a:t>be activated. When there is an outage at the production site, the source LUN is made read-only and the target is made write-enabled. Applications </a:t>
            </a:r>
            <a:r>
              <a:rPr lang="en-US" dirty="0" smtClean="0">
                <a:latin typeface="Calibri" pitchFamily="34" charset="0"/>
              </a:rPr>
              <a:t>resume operations </a:t>
            </a:r>
            <a:r>
              <a:rPr lang="en-US" dirty="0">
                <a:latin typeface="Calibri" pitchFamily="34" charset="0"/>
              </a:rPr>
              <a:t>at the </a:t>
            </a:r>
            <a:r>
              <a:rPr lang="en-US" dirty="0" smtClean="0">
                <a:latin typeface="Calibri" pitchFamily="34" charset="0"/>
              </a:rPr>
              <a:t>secondary </a:t>
            </a:r>
            <a:r>
              <a:rPr lang="en-US" dirty="0">
                <a:latin typeface="Calibri" pitchFamily="34" charset="0"/>
              </a:rPr>
              <a:t>site.</a:t>
            </a:r>
          </a:p>
          <a:p>
            <a:r>
              <a:rPr lang="en-US" b="0" dirty="0" smtClean="0">
                <a:latin typeface="Calibri" pitchFamily="34" charset="0"/>
              </a:rPr>
              <a:t>There</a:t>
            </a:r>
            <a:r>
              <a:rPr lang="en-US" b="0" baseline="0" dirty="0" smtClean="0">
                <a:latin typeface="Calibri" pitchFamily="34" charset="0"/>
              </a:rPr>
              <a:t> </a:t>
            </a:r>
            <a:r>
              <a:rPr lang="en-US" b="0" dirty="0" smtClean="0">
                <a:latin typeface="Calibri" pitchFamily="34" charset="0"/>
              </a:rPr>
              <a:t>exist </a:t>
            </a:r>
            <a:r>
              <a:rPr lang="en-US" b="0" dirty="0">
                <a:latin typeface="Calibri" pitchFamily="34" charset="0"/>
              </a:rPr>
              <a:t>certain challenges</a:t>
            </a:r>
            <a:r>
              <a:rPr lang="en-US" dirty="0">
                <a:latin typeface="Calibri" pitchFamily="34" charset="0"/>
              </a:rPr>
              <a:t>, which might prevent complete and/or correct failover of VMs in case of an outage at the production site. </a:t>
            </a:r>
            <a:r>
              <a:rPr lang="en-US" dirty="0" smtClean="0">
                <a:latin typeface="Calibri" pitchFamily="34" charset="0"/>
              </a:rPr>
              <a:t>For</a:t>
            </a:r>
            <a:r>
              <a:rPr lang="en-US" baseline="0" dirty="0" smtClean="0">
                <a:latin typeface="Calibri" pitchFamily="34" charset="0"/>
              </a:rPr>
              <a:t> example, t</a:t>
            </a:r>
            <a:r>
              <a:rPr lang="en-US" dirty="0" smtClean="0">
                <a:latin typeface="Calibri" pitchFamily="34" charset="0"/>
              </a:rPr>
              <a:t>here </a:t>
            </a:r>
            <a:r>
              <a:rPr lang="en-US" dirty="0">
                <a:latin typeface="Calibri" pitchFamily="34" charset="0"/>
              </a:rPr>
              <a:t>may exist </a:t>
            </a:r>
            <a:r>
              <a:rPr lang="en-US" dirty="0" smtClean="0">
                <a:latin typeface="Calibri" pitchFamily="34" charset="0"/>
              </a:rPr>
              <a:t>VM placement </a:t>
            </a:r>
            <a:r>
              <a:rPr lang="en-US" dirty="0">
                <a:latin typeface="Calibri" pitchFamily="34" charset="0"/>
              </a:rPr>
              <a:t>rules specifying that selected VMs </a:t>
            </a:r>
            <a:r>
              <a:rPr lang="en-US" dirty="0" smtClean="0">
                <a:latin typeface="Calibri" pitchFamily="34" charset="0"/>
              </a:rPr>
              <a:t>should be </a:t>
            </a:r>
            <a:r>
              <a:rPr lang="en-US" dirty="0">
                <a:latin typeface="Calibri" pitchFamily="34" charset="0"/>
              </a:rPr>
              <a:t>placed on the same server/clustered </a:t>
            </a:r>
            <a:r>
              <a:rPr lang="en-US" dirty="0" smtClean="0">
                <a:latin typeface="Calibri" pitchFamily="34" charset="0"/>
              </a:rPr>
              <a:t>servers. A scenario in which such</a:t>
            </a:r>
            <a:r>
              <a:rPr lang="en-US" baseline="0" dirty="0" smtClean="0">
                <a:latin typeface="Calibri" pitchFamily="34" charset="0"/>
              </a:rPr>
              <a:t> constraints might be present, is</a:t>
            </a:r>
            <a:r>
              <a:rPr lang="en-US" dirty="0" smtClean="0">
                <a:latin typeface="Calibri" pitchFamily="34" charset="0"/>
              </a:rPr>
              <a:t> when a </a:t>
            </a:r>
            <a:r>
              <a:rPr lang="en-US" dirty="0">
                <a:latin typeface="Calibri" pitchFamily="34" charset="0"/>
              </a:rPr>
              <a:t>group of VMs are communicating with one another heavily, </a:t>
            </a:r>
            <a:r>
              <a:rPr lang="en-US" dirty="0" smtClean="0">
                <a:latin typeface="Calibri" pitchFamily="34" charset="0"/>
              </a:rPr>
              <a:t>because of which they required to </a:t>
            </a:r>
            <a:r>
              <a:rPr lang="en-US" dirty="0">
                <a:latin typeface="Calibri" pitchFamily="34" charset="0"/>
              </a:rPr>
              <a:t>be placed on the same server or within </a:t>
            </a:r>
            <a:r>
              <a:rPr lang="en-US" dirty="0" smtClean="0">
                <a:latin typeface="Calibri" pitchFamily="34" charset="0"/>
              </a:rPr>
              <a:t>clustered </a:t>
            </a:r>
            <a:r>
              <a:rPr lang="en-US" dirty="0">
                <a:latin typeface="Calibri" pitchFamily="34" charset="0"/>
              </a:rPr>
              <a:t>servers. These </a:t>
            </a:r>
            <a:r>
              <a:rPr lang="en-US" dirty="0" smtClean="0">
                <a:latin typeface="Calibri" pitchFamily="34" charset="0"/>
              </a:rPr>
              <a:t>constraints </a:t>
            </a:r>
            <a:r>
              <a:rPr lang="en-US" dirty="0">
                <a:latin typeface="Calibri" pitchFamily="34" charset="0"/>
              </a:rPr>
              <a:t>might prevent a VM to failover completely and/or correctly to a different server at the failover site if all of </a:t>
            </a:r>
            <a:r>
              <a:rPr lang="en-US" dirty="0" smtClean="0">
                <a:latin typeface="Calibri" pitchFamily="34" charset="0"/>
              </a:rPr>
              <a:t>the specifies constraints are </a:t>
            </a:r>
            <a:r>
              <a:rPr lang="en-US" dirty="0">
                <a:latin typeface="Calibri" pitchFamily="34" charset="0"/>
              </a:rPr>
              <a:t>not </a:t>
            </a:r>
            <a:r>
              <a:rPr lang="en-US" dirty="0" smtClean="0">
                <a:latin typeface="Calibri" pitchFamily="34" charset="0"/>
              </a:rPr>
              <a:t>satisfied at the failover site. </a:t>
            </a: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E37CA5-832C-4B58-8EE8-9594932EED73}" type="slidenum">
              <a:rPr lang="en-US"/>
              <a:pPr/>
              <a:t>37</a:t>
            </a:fld>
            <a:endParaRPr lang="en-US"/>
          </a:p>
        </p:txBody>
      </p:sp>
      <p:sp>
        <p:nvSpPr>
          <p:cNvPr id="162818" name="Slide Image Placeholder 1"/>
          <p:cNvSpPr>
            <a:spLocks noGrp="1" noRot="1" noChangeAspect="1" noTextEdit="1"/>
          </p:cNvSpPr>
          <p:nvPr>
            <p:ph type="sldImg"/>
          </p:nvPr>
        </p:nvSpPr>
        <p:spPr>
          <a:xfrm>
            <a:off x="655638" y="584200"/>
            <a:ext cx="5276850" cy="3957638"/>
          </a:xfrm>
          <a:ln/>
        </p:spPr>
      </p:sp>
      <p:sp>
        <p:nvSpPr>
          <p:cNvPr id="162819" name="Notes Placeholder 2"/>
          <p:cNvSpPr>
            <a:spLocks noGrp="1"/>
          </p:cNvSpPr>
          <p:nvPr>
            <p:ph type="body" idx="1"/>
          </p:nvPr>
        </p:nvSpPr>
        <p:spPr>
          <a:xfrm>
            <a:off x="444004" y="4707922"/>
            <a:ext cx="5772051" cy="4629944"/>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tx2"/>
                </a:solidFill>
                <a:latin typeface="+mn-lt"/>
              </a:rPr>
              <a:t>The Concepts in Practice section covers </a:t>
            </a:r>
            <a:r>
              <a:rPr lang="en-US" dirty="0">
                <a:solidFill>
                  <a:schemeClr val="tx2"/>
                </a:solidFill>
                <a:latin typeface="+mn-lt"/>
              </a:rPr>
              <a:t>some key </a:t>
            </a:r>
            <a:r>
              <a:rPr lang="en-US" dirty="0">
                <a:latin typeface="+mn-lt"/>
              </a:rPr>
              <a:t>products </a:t>
            </a:r>
            <a:r>
              <a:rPr lang="en-US" dirty="0">
                <a:latin typeface="Calibri" pitchFamily="34" charset="0"/>
              </a:rPr>
              <a:t>which </a:t>
            </a:r>
            <a:r>
              <a:rPr lang="en-US" dirty="0" smtClean="0">
                <a:latin typeface="Calibri" pitchFamily="34" charset="0"/>
              </a:rPr>
              <a:t>use </a:t>
            </a:r>
            <a:r>
              <a:rPr lang="en-US" dirty="0">
                <a:latin typeface="Calibri" pitchFamily="34" charset="0"/>
              </a:rPr>
              <a:t>various technologies introduced in </a:t>
            </a:r>
            <a:r>
              <a:rPr lang="en-US" dirty="0" smtClean="0">
                <a:latin typeface="Calibri" pitchFamily="34" charset="0"/>
              </a:rPr>
              <a:t>an earlier </a:t>
            </a:r>
            <a:r>
              <a:rPr lang="en-US" dirty="0">
                <a:latin typeface="Calibri" pitchFamily="34" charset="0"/>
              </a:rPr>
              <a:t>lesson </a:t>
            </a:r>
            <a:r>
              <a:rPr lang="en-US" b="0" u="none" dirty="0" smtClean="0">
                <a:latin typeface="Calibri" pitchFamily="34" charset="0"/>
              </a:rPr>
              <a:t>on</a:t>
            </a:r>
            <a:r>
              <a:rPr lang="en-US" dirty="0" smtClean="0">
                <a:latin typeface="Calibri" pitchFamily="34" charset="0"/>
              </a:rPr>
              <a:t> BC and DR purposes </a:t>
            </a:r>
            <a:r>
              <a:rPr lang="en-US" dirty="0">
                <a:latin typeface="Calibri" pitchFamily="34" charset="0"/>
              </a:rPr>
              <a:t>in a VDC environment. These </a:t>
            </a:r>
            <a:r>
              <a:rPr lang="en-US" dirty="0" smtClean="0">
                <a:latin typeface="Calibri" pitchFamily="34" charset="0"/>
              </a:rPr>
              <a:t>include:</a:t>
            </a:r>
            <a:endParaRPr lang="en-US" dirty="0">
              <a:latin typeface="Calibri" pitchFamily="34" charset="0"/>
            </a:endParaRPr>
          </a:p>
          <a:p>
            <a:pPr marL="228600" indent="-228600">
              <a:buFont typeface="Arial" pitchFamily="34" charset="0"/>
              <a:buChar char="•"/>
            </a:pPr>
            <a:r>
              <a:rPr lang="en-US" dirty="0" smtClean="0">
                <a:latin typeface="Calibri" pitchFamily="34" charset="0"/>
              </a:rPr>
              <a:t>VMware</a:t>
            </a:r>
            <a:r>
              <a:rPr lang="en-US" dirty="0">
                <a:latin typeface="Calibri" pitchFamily="34" charset="0"/>
              </a:rPr>
              <a:t>® </a:t>
            </a:r>
            <a:r>
              <a:rPr lang="en-US" dirty="0" err="1">
                <a:latin typeface="Calibri" pitchFamily="34" charset="0"/>
              </a:rPr>
              <a:t>vCenter</a:t>
            </a:r>
            <a:r>
              <a:rPr lang="en-US" dirty="0">
                <a:latin typeface="Calibri" pitchFamily="34" charset="0"/>
              </a:rPr>
              <a:t> Site Recovery Manager, which automates and makes disaster recovery rapid, </a:t>
            </a:r>
            <a:r>
              <a:rPr lang="en-US" dirty="0" smtClean="0">
                <a:latin typeface="Calibri" pitchFamily="34" charset="0"/>
              </a:rPr>
              <a:t>reliable, </a:t>
            </a:r>
            <a:r>
              <a:rPr lang="en-US" dirty="0">
                <a:latin typeface="Calibri" pitchFamily="34" charset="0"/>
              </a:rPr>
              <a:t>and </a:t>
            </a:r>
            <a:r>
              <a:rPr lang="en-US" dirty="0" smtClean="0">
                <a:latin typeface="Calibri" pitchFamily="34" charset="0"/>
              </a:rPr>
              <a:t>manageable</a:t>
            </a:r>
            <a:endParaRPr lang="en-US" dirty="0">
              <a:latin typeface="Calibri" pitchFamily="34" charset="0"/>
            </a:endParaRPr>
          </a:p>
          <a:p>
            <a:pPr marL="228600" indent="-228600">
              <a:buFont typeface="Arial" pitchFamily="34" charset="0"/>
              <a:buChar char="•"/>
            </a:pPr>
            <a:r>
              <a:rPr lang="en-US" dirty="0" smtClean="0">
                <a:latin typeface="Calibri" pitchFamily="34" charset="0"/>
              </a:rPr>
              <a:t>VMware</a:t>
            </a:r>
            <a:r>
              <a:rPr lang="en-US" dirty="0">
                <a:latin typeface="Calibri" pitchFamily="34" charset="0"/>
              </a:rPr>
              <a:t>® HA and VMware® FT, which </a:t>
            </a:r>
            <a:r>
              <a:rPr lang="en-US" dirty="0" smtClean="0">
                <a:latin typeface="Calibri" pitchFamily="34" charset="0"/>
              </a:rPr>
              <a:t>offer </a:t>
            </a:r>
            <a:r>
              <a:rPr lang="en-US" dirty="0">
                <a:latin typeface="Calibri" pitchFamily="34" charset="0"/>
              </a:rPr>
              <a:t>high availability and fault tolerance features for </a:t>
            </a:r>
            <a:r>
              <a:rPr lang="en-US" dirty="0" smtClean="0">
                <a:latin typeface="Calibri" pitchFamily="34" charset="0"/>
              </a:rPr>
              <a:t>VMs </a:t>
            </a:r>
            <a:r>
              <a:rPr lang="en-US" dirty="0">
                <a:latin typeface="Calibri" pitchFamily="34" charset="0"/>
              </a:rPr>
              <a:t>in a VMware based virtualized </a:t>
            </a:r>
            <a:r>
              <a:rPr lang="en-US" dirty="0" smtClean="0">
                <a:latin typeface="Calibri" pitchFamily="34" charset="0"/>
              </a:rPr>
              <a:t>environment</a:t>
            </a:r>
            <a:endParaRPr lang="en-US" dirty="0">
              <a:latin typeface="Calibri" pitchFamily="34" charset="0"/>
            </a:endParaRPr>
          </a:p>
          <a:p>
            <a:pPr marL="228600" indent="-228600">
              <a:buFont typeface="Arial" pitchFamily="34" charset="0"/>
              <a:buChar char="•"/>
            </a:pPr>
            <a:r>
              <a:rPr lang="en-US" dirty="0" smtClean="0">
                <a:latin typeface="Calibri" pitchFamily="34" charset="0"/>
              </a:rPr>
              <a:t>VMware</a:t>
            </a:r>
            <a:r>
              <a:rPr lang="en-US" dirty="0">
                <a:latin typeface="Calibri" pitchFamily="34" charset="0"/>
              </a:rPr>
              <a:t>® </a:t>
            </a:r>
            <a:r>
              <a:rPr lang="en-US" dirty="0" err="1">
                <a:latin typeface="Calibri" pitchFamily="34" charset="0"/>
              </a:rPr>
              <a:t>vMotion</a:t>
            </a:r>
            <a:r>
              <a:rPr lang="en-US" dirty="0">
                <a:latin typeface="Calibri" pitchFamily="34" charset="0"/>
              </a:rPr>
              <a:t> and Storage </a:t>
            </a:r>
            <a:r>
              <a:rPr lang="en-US" dirty="0" err="1">
                <a:latin typeface="Calibri" pitchFamily="34" charset="0"/>
              </a:rPr>
              <a:t>vMotion</a:t>
            </a:r>
            <a:r>
              <a:rPr lang="en-US" dirty="0">
                <a:latin typeface="Calibri" pitchFamily="34" charset="0"/>
              </a:rPr>
              <a:t>, which enable migration of </a:t>
            </a:r>
            <a:r>
              <a:rPr lang="en-US" dirty="0" smtClean="0">
                <a:latin typeface="Calibri" pitchFamily="34" charset="0"/>
              </a:rPr>
              <a:t>VMs</a:t>
            </a:r>
            <a:endParaRPr lang="en-US" dirty="0">
              <a:latin typeface="Calibri" pitchFamily="34" charset="0"/>
            </a:endParaRPr>
          </a:p>
          <a:p>
            <a:pPr marL="228600" indent="-228600">
              <a:buFont typeface="Arial" pitchFamily="34" charset="0"/>
              <a:buChar char="•"/>
            </a:pPr>
            <a:r>
              <a:rPr lang="en-US" dirty="0" smtClean="0">
                <a:latin typeface="Calibri" pitchFamily="34" charset="0"/>
              </a:rPr>
              <a:t>EMC </a:t>
            </a:r>
            <a:r>
              <a:rPr lang="en-US" dirty="0" err="1">
                <a:latin typeface="Calibri" pitchFamily="34" charset="0"/>
              </a:rPr>
              <a:t>Avamar</a:t>
            </a:r>
            <a:r>
              <a:rPr lang="en-US" dirty="0">
                <a:latin typeface="Calibri" pitchFamily="34" charset="0"/>
              </a:rPr>
              <a:t> VE and EMC </a:t>
            </a:r>
            <a:r>
              <a:rPr lang="en-US" dirty="0" err="1">
                <a:latin typeface="Calibri" pitchFamily="34" charset="0"/>
              </a:rPr>
              <a:t>DataDomain</a:t>
            </a:r>
            <a:r>
              <a:rPr lang="en-US" dirty="0">
                <a:latin typeface="Calibri" pitchFamily="34" charset="0"/>
              </a:rPr>
              <a:t>, which offer highly optimized backup software and storage solutions for </a:t>
            </a:r>
            <a:r>
              <a:rPr lang="en-US" dirty="0" smtClean="0">
                <a:latin typeface="Calibri" pitchFamily="34" charset="0"/>
              </a:rPr>
              <a:t>VDC</a:t>
            </a:r>
            <a:endParaRPr lang="en-US" dirty="0">
              <a:latin typeface="Calibri" pitchFamily="34" charset="0"/>
            </a:endParaRPr>
          </a:p>
          <a:p>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0CD659-EB62-48F0-AED1-E97B2E1C1F53}" type="slidenum">
              <a:rPr lang="en-US"/>
              <a:pPr/>
              <a:t>38</a:t>
            </a:fld>
            <a:endParaRPr lang="en-US"/>
          </a:p>
        </p:txBody>
      </p:sp>
      <p:sp>
        <p:nvSpPr>
          <p:cNvPr id="260098" name="Slide Image Placeholder 1"/>
          <p:cNvSpPr>
            <a:spLocks noGrp="1" noRot="1" noChangeAspect="1" noTextEdit="1"/>
          </p:cNvSpPr>
          <p:nvPr>
            <p:ph type="sldImg"/>
          </p:nvPr>
        </p:nvSpPr>
        <p:spPr>
          <a:xfrm>
            <a:off x="655638" y="584200"/>
            <a:ext cx="5276850" cy="3957638"/>
          </a:xfrm>
          <a:ln/>
        </p:spPr>
      </p:sp>
      <p:sp>
        <p:nvSpPr>
          <p:cNvPr id="260099" name="Notes Placeholder 2"/>
          <p:cNvSpPr>
            <a:spLocks noGrp="1"/>
          </p:cNvSpPr>
          <p:nvPr>
            <p:ph type="body" idx="1"/>
          </p:nvPr>
        </p:nvSpPr>
        <p:spPr>
          <a:xfrm>
            <a:off x="444004" y="4707922"/>
            <a:ext cx="5772051" cy="4629944"/>
          </a:xfrm>
          <a:noFill/>
        </p:spPr>
        <p:txBody>
          <a:bodyPr lIns="96657" tIns="48330" rIns="96657" bIns="48330"/>
          <a:lstStyle/>
          <a:p>
            <a:r>
              <a:rPr lang="en-US" dirty="0">
                <a:latin typeface="+mn-lt"/>
              </a:rPr>
              <a:t>VMware </a:t>
            </a:r>
            <a:r>
              <a:rPr lang="en-US" dirty="0" err="1">
                <a:latin typeface="+mn-lt"/>
              </a:rPr>
              <a:t>vCenter</a:t>
            </a:r>
            <a:r>
              <a:rPr lang="en-US" dirty="0">
                <a:latin typeface="+mn-lt"/>
              </a:rPr>
              <a:t>™ Site Recovery Manager (SRM) is a VMware tool, which makes disaster recovery rapid, </a:t>
            </a:r>
            <a:r>
              <a:rPr lang="en-US" dirty="0" smtClean="0">
                <a:latin typeface="+mn-lt"/>
              </a:rPr>
              <a:t>reliable, </a:t>
            </a:r>
            <a:r>
              <a:rPr lang="en-US" dirty="0">
                <a:latin typeface="+mn-lt"/>
              </a:rPr>
              <a:t>and </a:t>
            </a:r>
            <a:r>
              <a:rPr lang="en-US" dirty="0" smtClean="0">
                <a:latin typeface="+mn-lt"/>
              </a:rPr>
              <a:t>manageable </a:t>
            </a:r>
            <a:r>
              <a:rPr lang="en-US" dirty="0">
                <a:latin typeface="+mn-lt"/>
              </a:rPr>
              <a:t>so that organizations can meet their recovery objectives. SRM is workflow product that automates setup, failover, and testing of DR plans. SRM delivers centralized management of recovery plans and automates the recovery process. It turns complex paper based traditional DR processes into an integrated element of virtual infrastructure management, allowing organizations to significantly improve testing of the recovery plan. In a VDC environment, SRM allows management and automated failover and recovery of VMs. For example, in the </a:t>
            </a:r>
            <a:r>
              <a:rPr lang="en-US" dirty="0" smtClean="0">
                <a:latin typeface="+mn-lt"/>
              </a:rPr>
              <a:t>diagram </a:t>
            </a:r>
            <a:r>
              <a:rPr lang="en-US" dirty="0">
                <a:latin typeface="+mn-lt"/>
              </a:rPr>
              <a:t>on </a:t>
            </a:r>
            <a:r>
              <a:rPr lang="en-US" dirty="0" smtClean="0">
                <a:latin typeface="+mn-lt"/>
              </a:rPr>
              <a:t>this </a:t>
            </a:r>
            <a:r>
              <a:rPr lang="en-US" dirty="0">
                <a:latin typeface="+mn-lt"/>
              </a:rPr>
              <a:t>slide, </a:t>
            </a:r>
            <a:r>
              <a:rPr lang="en-US" dirty="0" smtClean="0">
                <a:latin typeface="+mn-lt"/>
              </a:rPr>
              <a:t>three </a:t>
            </a:r>
            <a:r>
              <a:rPr lang="en-US" dirty="0">
                <a:latin typeface="+mn-lt"/>
              </a:rPr>
              <a:t>VMs from production site A are configured by SRM to failover to recovery Site B. </a:t>
            </a:r>
            <a:r>
              <a:rPr lang="en-US" dirty="0" smtClean="0">
                <a:latin typeface="+mn-lt"/>
              </a:rPr>
              <a:t>Moreover, </a:t>
            </a:r>
            <a:r>
              <a:rPr lang="en-US" dirty="0">
                <a:latin typeface="+mn-lt"/>
              </a:rPr>
              <a:t>SRM allows failover and recovery of multiple sites into one shared recovery site. </a:t>
            </a:r>
          </a:p>
          <a:p>
            <a:r>
              <a:rPr lang="en-US" dirty="0" smtClean="0">
                <a:latin typeface="+mn-lt"/>
              </a:rPr>
              <a:t>The key </a:t>
            </a:r>
            <a:r>
              <a:rPr lang="en-US" dirty="0">
                <a:latin typeface="+mn-lt"/>
              </a:rPr>
              <a:t>technical features offered by SRM in the context of DR in a VDC include:</a:t>
            </a:r>
          </a:p>
          <a:p>
            <a:pPr marL="228600" indent="-228600">
              <a:buFont typeface="Arial" pitchFamily="34" charset="0"/>
              <a:buChar char="•"/>
            </a:pPr>
            <a:r>
              <a:rPr lang="en-US" dirty="0" smtClean="0">
                <a:latin typeface="+mn-lt"/>
              </a:rPr>
              <a:t>Accelerated </a:t>
            </a:r>
            <a:r>
              <a:rPr lang="en-US" dirty="0">
                <a:latin typeface="+mn-lt"/>
              </a:rPr>
              <a:t>recovery by automating execution of failover so that organizations can meet their RTO, </a:t>
            </a:r>
            <a:r>
              <a:rPr lang="en-US" dirty="0" smtClean="0">
                <a:latin typeface="+mn-lt"/>
              </a:rPr>
              <a:t>RPO, </a:t>
            </a:r>
            <a:r>
              <a:rPr lang="en-US" dirty="0">
                <a:latin typeface="+mn-lt"/>
              </a:rPr>
              <a:t>and compliance requirements. </a:t>
            </a:r>
            <a:endParaRPr lang="en-US" dirty="0" smtClean="0">
              <a:latin typeface="+mn-lt"/>
            </a:endParaRPr>
          </a:p>
          <a:p>
            <a:pPr marL="228600" indent="-228600">
              <a:buFont typeface="Arial" pitchFamily="34" charset="0"/>
              <a:buChar char="•"/>
            </a:pPr>
            <a:r>
              <a:rPr lang="en-US" dirty="0" smtClean="0">
                <a:latin typeface="+mn-lt"/>
              </a:rPr>
              <a:t>Simplified creation </a:t>
            </a:r>
            <a:r>
              <a:rPr lang="en-US" dirty="0">
                <a:latin typeface="+mn-lt"/>
              </a:rPr>
              <a:t>and management of recovery plans. SRM allows organizations to create, </a:t>
            </a:r>
            <a:r>
              <a:rPr lang="en-US" dirty="0" smtClean="0">
                <a:latin typeface="+mn-lt"/>
              </a:rPr>
              <a:t>update, </a:t>
            </a:r>
            <a:r>
              <a:rPr lang="en-US" dirty="0">
                <a:latin typeface="+mn-lt"/>
              </a:rPr>
              <a:t>and document recovery plans as an integrated part of managing their VMware virtual environment. With SRM, the steps and resources that make up the failover process are managed directly from VMware </a:t>
            </a:r>
            <a:r>
              <a:rPr lang="en-US" dirty="0" err="1">
                <a:latin typeface="+mn-lt"/>
              </a:rPr>
              <a:t>vCenter</a:t>
            </a:r>
            <a:r>
              <a:rPr lang="en-US" dirty="0">
                <a:latin typeface="+mn-lt"/>
              </a:rPr>
              <a:t> </a:t>
            </a:r>
            <a:r>
              <a:rPr lang="en-US" dirty="0" smtClean="0">
                <a:latin typeface="+mn-lt"/>
              </a:rPr>
              <a:t>Server.</a:t>
            </a:r>
          </a:p>
          <a:p>
            <a:pPr marL="228600" indent="-228600">
              <a:buFont typeface="Arial" pitchFamily="34" charset="0"/>
              <a:buChar char="•"/>
            </a:pPr>
            <a:r>
              <a:rPr lang="en-US" dirty="0" smtClean="0">
                <a:latin typeface="+mn-lt"/>
              </a:rPr>
              <a:t>Improved reliability </a:t>
            </a:r>
            <a:r>
              <a:rPr lang="en-US" dirty="0">
                <a:latin typeface="+mn-lt"/>
              </a:rPr>
              <a:t>of recovery plans by simplifying recovery and testing. Using SRM, organizations can execute automated tests of their recovery plans without disrupting their environment. SRM enables creating an isolated environment for testing while leveraging the recovery plan that </a:t>
            </a:r>
            <a:r>
              <a:rPr lang="en-US" dirty="0" smtClean="0">
                <a:latin typeface="+mn-lt"/>
              </a:rPr>
              <a:t>will be </a:t>
            </a:r>
            <a:r>
              <a:rPr lang="en-US" dirty="0">
                <a:latin typeface="+mn-lt"/>
              </a:rPr>
              <a:t>used in an actual failover.</a:t>
            </a:r>
          </a:p>
          <a:p>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57" tIns="48330" rIns="96657" bIns="48330"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FFB588-0152-4A10-8A5E-02DA6C0B3201}" type="slidenum">
              <a:rPr lang="en-US">
                <a:solidFill>
                  <a:prstClr val="black"/>
                </a:solidFill>
              </a:rPr>
              <a:pPr/>
              <a:t>39</a:t>
            </a:fld>
            <a:endParaRPr lang="en-US">
              <a:solidFill>
                <a:prstClr val="black"/>
              </a:solidFill>
            </a:endParaRPr>
          </a:p>
        </p:txBody>
      </p:sp>
      <p:sp>
        <p:nvSpPr>
          <p:cNvPr id="262146" name="Slide Image Placeholder 1"/>
          <p:cNvSpPr>
            <a:spLocks noGrp="1" noRot="1" noChangeAspect="1" noTextEdit="1"/>
          </p:cNvSpPr>
          <p:nvPr>
            <p:ph type="sldImg"/>
          </p:nvPr>
        </p:nvSpPr>
        <p:spPr>
          <a:xfrm>
            <a:off x="657225" y="584200"/>
            <a:ext cx="5275263" cy="3957638"/>
          </a:xfrm>
          <a:ln/>
        </p:spPr>
      </p:sp>
      <p:sp>
        <p:nvSpPr>
          <p:cNvPr id="262147" name="Notes Placeholder 2"/>
          <p:cNvSpPr>
            <a:spLocks noGrp="1"/>
          </p:cNvSpPr>
          <p:nvPr>
            <p:ph type="body" idx="1"/>
          </p:nvPr>
        </p:nvSpPr>
        <p:spPr>
          <a:xfrm>
            <a:off x="444005" y="4707923"/>
            <a:ext cx="5772051" cy="4629943"/>
          </a:xfrm>
          <a:noFill/>
        </p:spPr>
        <p:txBody>
          <a:bodyPr lIns="96654" tIns="48328" rIns="96654" bIns="48328"/>
          <a:lstStyle/>
          <a:p>
            <a:r>
              <a:rPr lang="en-US" b="0" dirty="0">
                <a:latin typeface="Calibri" pitchFamily="34" charset="0"/>
              </a:rPr>
              <a:t>VMware </a:t>
            </a:r>
            <a:r>
              <a:rPr lang="en-US" b="0" dirty="0" smtClean="0">
                <a:latin typeface="Calibri" pitchFamily="34" charset="0"/>
              </a:rPr>
              <a:t>High Availability </a:t>
            </a:r>
            <a:r>
              <a:rPr lang="en-US" dirty="0" smtClean="0">
                <a:latin typeface="Calibri" pitchFamily="34" charset="0"/>
              </a:rPr>
              <a:t>(HA) </a:t>
            </a:r>
            <a:r>
              <a:rPr lang="en-US" dirty="0">
                <a:latin typeface="Calibri" pitchFamily="34" charset="0"/>
              </a:rPr>
              <a:t>enables automatically restarting VMs when servers (physical machines) or individual VMs unexpectedly fail (unplanned downtime). This capability dramatically reduces the </a:t>
            </a:r>
            <a:r>
              <a:rPr lang="en-US" b="0" dirty="0">
                <a:latin typeface="Calibri" pitchFamily="34" charset="0"/>
              </a:rPr>
              <a:t>costs </a:t>
            </a:r>
            <a:r>
              <a:rPr lang="en-US" b="0" dirty="0" smtClean="0">
                <a:latin typeface="Calibri" pitchFamily="34" charset="0"/>
              </a:rPr>
              <a:t>incurred due to loss of end-user productivity because of </a:t>
            </a:r>
            <a:r>
              <a:rPr lang="en-US" dirty="0">
                <a:latin typeface="Calibri" pitchFamily="34" charset="0"/>
              </a:rPr>
              <a:t>downtime. </a:t>
            </a:r>
          </a:p>
          <a:p>
            <a:r>
              <a:rPr lang="en-US" dirty="0" smtClean="0">
                <a:latin typeface="Calibri" pitchFamily="34" charset="0"/>
              </a:rPr>
              <a:t>The key </a:t>
            </a:r>
            <a:r>
              <a:rPr lang="en-US" dirty="0">
                <a:latin typeface="Calibri" pitchFamily="34" charset="0"/>
              </a:rPr>
              <a:t>features of VMware HA include:</a:t>
            </a:r>
          </a:p>
          <a:p>
            <a:pPr marL="228591" indent="-228591">
              <a:buFont typeface="Arial" pitchFamily="34" charset="0"/>
              <a:buChar char="•"/>
            </a:pPr>
            <a:r>
              <a:rPr lang="en-US" dirty="0" smtClean="0">
                <a:latin typeface="Calibri" pitchFamily="34" charset="0"/>
              </a:rPr>
              <a:t>Minimizes </a:t>
            </a:r>
            <a:r>
              <a:rPr lang="en-US" dirty="0">
                <a:latin typeface="Calibri" pitchFamily="34" charset="0"/>
              </a:rPr>
              <a:t>downtime and IT service disruption while eliminating the need for dedicated stand-by </a:t>
            </a:r>
            <a:r>
              <a:rPr lang="en-US" dirty="0" smtClean="0">
                <a:latin typeface="Calibri" pitchFamily="34" charset="0"/>
              </a:rPr>
              <a:t>hardware </a:t>
            </a:r>
            <a:r>
              <a:rPr lang="en-US" dirty="0">
                <a:latin typeface="Calibri" pitchFamily="34" charset="0"/>
              </a:rPr>
              <a:t>and installation of additional </a:t>
            </a:r>
            <a:r>
              <a:rPr lang="en-US" dirty="0" smtClean="0">
                <a:latin typeface="Calibri" pitchFamily="34" charset="0"/>
              </a:rPr>
              <a:t>software.</a:t>
            </a:r>
          </a:p>
          <a:p>
            <a:pPr marL="228591" indent="-228591">
              <a:buFont typeface="Arial" pitchFamily="34" charset="0"/>
              <a:buChar char="•"/>
            </a:pPr>
            <a:r>
              <a:rPr lang="en-US" dirty="0" smtClean="0">
                <a:latin typeface="Calibri" pitchFamily="34" charset="0"/>
              </a:rPr>
              <a:t>Provides </a:t>
            </a:r>
            <a:r>
              <a:rPr lang="en-US" dirty="0">
                <a:latin typeface="Calibri" pitchFamily="34" charset="0"/>
              </a:rPr>
              <a:t>uniform </a:t>
            </a:r>
            <a:r>
              <a:rPr lang="en-US" b="0" dirty="0">
                <a:latin typeface="Calibri" pitchFamily="34" charset="0"/>
              </a:rPr>
              <a:t>high availability </a:t>
            </a:r>
            <a:r>
              <a:rPr lang="en-US" dirty="0">
                <a:latin typeface="Calibri" pitchFamily="34" charset="0"/>
              </a:rPr>
              <a:t>across the entire virtualized IT environment without the need of failover solutions tied to either OS or specific </a:t>
            </a:r>
            <a:r>
              <a:rPr lang="en-US" dirty="0" smtClean="0">
                <a:latin typeface="Calibri" pitchFamily="34" charset="0"/>
              </a:rPr>
              <a:t>applications.</a:t>
            </a:r>
          </a:p>
          <a:p>
            <a:pPr marL="228591" indent="-228591">
              <a:buFont typeface="Arial" pitchFamily="34" charset="0"/>
              <a:buChar char="•"/>
            </a:pPr>
            <a:r>
              <a:rPr lang="en-US" dirty="0" smtClean="0">
                <a:latin typeface="Calibri" pitchFamily="34" charset="0"/>
              </a:rPr>
              <a:t>Detects </a:t>
            </a:r>
            <a:r>
              <a:rPr lang="en-US" dirty="0">
                <a:latin typeface="Calibri" pitchFamily="34" charset="0"/>
              </a:rPr>
              <a:t>OS failures within VMs. If a failure is detected, the affected VM is automatically restarted on the server</a:t>
            </a:r>
            <a:r>
              <a:rPr lang="en-US" dirty="0" smtClean="0">
                <a:latin typeface="Calibri" pitchFamily="34" charset="0"/>
              </a:rPr>
              <a:t>. </a:t>
            </a:r>
          </a:p>
          <a:p>
            <a:pPr marL="228591" indent="-228591">
              <a:buFont typeface="Arial" pitchFamily="34" charset="0"/>
              <a:buChar char="•"/>
            </a:pPr>
            <a:r>
              <a:rPr lang="en-US" dirty="0" smtClean="0">
                <a:latin typeface="Calibri" pitchFamily="34" charset="0"/>
              </a:rPr>
              <a:t>Ensures </a:t>
            </a:r>
            <a:r>
              <a:rPr lang="en-US" dirty="0">
                <a:latin typeface="Calibri" pitchFamily="34" charset="0"/>
              </a:rPr>
              <a:t>that capacity is always available in order to restart all VMs affected by server failure. HA continuously and intelligently monitors capacity utilization and reserves spare capacity to be able to restart </a:t>
            </a:r>
            <a:r>
              <a:rPr lang="en-US" dirty="0" smtClean="0">
                <a:latin typeface="Calibri" pitchFamily="34" charset="0"/>
              </a:rPr>
              <a:t>VMs.</a:t>
            </a:r>
            <a:endParaRPr lang="en-US" dirty="0">
              <a:latin typeface="Calibri" pitchFamily="34" charset="0"/>
            </a:endParaRPr>
          </a:p>
        </p:txBody>
      </p:sp>
      <p:sp>
        <p:nvSpPr>
          <p:cNvPr id="4" name="Footer Placeholder 3"/>
          <p:cNvSpPr txBox="1">
            <a:spLocks noGrp="1"/>
          </p:cNvSpPr>
          <p:nvPr/>
        </p:nvSpPr>
        <p:spPr bwMode="auto">
          <a:xfrm>
            <a:off x="1" y="9893301"/>
            <a:ext cx="4419600" cy="341313"/>
          </a:xfrm>
          <a:prstGeom prst="rect">
            <a:avLst/>
          </a:prstGeom>
          <a:noFill/>
          <a:ln w="9525">
            <a:noFill/>
            <a:miter lim="800000"/>
            <a:headEnd/>
            <a:tailEnd/>
          </a:ln>
        </p:spPr>
        <p:txBody>
          <a:bodyPr lIns="96654" tIns="48328" rIns="96654" bIns="48328" anchor="b"/>
          <a:lstStyle/>
          <a:p>
            <a:pPr defTabSz="966752"/>
            <a:r>
              <a:rPr lang="en-US" sz="1000" dirty="0">
                <a:solidFill>
                  <a:prstClr val="black"/>
                </a:solidFill>
                <a:latin typeface="MetaNormalLF-Roman" pitchFamily="34" charset="0"/>
              </a:rPr>
              <a:t>Copyright © 2011 EMC Corporation. Do not Copy - All Rights Reserved.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850EC0-09AC-4ACB-89FC-62ED90F80669}" type="slidenum">
              <a:rPr lang="en-US"/>
              <a:pPr/>
              <a:t>4</a:t>
            </a:fld>
            <a:endParaRPr lang="en-US"/>
          </a:p>
        </p:txBody>
      </p:sp>
      <p:sp>
        <p:nvSpPr>
          <p:cNvPr id="29698" name="Slide Image Placeholder 1"/>
          <p:cNvSpPr>
            <a:spLocks noGrp="1" noRot="1" noChangeAspect="1" noTextEdit="1"/>
          </p:cNvSpPr>
          <p:nvPr>
            <p:ph type="sldImg"/>
          </p:nvPr>
        </p:nvSpPr>
        <p:spPr>
          <a:xfrm>
            <a:off x="655638" y="584200"/>
            <a:ext cx="5276850" cy="3957638"/>
          </a:xfrm>
          <a:ln/>
        </p:spPr>
      </p:sp>
      <p:sp>
        <p:nvSpPr>
          <p:cNvPr id="29699"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In a VDC environment, </a:t>
            </a:r>
            <a:r>
              <a:rPr lang="en-US" dirty="0" smtClean="0">
                <a:latin typeface="Calibri" pitchFamily="34" charset="0"/>
              </a:rPr>
              <a:t>technology</a:t>
            </a:r>
            <a:r>
              <a:rPr lang="en-US" baseline="0" dirty="0" smtClean="0">
                <a:latin typeface="Calibri" pitchFamily="34" charset="0"/>
              </a:rPr>
              <a:t> solutions that enable the B</a:t>
            </a:r>
            <a:r>
              <a:rPr lang="en-US" dirty="0" smtClean="0">
                <a:latin typeface="Calibri" pitchFamily="34" charset="0"/>
              </a:rPr>
              <a:t>usiness </a:t>
            </a:r>
            <a:r>
              <a:rPr lang="en-US" dirty="0">
                <a:latin typeface="Calibri" pitchFamily="34" charset="0"/>
              </a:rPr>
              <a:t>C</a:t>
            </a:r>
            <a:r>
              <a:rPr lang="en-US" dirty="0" smtClean="0">
                <a:latin typeface="Calibri" pitchFamily="34" charset="0"/>
              </a:rPr>
              <a:t>ontinuity </a:t>
            </a:r>
            <a:r>
              <a:rPr lang="en-US" dirty="0">
                <a:latin typeface="Calibri" pitchFamily="34" charset="0"/>
              </a:rPr>
              <a:t>(BC) process </a:t>
            </a:r>
            <a:r>
              <a:rPr lang="en-US" dirty="0" smtClean="0">
                <a:latin typeface="Calibri" pitchFamily="34" charset="0"/>
              </a:rPr>
              <a:t>need to </a:t>
            </a:r>
            <a:r>
              <a:rPr lang="en-US" dirty="0">
                <a:latin typeface="Calibri" pitchFamily="34" charset="0"/>
              </a:rPr>
              <a:t>protect </a:t>
            </a:r>
            <a:r>
              <a:rPr lang="en-US" dirty="0" smtClean="0">
                <a:latin typeface="Calibri" pitchFamily="34" charset="0"/>
              </a:rPr>
              <a:t>both physical and </a:t>
            </a:r>
            <a:r>
              <a:rPr lang="en-US" dirty="0">
                <a:latin typeface="Calibri" pitchFamily="34" charset="0"/>
              </a:rPr>
              <a:t>virtualized </a:t>
            </a:r>
            <a:r>
              <a:rPr lang="en-US" dirty="0" smtClean="0">
                <a:latin typeface="Calibri" pitchFamily="34" charset="0"/>
              </a:rPr>
              <a:t>resources.</a:t>
            </a:r>
            <a:r>
              <a:rPr lang="en-US" baseline="0" dirty="0" smtClean="0">
                <a:latin typeface="Calibri" pitchFamily="34" charset="0"/>
              </a:rPr>
              <a:t> </a:t>
            </a:r>
            <a:r>
              <a:rPr lang="en-US" dirty="0" smtClean="0">
                <a:latin typeface="Calibri" pitchFamily="34" charset="0"/>
              </a:rPr>
              <a:t>This protection should include resources</a:t>
            </a:r>
            <a:r>
              <a:rPr lang="en-US" baseline="0" dirty="0" smtClean="0">
                <a:latin typeface="Calibri" pitchFamily="34" charset="0"/>
              </a:rPr>
              <a:t> at all the layers including compute, storage, and network. Ensuring BC in a VDC environment involves consistent copies of data and redundant infrastructure components. BC solutions for physical network and storage are the same as those for the Classic Data Center (CDC) environment. This module focuses on the BC solutions for virtual resources built upon compute infrastructure including VMs and their data. </a:t>
            </a:r>
          </a:p>
          <a:p>
            <a:endParaRPr lang="en-US" baseline="0" dirty="0" smtClean="0">
              <a:latin typeface="Calibri" pitchFamily="34" charset="0"/>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AA33A0-780C-4209-967D-6D981B15AFBE}" type="slidenum">
              <a:rPr lang="en-US">
                <a:solidFill>
                  <a:prstClr val="black"/>
                </a:solidFill>
              </a:rPr>
              <a:pPr/>
              <a:t>40</a:t>
            </a:fld>
            <a:endParaRPr lang="en-US">
              <a:solidFill>
                <a:prstClr val="black"/>
              </a:solidFill>
            </a:endParaRPr>
          </a:p>
        </p:txBody>
      </p:sp>
      <p:sp>
        <p:nvSpPr>
          <p:cNvPr id="264194" name="Slide Image Placeholder 1"/>
          <p:cNvSpPr>
            <a:spLocks noGrp="1" noRot="1" noChangeAspect="1" noTextEdit="1"/>
          </p:cNvSpPr>
          <p:nvPr>
            <p:ph type="sldImg"/>
          </p:nvPr>
        </p:nvSpPr>
        <p:spPr>
          <a:xfrm>
            <a:off x="658813" y="585788"/>
            <a:ext cx="5272087" cy="3956050"/>
          </a:xfrm>
          <a:ln/>
        </p:spPr>
      </p:sp>
      <p:sp>
        <p:nvSpPr>
          <p:cNvPr id="264195" name="Notes Placeholder 2"/>
          <p:cNvSpPr>
            <a:spLocks noGrp="1"/>
          </p:cNvSpPr>
          <p:nvPr>
            <p:ph type="body" idx="1"/>
          </p:nvPr>
        </p:nvSpPr>
        <p:spPr>
          <a:xfrm>
            <a:off x="444005" y="4707923"/>
            <a:ext cx="5772051" cy="4629943"/>
          </a:xfrm>
          <a:noFill/>
        </p:spPr>
        <p:txBody>
          <a:bodyPr lIns="96654" tIns="48328" rIns="96654" bIns="48328"/>
          <a:lstStyle/>
          <a:p>
            <a:r>
              <a:rPr lang="en-US" b="0" dirty="0" smtClean="0">
                <a:latin typeface="Calibri" pitchFamily="34" charset="0"/>
              </a:rPr>
              <a:t>VMware Fault Tolerance </a:t>
            </a:r>
            <a:r>
              <a:rPr lang="en-US" dirty="0" smtClean="0">
                <a:latin typeface="Calibri" pitchFamily="34" charset="0"/>
              </a:rPr>
              <a:t>(FT) </a:t>
            </a:r>
            <a:r>
              <a:rPr lang="en-US" dirty="0">
                <a:latin typeface="Calibri" pitchFamily="34" charset="0"/>
              </a:rPr>
              <a:t>provides zero downtime and zero data loss availability for any VM against x86 hardware failures. Enabling fault tolerance for a high-value, high transaction VM enables that workload to run on two different servers simultaneously and allows the VM to run seamlessly in the event of hardware failure on either server. </a:t>
            </a:r>
          </a:p>
          <a:p>
            <a:r>
              <a:rPr lang="en-US" dirty="0">
                <a:latin typeface="Calibri" pitchFamily="34" charset="0"/>
              </a:rPr>
              <a:t>Key </a:t>
            </a:r>
            <a:r>
              <a:rPr lang="en-US" dirty="0" smtClean="0">
                <a:latin typeface="Calibri" pitchFamily="34" charset="0"/>
              </a:rPr>
              <a:t>features</a:t>
            </a:r>
            <a:r>
              <a:rPr lang="en-US" dirty="0">
                <a:latin typeface="Calibri" pitchFamily="34" charset="0"/>
              </a:rPr>
              <a:t>: </a:t>
            </a:r>
          </a:p>
          <a:p>
            <a:pPr marL="228591" indent="-228591">
              <a:buFont typeface="Arial" pitchFamily="34" charset="0"/>
              <a:buChar char="•"/>
            </a:pPr>
            <a:r>
              <a:rPr lang="en-US" dirty="0" smtClean="0">
                <a:latin typeface="Calibri" pitchFamily="34" charset="0"/>
              </a:rPr>
              <a:t>Automatically </a:t>
            </a:r>
            <a:r>
              <a:rPr lang="en-US" dirty="0">
                <a:latin typeface="Calibri" pitchFamily="34" charset="0"/>
              </a:rPr>
              <a:t>triggers seamless failover when the protected VMs fail to respond; resulting in zero downtime, zero data </a:t>
            </a:r>
            <a:r>
              <a:rPr lang="en-US" dirty="0" smtClean="0">
                <a:latin typeface="Calibri" pitchFamily="34" charset="0"/>
              </a:rPr>
              <a:t>loss, </a:t>
            </a:r>
            <a:r>
              <a:rPr lang="en-US" dirty="0">
                <a:latin typeface="Calibri" pitchFamily="34" charset="0"/>
              </a:rPr>
              <a:t>and continuous </a:t>
            </a:r>
            <a:r>
              <a:rPr lang="en-US" dirty="0" smtClean="0">
                <a:latin typeface="Calibri" pitchFamily="34" charset="0"/>
              </a:rPr>
              <a:t>availability</a:t>
            </a:r>
          </a:p>
          <a:p>
            <a:pPr marL="228591" indent="-228591">
              <a:buFont typeface="Arial" pitchFamily="34" charset="0"/>
              <a:buChar char="•"/>
            </a:pPr>
            <a:r>
              <a:rPr lang="en-US" dirty="0" smtClean="0">
                <a:latin typeface="Calibri" pitchFamily="34" charset="0"/>
              </a:rPr>
              <a:t>Automatically </a:t>
            </a:r>
            <a:r>
              <a:rPr lang="en-US" dirty="0">
                <a:latin typeface="Calibri" pitchFamily="34" charset="0"/>
              </a:rPr>
              <a:t>triggers the creation of a new secondary VM after </a:t>
            </a:r>
            <a:r>
              <a:rPr lang="en-US" dirty="0" smtClean="0">
                <a:latin typeface="Calibri" pitchFamily="34" charset="0"/>
              </a:rPr>
              <a:t>failover </a:t>
            </a:r>
            <a:r>
              <a:rPr lang="en-US" dirty="0">
                <a:latin typeface="Calibri" pitchFamily="34" charset="0"/>
              </a:rPr>
              <a:t>to ensure continuous protection to the </a:t>
            </a:r>
            <a:r>
              <a:rPr lang="en-US" dirty="0" smtClean="0">
                <a:latin typeface="Calibri" pitchFamily="34" charset="0"/>
              </a:rPr>
              <a:t>application</a:t>
            </a:r>
          </a:p>
          <a:p>
            <a:pPr marL="228591" indent="-228591">
              <a:buFont typeface="Arial" pitchFamily="34" charset="0"/>
              <a:buChar char="•"/>
            </a:pPr>
            <a:r>
              <a:rPr lang="en-US" dirty="0" smtClean="0">
                <a:latin typeface="Calibri" pitchFamily="34" charset="0"/>
              </a:rPr>
              <a:t>Compatible </a:t>
            </a:r>
            <a:r>
              <a:rPr lang="en-US" dirty="0">
                <a:latin typeface="Calibri" pitchFamily="34" charset="0"/>
              </a:rPr>
              <a:t>with all types of shared </a:t>
            </a:r>
            <a:r>
              <a:rPr lang="en-US" dirty="0" smtClean="0">
                <a:latin typeface="Calibri" pitchFamily="34" charset="0"/>
              </a:rPr>
              <a:t>storage, for example, Fibre </a:t>
            </a:r>
            <a:r>
              <a:rPr lang="en-US" dirty="0">
                <a:latin typeface="Calibri" pitchFamily="34" charset="0"/>
              </a:rPr>
              <a:t>Channel, </a:t>
            </a:r>
            <a:r>
              <a:rPr lang="en-US" dirty="0" smtClean="0">
                <a:latin typeface="Calibri" pitchFamily="34" charset="0"/>
              </a:rPr>
              <a:t>NAS, </a:t>
            </a:r>
            <a:r>
              <a:rPr lang="en-US" dirty="0">
                <a:latin typeface="Calibri" pitchFamily="34" charset="0"/>
              </a:rPr>
              <a:t>or </a:t>
            </a:r>
            <a:r>
              <a:rPr lang="en-US" dirty="0" err="1" smtClean="0">
                <a:latin typeface="Calibri" pitchFamily="34" charset="0"/>
              </a:rPr>
              <a:t>iSCSI</a:t>
            </a:r>
            <a:endParaRPr lang="en-US" dirty="0" smtClean="0">
              <a:latin typeface="Calibri" pitchFamily="34" charset="0"/>
            </a:endParaRPr>
          </a:p>
          <a:p>
            <a:pPr marL="228591" indent="-228591">
              <a:buFont typeface="Arial" pitchFamily="34" charset="0"/>
              <a:buChar char="•"/>
            </a:pPr>
            <a:r>
              <a:rPr lang="en-US" dirty="0" smtClean="0">
                <a:latin typeface="Calibri" pitchFamily="34" charset="0"/>
              </a:rPr>
              <a:t>Compatibility </a:t>
            </a:r>
            <a:r>
              <a:rPr lang="en-US" dirty="0">
                <a:latin typeface="Calibri" pitchFamily="34" charset="0"/>
              </a:rPr>
              <a:t>with all OSs supported with VMware </a:t>
            </a:r>
            <a:r>
              <a:rPr lang="en-US" dirty="0" smtClean="0">
                <a:latin typeface="Calibri" pitchFamily="34" charset="0"/>
              </a:rPr>
              <a:t>ESX</a:t>
            </a:r>
            <a:endParaRPr lang="en-US" dirty="0">
              <a:latin typeface="Calibri" pitchFamily="34" charset="0"/>
            </a:endParaRPr>
          </a:p>
          <a:p>
            <a:r>
              <a:rPr lang="en-US" dirty="0">
                <a:latin typeface="Calibri" pitchFamily="34" charset="0"/>
              </a:rPr>
              <a:t>VMware FT, when enabled for a VM, creates a live shadow instance of the </a:t>
            </a:r>
            <a:r>
              <a:rPr lang="en-US" dirty="0" smtClean="0">
                <a:latin typeface="Calibri" pitchFamily="34" charset="0"/>
              </a:rPr>
              <a:t>primary </a:t>
            </a:r>
            <a:r>
              <a:rPr lang="en-US" b="0" dirty="0" smtClean="0">
                <a:latin typeface="Calibri" pitchFamily="34" charset="0"/>
              </a:rPr>
              <a:t>VM</a:t>
            </a:r>
            <a:r>
              <a:rPr lang="en-US" dirty="0" smtClean="0">
                <a:latin typeface="Calibri" pitchFamily="34" charset="0"/>
              </a:rPr>
              <a:t>, </a:t>
            </a:r>
            <a:r>
              <a:rPr lang="en-US" dirty="0">
                <a:latin typeface="Calibri" pitchFamily="34" charset="0"/>
              </a:rPr>
              <a:t>running on another physical server. </a:t>
            </a:r>
            <a:r>
              <a:rPr lang="en-US" b="0" u="none" dirty="0">
                <a:latin typeface="Calibri" pitchFamily="34" charset="0"/>
              </a:rPr>
              <a:t>The two instances are kept in virtual lockstep with each other using VMware </a:t>
            </a:r>
            <a:r>
              <a:rPr lang="en-US" b="0" u="none" dirty="0" err="1">
                <a:latin typeface="Calibri" pitchFamily="34" charset="0"/>
              </a:rPr>
              <a:t>vLockstep</a:t>
            </a:r>
            <a:r>
              <a:rPr lang="en-US" b="0" u="none" dirty="0">
                <a:latin typeface="Calibri" pitchFamily="34" charset="0"/>
              </a:rPr>
              <a:t> </a:t>
            </a:r>
            <a:r>
              <a:rPr lang="en-US" b="0" u="none" dirty="0" smtClean="0">
                <a:latin typeface="Calibri" pitchFamily="34" charset="0"/>
              </a:rPr>
              <a:t>technology. </a:t>
            </a:r>
            <a:r>
              <a:rPr lang="en-US" b="0" u="none" dirty="0" err="1" smtClean="0">
                <a:latin typeface="Calibri" pitchFamily="34" charset="0"/>
              </a:rPr>
              <a:t>vLockstep</a:t>
            </a:r>
            <a:r>
              <a:rPr lang="en-US" b="0" u="none" dirty="0" smtClean="0">
                <a:latin typeface="Calibri" pitchFamily="34" charset="0"/>
              </a:rPr>
              <a:t> logs </a:t>
            </a:r>
            <a:r>
              <a:rPr lang="en-US" b="0" u="none" dirty="0">
                <a:latin typeface="Calibri" pitchFamily="34" charset="0"/>
              </a:rPr>
              <a:t>event </a:t>
            </a:r>
            <a:r>
              <a:rPr lang="en-US" b="0" u="none" dirty="0" smtClean="0">
                <a:latin typeface="Calibri" pitchFamily="34" charset="0"/>
              </a:rPr>
              <a:t>executions </a:t>
            </a:r>
            <a:r>
              <a:rPr lang="en-US" b="0" u="none" dirty="0">
                <a:latin typeface="Calibri" pitchFamily="34" charset="0"/>
              </a:rPr>
              <a:t>by the primary </a:t>
            </a:r>
            <a:r>
              <a:rPr lang="en-US" b="0" u="none" dirty="0" smtClean="0">
                <a:latin typeface="Calibri" pitchFamily="34" charset="0"/>
              </a:rPr>
              <a:t>VM and </a:t>
            </a:r>
            <a:r>
              <a:rPr lang="en-US" b="0" u="none" dirty="0">
                <a:latin typeface="Calibri" pitchFamily="34" charset="0"/>
              </a:rPr>
              <a:t>transmits them over a Gigabit Ethernet network to </a:t>
            </a:r>
            <a:r>
              <a:rPr lang="en-US" b="0" u="none" dirty="0" smtClean="0">
                <a:latin typeface="Calibri" pitchFamily="34" charset="0"/>
              </a:rPr>
              <a:t>the </a:t>
            </a:r>
            <a:r>
              <a:rPr lang="en-US" b="0" u="none" dirty="0">
                <a:latin typeface="Calibri" pitchFamily="34" charset="0"/>
              </a:rPr>
              <a:t>secondary </a:t>
            </a:r>
            <a:r>
              <a:rPr lang="en-US" b="0" u="none" dirty="0" smtClean="0">
                <a:latin typeface="Calibri" pitchFamily="34" charset="0"/>
              </a:rPr>
              <a:t>VM. </a:t>
            </a:r>
            <a:r>
              <a:rPr lang="en-US" dirty="0">
                <a:latin typeface="Calibri" pitchFamily="34" charset="0"/>
              </a:rPr>
              <a:t>The two VMs constantly heartbeat against each </a:t>
            </a:r>
            <a:r>
              <a:rPr lang="en-US" dirty="0" smtClean="0">
                <a:latin typeface="Calibri" pitchFamily="34" charset="0"/>
              </a:rPr>
              <a:t>other. If the primary </a:t>
            </a:r>
            <a:r>
              <a:rPr lang="en-US" dirty="0">
                <a:latin typeface="Calibri" pitchFamily="34" charset="0"/>
              </a:rPr>
              <a:t>VM instance loses the heartbeat, the other takes over immediately. The heartbeats </a:t>
            </a:r>
            <a:r>
              <a:rPr lang="en-US" dirty="0" smtClean="0">
                <a:latin typeface="Calibri" pitchFamily="34" charset="0"/>
              </a:rPr>
              <a:t>run at millisecond intervals, </a:t>
            </a:r>
            <a:r>
              <a:rPr lang="en-US" dirty="0">
                <a:latin typeface="Calibri" pitchFamily="34" charset="0"/>
              </a:rPr>
              <a:t>making the failover </a:t>
            </a:r>
            <a:r>
              <a:rPr lang="en-US" dirty="0" smtClean="0">
                <a:latin typeface="Calibri" pitchFamily="34" charset="0"/>
              </a:rPr>
              <a:t>instantaneous and with </a:t>
            </a:r>
            <a:r>
              <a:rPr lang="en-US" dirty="0">
                <a:latin typeface="Calibri" pitchFamily="34" charset="0"/>
              </a:rPr>
              <a:t>no loss of data or </a:t>
            </a:r>
            <a:r>
              <a:rPr lang="en-US" dirty="0" smtClean="0">
                <a:latin typeface="Calibri" pitchFamily="34" charset="0"/>
              </a:rPr>
              <a:t>state.</a:t>
            </a:r>
            <a:endParaRPr lang="en-US" dirty="0">
              <a:latin typeface="Calibri" pitchFamily="34" charset="0"/>
            </a:endParaRPr>
          </a:p>
        </p:txBody>
      </p:sp>
      <p:sp>
        <p:nvSpPr>
          <p:cNvPr id="4" name="Footer Placeholder 3"/>
          <p:cNvSpPr txBox="1">
            <a:spLocks noGrp="1"/>
          </p:cNvSpPr>
          <p:nvPr/>
        </p:nvSpPr>
        <p:spPr bwMode="auto">
          <a:xfrm>
            <a:off x="1" y="9893301"/>
            <a:ext cx="4419600" cy="341313"/>
          </a:xfrm>
          <a:prstGeom prst="rect">
            <a:avLst/>
          </a:prstGeom>
          <a:noFill/>
          <a:ln w="9525">
            <a:noFill/>
            <a:miter lim="800000"/>
            <a:headEnd/>
            <a:tailEnd/>
          </a:ln>
        </p:spPr>
        <p:txBody>
          <a:bodyPr lIns="96654" tIns="48328" rIns="96654" bIns="48328" anchor="b"/>
          <a:lstStyle/>
          <a:p>
            <a:pPr defTabSz="966752"/>
            <a:r>
              <a:rPr lang="en-US" sz="1000" dirty="0">
                <a:solidFill>
                  <a:prstClr val="black"/>
                </a:solidFill>
                <a:latin typeface="MetaNormalLF-Roman" pitchFamily="34" charset="0"/>
              </a:rPr>
              <a:t>Copyright © 2011 EMC Corporation. Do not Copy - All Rights Reserved.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0DD3DD7-1518-43B9-A3BC-E9B2C33236ED}" type="slidenum">
              <a:rPr lang="en-US">
                <a:solidFill>
                  <a:prstClr val="black"/>
                </a:solidFill>
              </a:rPr>
              <a:pPr/>
              <a:t>41</a:t>
            </a:fld>
            <a:endParaRPr lang="en-US">
              <a:solidFill>
                <a:prstClr val="black"/>
              </a:solidFill>
            </a:endParaRPr>
          </a:p>
        </p:txBody>
      </p:sp>
      <p:sp>
        <p:nvSpPr>
          <p:cNvPr id="251906" name="Slide Image Placeholder 1"/>
          <p:cNvSpPr>
            <a:spLocks noGrp="1" noRot="1" noChangeAspect="1" noTextEdit="1"/>
          </p:cNvSpPr>
          <p:nvPr>
            <p:ph type="sldImg"/>
          </p:nvPr>
        </p:nvSpPr>
        <p:spPr>
          <a:xfrm>
            <a:off x="658813" y="585788"/>
            <a:ext cx="5272087" cy="3956050"/>
          </a:xfrm>
          <a:ln/>
        </p:spPr>
      </p:sp>
      <p:sp>
        <p:nvSpPr>
          <p:cNvPr id="251907" name="Notes Placeholder 2"/>
          <p:cNvSpPr>
            <a:spLocks noGrp="1"/>
          </p:cNvSpPr>
          <p:nvPr>
            <p:ph type="body" idx="1"/>
          </p:nvPr>
        </p:nvSpPr>
        <p:spPr>
          <a:xfrm>
            <a:off x="444005" y="4707923"/>
            <a:ext cx="5772051" cy="4629943"/>
          </a:xfrm>
          <a:noFill/>
        </p:spPr>
        <p:txBody>
          <a:bodyPr/>
          <a:lstStyle/>
          <a:p>
            <a:r>
              <a:rPr lang="en-US" dirty="0">
                <a:latin typeface="Calibri" pitchFamily="34" charset="0"/>
              </a:rPr>
              <a:t>VMware </a:t>
            </a:r>
            <a:r>
              <a:rPr lang="en-US" dirty="0" err="1">
                <a:latin typeface="Calibri" pitchFamily="34" charset="0"/>
              </a:rPr>
              <a:t>vMotion</a:t>
            </a:r>
            <a:r>
              <a:rPr lang="en-US" dirty="0">
                <a:latin typeface="Calibri" pitchFamily="34" charset="0"/>
              </a:rPr>
              <a:t> enables live migration of VMs with zero downtime to the end-users. </a:t>
            </a:r>
            <a:r>
              <a:rPr lang="en-US" dirty="0" err="1">
                <a:latin typeface="Calibri" pitchFamily="34" charset="0"/>
              </a:rPr>
              <a:t>vMotion</a:t>
            </a:r>
            <a:r>
              <a:rPr lang="en-US" dirty="0">
                <a:latin typeface="Calibri" pitchFamily="34" charset="0"/>
              </a:rPr>
              <a:t> is capable of migrating </a:t>
            </a:r>
            <a:r>
              <a:rPr lang="en-US" b="0" u="none" dirty="0">
                <a:latin typeface="Calibri" pitchFamily="34" charset="0"/>
              </a:rPr>
              <a:t>VMs running any </a:t>
            </a:r>
            <a:r>
              <a:rPr lang="en-US" b="0" u="none" dirty="0" smtClean="0">
                <a:latin typeface="Calibri" pitchFamily="34" charset="0"/>
              </a:rPr>
              <a:t>OS</a:t>
            </a:r>
            <a:r>
              <a:rPr lang="en-US" dirty="0" smtClean="0">
                <a:latin typeface="Calibri" pitchFamily="34" charset="0"/>
              </a:rPr>
              <a:t> </a:t>
            </a:r>
            <a:r>
              <a:rPr lang="en-US" dirty="0">
                <a:latin typeface="Calibri" pitchFamily="34" charset="0"/>
              </a:rPr>
              <a:t>across any type of hardware and storage supported by VMware ESX. It supports VM migration across different versions and </a:t>
            </a:r>
            <a:r>
              <a:rPr lang="en-US" dirty="0" smtClean="0">
                <a:latin typeface="Calibri" pitchFamily="34" charset="0"/>
              </a:rPr>
              <a:t>generations </a:t>
            </a:r>
            <a:r>
              <a:rPr lang="en-US" dirty="0">
                <a:latin typeface="Calibri" pitchFamily="34" charset="0"/>
              </a:rPr>
              <a:t>of hardware, thus helping users to migrate VMs from older servers to newer servers without disruption or downtime. </a:t>
            </a:r>
          </a:p>
          <a:p>
            <a:r>
              <a:rPr lang="en-US" dirty="0">
                <a:latin typeface="Calibri" pitchFamily="34" charset="0"/>
              </a:rPr>
              <a:t>Other key features of </a:t>
            </a:r>
            <a:r>
              <a:rPr lang="en-US" dirty="0" err="1">
                <a:latin typeface="Calibri" pitchFamily="34" charset="0"/>
              </a:rPr>
              <a:t>vMotion</a:t>
            </a:r>
            <a:r>
              <a:rPr lang="en-US" dirty="0">
                <a:latin typeface="Calibri" pitchFamily="34" charset="0"/>
              </a:rPr>
              <a:t> include:</a:t>
            </a:r>
          </a:p>
          <a:p>
            <a:pPr marL="228591" indent="-228591">
              <a:buFont typeface="Arial" pitchFamily="34" charset="0"/>
              <a:buChar char="•"/>
            </a:pPr>
            <a:r>
              <a:rPr lang="en-US" dirty="0" smtClean="0">
                <a:latin typeface="Calibri" pitchFamily="34" charset="0"/>
              </a:rPr>
              <a:t>Multiple </a:t>
            </a:r>
            <a:r>
              <a:rPr lang="en-US" dirty="0">
                <a:latin typeface="Calibri" pitchFamily="34" charset="0"/>
              </a:rPr>
              <a:t>concurrent migrations to continuously optimize VM placement across the entire VDC </a:t>
            </a:r>
            <a:r>
              <a:rPr lang="en-US" dirty="0" smtClean="0">
                <a:latin typeface="Calibri" pitchFamily="34" charset="0"/>
              </a:rPr>
              <a:t>environment.</a:t>
            </a:r>
          </a:p>
          <a:p>
            <a:pPr marL="228591" indent="-228591">
              <a:buFont typeface="Arial" pitchFamily="34" charset="0"/>
              <a:buChar char="•"/>
            </a:pPr>
            <a:r>
              <a:rPr lang="en-US" dirty="0" smtClean="0">
                <a:latin typeface="Calibri" pitchFamily="34" charset="0"/>
              </a:rPr>
              <a:t>VMware </a:t>
            </a:r>
            <a:r>
              <a:rPr lang="en-US" dirty="0">
                <a:latin typeface="Calibri" pitchFamily="34" charset="0"/>
              </a:rPr>
              <a:t>DRS </a:t>
            </a:r>
            <a:r>
              <a:rPr lang="en-US" dirty="0" smtClean="0">
                <a:latin typeface="Calibri" pitchFamily="34" charset="0"/>
              </a:rPr>
              <a:t>underpinning, which </a:t>
            </a:r>
            <a:r>
              <a:rPr lang="en-US" dirty="0">
                <a:latin typeface="Calibri" pitchFamily="34" charset="0"/>
              </a:rPr>
              <a:t>continuously monitors the pooled resources of many </a:t>
            </a:r>
            <a:r>
              <a:rPr lang="en-US" dirty="0" smtClean="0">
                <a:latin typeface="Calibri" pitchFamily="34" charset="0"/>
              </a:rPr>
              <a:t>servers. It also </a:t>
            </a:r>
            <a:r>
              <a:rPr lang="en-US" dirty="0">
                <a:latin typeface="Calibri" pitchFamily="34" charset="0"/>
              </a:rPr>
              <a:t>intelligently allocates available resources among </a:t>
            </a:r>
            <a:r>
              <a:rPr lang="en-US" dirty="0" smtClean="0">
                <a:latin typeface="Calibri" pitchFamily="34" charset="0"/>
              </a:rPr>
              <a:t>VMs </a:t>
            </a:r>
            <a:r>
              <a:rPr lang="en-US" dirty="0">
                <a:latin typeface="Calibri" pitchFamily="34" charset="0"/>
              </a:rPr>
              <a:t>based on pre-defined rules that reflect business needs and changing </a:t>
            </a:r>
            <a:r>
              <a:rPr lang="en-US" dirty="0" smtClean="0">
                <a:latin typeface="Calibri" pitchFamily="34" charset="0"/>
              </a:rPr>
              <a:t>priorities. </a:t>
            </a:r>
            <a:endParaRPr lang="en-US" b="1" u="sng" dirty="0" smtClean="0">
              <a:latin typeface="Calibri" pitchFamily="34" charset="0"/>
            </a:endParaRPr>
          </a:p>
          <a:p>
            <a:pPr marL="228591" indent="-228591">
              <a:buFont typeface="Arial" pitchFamily="34" charset="0"/>
              <a:buChar char="•"/>
            </a:pPr>
            <a:r>
              <a:rPr lang="en-US" dirty="0" smtClean="0">
                <a:latin typeface="Calibri" pitchFamily="34" charset="0"/>
              </a:rPr>
              <a:t>Faster and reliable recovery of VMs in </a:t>
            </a:r>
            <a:r>
              <a:rPr lang="en-US" dirty="0">
                <a:latin typeface="Calibri" pitchFamily="34" charset="0"/>
              </a:rPr>
              <a:t>the event of </a:t>
            </a:r>
            <a:r>
              <a:rPr lang="en-US" dirty="0" smtClean="0">
                <a:latin typeface="Calibri" pitchFamily="34" charset="0"/>
              </a:rPr>
              <a:t>a server failure.    </a:t>
            </a:r>
            <a:endParaRPr lang="en-US" dirty="0">
              <a:latin typeface="Calibri" pitchFamily="34" charset="0"/>
            </a:endParaRPr>
          </a:p>
        </p:txBody>
      </p:sp>
      <p:sp>
        <p:nvSpPr>
          <p:cNvPr id="4" name="Footer Placeholder 3"/>
          <p:cNvSpPr txBox="1">
            <a:spLocks noGrp="1"/>
          </p:cNvSpPr>
          <p:nvPr/>
        </p:nvSpPr>
        <p:spPr bwMode="auto">
          <a:xfrm>
            <a:off x="1" y="9893301"/>
            <a:ext cx="4419600" cy="341313"/>
          </a:xfrm>
          <a:prstGeom prst="rect">
            <a:avLst/>
          </a:prstGeom>
          <a:noFill/>
          <a:ln w="9525">
            <a:noFill/>
            <a:miter lim="800000"/>
            <a:headEnd/>
            <a:tailEnd/>
          </a:ln>
        </p:spPr>
        <p:txBody>
          <a:bodyPr lIns="96657" tIns="48330" rIns="96657" bIns="48330" anchor="b"/>
          <a:lstStyle/>
          <a:p>
            <a:pPr algn="l" defTabSz="966752"/>
            <a:r>
              <a:rPr lang="en-US" sz="1000" dirty="0">
                <a:solidFill>
                  <a:prstClr val="black"/>
                </a:solidFill>
                <a:latin typeface="MetaNormalLF-Roman" pitchFamily="34" charset="0"/>
              </a:rPr>
              <a:t>Copyright © 2011 EMC Corporation. Do not Copy - All Rights Reserved.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3054197-1E77-46BE-9AE1-2E02180247B5}" type="slidenum">
              <a:rPr lang="en-US"/>
              <a:pPr/>
              <a:t>42</a:t>
            </a:fld>
            <a:endParaRPr lang="en-US"/>
          </a:p>
        </p:txBody>
      </p:sp>
      <p:sp>
        <p:nvSpPr>
          <p:cNvPr id="237570" name="Slide Image Placeholder 1"/>
          <p:cNvSpPr>
            <a:spLocks noGrp="1" noRot="1" noChangeAspect="1" noTextEdit="1"/>
          </p:cNvSpPr>
          <p:nvPr>
            <p:ph type="sldImg"/>
          </p:nvPr>
        </p:nvSpPr>
        <p:spPr>
          <a:xfrm>
            <a:off x="657225" y="585788"/>
            <a:ext cx="5273675" cy="3956050"/>
          </a:xfrm>
          <a:ln/>
        </p:spPr>
      </p:sp>
      <p:sp>
        <p:nvSpPr>
          <p:cNvPr id="237571"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Storage </a:t>
            </a:r>
            <a:r>
              <a:rPr lang="en-US" dirty="0" err="1">
                <a:latin typeface="Calibri" pitchFamily="34" charset="0"/>
              </a:rPr>
              <a:t>vMotion</a:t>
            </a:r>
            <a:r>
              <a:rPr lang="en-US" dirty="0">
                <a:latin typeface="Calibri" pitchFamily="34" charset="0"/>
              </a:rPr>
              <a:t> allows the files that encapsulate a VM to be migrated from one storage location to another while the VM is powered on. This type of migration does not move the VM to another server. Storage </a:t>
            </a:r>
            <a:r>
              <a:rPr lang="en-US" dirty="0" err="1">
                <a:latin typeface="Calibri" pitchFamily="34" charset="0"/>
              </a:rPr>
              <a:t>vMotion</a:t>
            </a:r>
            <a:r>
              <a:rPr lang="en-US" dirty="0">
                <a:latin typeface="Calibri" pitchFamily="34" charset="0"/>
              </a:rPr>
              <a:t> enables live migration of VM disk files across storage arrays. It allows relocation of VM disk files between and across shared storage locations while maintaining continuous service availability and complete transaction integrity.</a:t>
            </a:r>
          </a:p>
          <a:p>
            <a:r>
              <a:rPr lang="en-US" dirty="0">
                <a:latin typeface="Calibri" pitchFamily="34" charset="0"/>
              </a:rPr>
              <a:t>Key features of Storage </a:t>
            </a:r>
            <a:r>
              <a:rPr lang="en-US" dirty="0" err="1">
                <a:latin typeface="Calibri" pitchFamily="34" charset="0"/>
              </a:rPr>
              <a:t>vMotion</a:t>
            </a:r>
            <a:r>
              <a:rPr lang="en-US" dirty="0">
                <a:latin typeface="Calibri" pitchFamily="34" charset="0"/>
              </a:rPr>
              <a:t> </a:t>
            </a:r>
            <a:r>
              <a:rPr lang="en-US" dirty="0" smtClean="0">
                <a:latin typeface="Calibri" pitchFamily="34" charset="0"/>
              </a:rPr>
              <a:t>include:</a:t>
            </a:r>
          </a:p>
          <a:p>
            <a:pPr marL="228600" indent="-228600">
              <a:buFont typeface="Arial" pitchFamily="34" charset="0"/>
              <a:buChar char="•"/>
            </a:pPr>
            <a:r>
              <a:rPr lang="en-US" dirty="0" smtClean="0">
                <a:latin typeface="Calibri" pitchFamily="34" charset="0"/>
              </a:rPr>
              <a:t> Zero </a:t>
            </a:r>
            <a:r>
              <a:rPr lang="en-US" dirty="0">
                <a:latin typeface="Calibri" pitchFamily="34" charset="0"/>
              </a:rPr>
              <a:t>downtime migrations with complete transaction </a:t>
            </a:r>
            <a:r>
              <a:rPr lang="en-US" dirty="0" smtClean="0">
                <a:latin typeface="Calibri" pitchFamily="34" charset="0"/>
              </a:rPr>
              <a:t>integrity </a:t>
            </a:r>
          </a:p>
          <a:p>
            <a:pPr marL="228600" indent="-228600">
              <a:buFont typeface="Arial" pitchFamily="34" charset="0"/>
              <a:buChar char="•"/>
            </a:pPr>
            <a:r>
              <a:rPr lang="en-US" dirty="0" smtClean="0">
                <a:latin typeface="Calibri" pitchFamily="34" charset="0"/>
              </a:rPr>
              <a:t> Complete </a:t>
            </a:r>
            <a:r>
              <a:rPr lang="en-US" dirty="0">
                <a:latin typeface="Calibri" pitchFamily="34" charset="0"/>
              </a:rPr>
              <a:t>OS and hardware independence </a:t>
            </a:r>
            <a:r>
              <a:rPr lang="en-US" dirty="0" smtClean="0">
                <a:latin typeface="Calibri" pitchFamily="34" charset="0"/>
              </a:rPr>
              <a:t>that allows </a:t>
            </a:r>
            <a:r>
              <a:rPr lang="en-US" dirty="0">
                <a:latin typeface="Calibri" pitchFamily="34" charset="0"/>
              </a:rPr>
              <a:t>Storage </a:t>
            </a:r>
            <a:r>
              <a:rPr lang="en-US" dirty="0" err="1">
                <a:latin typeface="Calibri" pitchFamily="34" charset="0"/>
              </a:rPr>
              <a:t>vMotion</a:t>
            </a:r>
            <a:r>
              <a:rPr lang="en-US" dirty="0">
                <a:latin typeface="Calibri" pitchFamily="34" charset="0"/>
              </a:rPr>
              <a:t> to migrate the disk files of VM running any supported OS on any supported server </a:t>
            </a:r>
            <a:r>
              <a:rPr lang="en-US" dirty="0" smtClean="0">
                <a:latin typeface="Calibri" pitchFamily="34" charset="0"/>
              </a:rPr>
              <a:t>hardware </a:t>
            </a:r>
          </a:p>
          <a:p>
            <a:pPr marL="228600" indent="-228600">
              <a:buFont typeface="Arial" pitchFamily="34" charset="0"/>
              <a:buChar char="•"/>
            </a:pPr>
            <a:r>
              <a:rPr lang="en-US" dirty="0" smtClean="0">
                <a:latin typeface="Calibri" pitchFamily="34" charset="0"/>
              </a:rPr>
              <a:t> Broad </a:t>
            </a:r>
            <a:r>
              <a:rPr lang="en-US" dirty="0">
                <a:latin typeface="Calibri" pitchFamily="34" charset="0"/>
              </a:rPr>
              <a:t>support for live migration </a:t>
            </a:r>
            <a:r>
              <a:rPr lang="en-US" dirty="0" smtClean="0">
                <a:latin typeface="Calibri" pitchFamily="34" charset="0"/>
              </a:rPr>
              <a:t>of VM </a:t>
            </a:r>
            <a:r>
              <a:rPr lang="en-US" dirty="0">
                <a:latin typeface="Calibri" pitchFamily="34" charset="0"/>
              </a:rPr>
              <a:t>disk files across any Fibre Channel SAN, iSCSI SAN, and NFS storage system supported by </a:t>
            </a:r>
            <a:r>
              <a:rPr lang="en-US" dirty="0" err="1" smtClean="0">
                <a:latin typeface="Calibri" pitchFamily="34" charset="0"/>
              </a:rPr>
              <a:t>vSphere</a:t>
            </a:r>
            <a:r>
              <a:rPr lang="en-US" dirty="0" smtClean="0">
                <a:latin typeface="Calibri" pitchFamily="34" charset="0"/>
              </a:rPr>
              <a:t> </a:t>
            </a:r>
            <a:endParaRPr lang="en-US" dirty="0">
              <a:latin typeface="Calibri" pitchFamily="34" charset="0"/>
            </a:endParaRPr>
          </a:p>
          <a:p>
            <a:endParaRPr lang="en-US" dirty="0">
              <a:latin typeface="Calibri" pitchFamily="34" charset="0"/>
            </a:endParaRPr>
          </a:p>
          <a:p>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54EA2C-098F-406D-BEF3-485E457BC94E}" type="slidenum">
              <a:rPr lang="en-US"/>
              <a:pPr/>
              <a:t>43</a:t>
            </a:fld>
            <a:endParaRPr lang="en-US"/>
          </a:p>
        </p:txBody>
      </p:sp>
      <p:sp>
        <p:nvSpPr>
          <p:cNvPr id="198658" name="Slide Image Placeholder 1"/>
          <p:cNvSpPr>
            <a:spLocks noGrp="1" noRot="1" noChangeAspect="1" noTextEdit="1"/>
          </p:cNvSpPr>
          <p:nvPr>
            <p:ph type="sldImg"/>
          </p:nvPr>
        </p:nvSpPr>
        <p:spPr>
          <a:xfrm>
            <a:off x="657225" y="585788"/>
            <a:ext cx="5273675" cy="3956050"/>
          </a:xfrm>
          <a:ln/>
        </p:spPr>
      </p:sp>
      <p:sp>
        <p:nvSpPr>
          <p:cNvPr id="198659"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EMC Avamar is a deduplication backup software and </a:t>
            </a:r>
            <a:r>
              <a:rPr lang="en-US" dirty="0" smtClean="0">
                <a:latin typeface="Calibri" pitchFamily="34" charset="0"/>
              </a:rPr>
              <a:t>system, </a:t>
            </a:r>
            <a:r>
              <a:rPr lang="en-US" dirty="0">
                <a:latin typeface="Calibri" pitchFamily="34" charset="0"/>
              </a:rPr>
              <a:t>designed to provide support for both CDC as well as VDC environments. </a:t>
            </a:r>
          </a:p>
          <a:p>
            <a:r>
              <a:rPr lang="en-US" dirty="0" err="1">
                <a:latin typeface="Calibri" pitchFamily="34" charset="0"/>
              </a:rPr>
              <a:t>Avamar</a:t>
            </a:r>
            <a:r>
              <a:rPr lang="en-US" dirty="0">
                <a:latin typeface="Calibri" pitchFamily="34" charset="0"/>
              </a:rPr>
              <a:t> Virtual Edition offers optimized solutions for protecting VMware environments. For virtualized </a:t>
            </a:r>
            <a:r>
              <a:rPr lang="en-US" dirty="0" smtClean="0">
                <a:latin typeface="Calibri" pitchFamily="34" charset="0"/>
              </a:rPr>
              <a:t>environments, </a:t>
            </a:r>
            <a:r>
              <a:rPr lang="en-US" dirty="0">
                <a:latin typeface="Calibri" pitchFamily="34" charset="0"/>
              </a:rPr>
              <a:t>flexible backup options include guest OS level and image level backups leveraging the latest VMware </a:t>
            </a:r>
            <a:r>
              <a:rPr lang="en-US" dirty="0" err="1">
                <a:latin typeface="Calibri" pitchFamily="34" charset="0"/>
              </a:rPr>
              <a:t>vStorage</a:t>
            </a:r>
            <a:r>
              <a:rPr lang="en-US" dirty="0">
                <a:latin typeface="Calibri" pitchFamily="34" charset="0"/>
              </a:rPr>
              <a:t> services for Data Protection. </a:t>
            </a:r>
            <a:r>
              <a:rPr lang="en-US" dirty="0" err="1">
                <a:latin typeface="Calibri" pitchFamily="34" charset="0"/>
              </a:rPr>
              <a:t>Avamar</a:t>
            </a:r>
            <a:r>
              <a:rPr lang="en-US" dirty="0">
                <a:latin typeface="Calibri" pitchFamily="34" charset="0"/>
              </a:rPr>
              <a:t> deduplicates the data stored within the </a:t>
            </a:r>
            <a:r>
              <a:rPr lang="en-US" dirty="0" smtClean="0">
                <a:latin typeface="Calibri" pitchFamily="34" charset="0"/>
              </a:rPr>
              <a:t>Virtual Machine Disk (VMDK) </a:t>
            </a:r>
            <a:r>
              <a:rPr lang="en-US" dirty="0">
                <a:latin typeface="Calibri" pitchFamily="34" charset="0"/>
              </a:rPr>
              <a:t>image files, enabling efficient replication and DR. For image-level backup, </a:t>
            </a:r>
            <a:r>
              <a:rPr lang="en-US" dirty="0" err="1">
                <a:latin typeface="Calibri" pitchFamily="34" charset="0"/>
              </a:rPr>
              <a:t>Avamar</a:t>
            </a:r>
            <a:r>
              <a:rPr lang="en-US" dirty="0">
                <a:latin typeface="Calibri" pitchFamily="34" charset="0"/>
              </a:rPr>
              <a:t> maximizes throughput by load balancing across multiple proxy VMs. </a:t>
            </a:r>
            <a:r>
              <a:rPr lang="en-US" dirty="0" err="1">
                <a:latin typeface="Calibri" pitchFamily="34" charset="0"/>
              </a:rPr>
              <a:t>Avamar</a:t>
            </a:r>
            <a:r>
              <a:rPr lang="en-US" dirty="0">
                <a:latin typeface="Calibri" pitchFamily="34" charset="0"/>
              </a:rPr>
              <a:t> provides fast, single-step recovery of individual files or complete VMDK images to the original VM or </a:t>
            </a:r>
            <a:r>
              <a:rPr lang="en-US" dirty="0" smtClean="0">
                <a:latin typeface="Calibri" pitchFamily="34" charset="0"/>
              </a:rPr>
              <a:t>to a </a:t>
            </a:r>
            <a:r>
              <a:rPr lang="en-US" dirty="0">
                <a:latin typeface="Calibri" pitchFamily="34" charset="0"/>
              </a:rPr>
              <a:t>new VM</a:t>
            </a:r>
            <a:r>
              <a:rPr lang="en-US" dirty="0" smtClean="0">
                <a:latin typeface="Calibri" pitchFamily="34" charset="0"/>
              </a:rPr>
              <a:t>. </a:t>
            </a:r>
            <a:endParaRPr lang="en-US" dirty="0">
              <a:latin typeface="Calibri" pitchFamily="34" charset="0"/>
            </a:endParaRPr>
          </a:p>
          <a:p>
            <a:r>
              <a:rPr lang="en-US" dirty="0">
                <a:latin typeface="Calibri" pitchFamily="34" charset="0"/>
              </a:rPr>
              <a:t>Other key features of </a:t>
            </a:r>
            <a:r>
              <a:rPr lang="en-US" dirty="0" err="1">
                <a:latin typeface="Calibri" pitchFamily="34" charset="0"/>
              </a:rPr>
              <a:t>Avamar</a:t>
            </a:r>
            <a:r>
              <a:rPr lang="en-US" dirty="0">
                <a:latin typeface="Calibri" pitchFamily="34" charset="0"/>
              </a:rPr>
              <a:t> include:</a:t>
            </a:r>
          </a:p>
          <a:p>
            <a:pPr marL="228600" indent="-228600">
              <a:buFont typeface="Arial" pitchFamily="34" charset="0"/>
              <a:buChar char="•"/>
            </a:pPr>
            <a:r>
              <a:rPr lang="en-US" dirty="0" smtClean="0">
                <a:latin typeface="Calibri" pitchFamily="34" charset="0"/>
              </a:rPr>
              <a:t>Data </a:t>
            </a:r>
            <a:r>
              <a:rPr lang="en-US" dirty="0">
                <a:latin typeface="Calibri" pitchFamily="34" charset="0"/>
              </a:rPr>
              <a:t>is deduplicated at the </a:t>
            </a:r>
            <a:r>
              <a:rPr lang="en-US" dirty="0" smtClean="0">
                <a:latin typeface="Calibri" pitchFamily="34" charset="0"/>
              </a:rPr>
              <a:t>source </a:t>
            </a:r>
            <a:r>
              <a:rPr lang="en-US" dirty="0">
                <a:latin typeface="Calibri" pitchFamily="34" charset="0"/>
              </a:rPr>
              <a:t>before transferring across the </a:t>
            </a:r>
            <a:r>
              <a:rPr lang="en-US" dirty="0" smtClean="0">
                <a:latin typeface="Calibri" pitchFamily="34" charset="0"/>
              </a:rPr>
              <a:t>network, thereby </a:t>
            </a:r>
            <a:r>
              <a:rPr lang="en-US" dirty="0">
                <a:latin typeface="Calibri" pitchFamily="34" charset="0"/>
              </a:rPr>
              <a:t>reducing network bandwidth for backup by 99%. Backups can be performed securely over LAN/WAN using encryption at-rest or </a:t>
            </a:r>
            <a:r>
              <a:rPr lang="en-US" dirty="0" smtClean="0">
                <a:latin typeface="Calibri" pitchFamily="34" charset="0"/>
              </a:rPr>
              <a:t>in-flight </a:t>
            </a:r>
          </a:p>
          <a:p>
            <a:pPr marL="228600" indent="-228600">
              <a:buFont typeface="Arial" pitchFamily="34" charset="0"/>
              <a:buChar char="•"/>
            </a:pPr>
            <a:r>
              <a:rPr lang="en-US" dirty="0" smtClean="0">
                <a:latin typeface="Calibri" pitchFamily="34" charset="0"/>
              </a:rPr>
              <a:t>Employs </a:t>
            </a:r>
            <a:r>
              <a:rPr lang="en-US" dirty="0">
                <a:latin typeface="Calibri" pitchFamily="34" charset="0"/>
              </a:rPr>
              <a:t>sub-file level deduplication technology to achieve </a:t>
            </a:r>
            <a:r>
              <a:rPr lang="en-US" dirty="0" smtClean="0">
                <a:latin typeface="Calibri" pitchFamily="34" charset="0"/>
              </a:rPr>
              <a:t>a very </a:t>
            </a:r>
            <a:r>
              <a:rPr lang="en-US" dirty="0">
                <a:latin typeface="Calibri" pitchFamily="34" charset="0"/>
              </a:rPr>
              <a:t>high degree of deduplication rate. Avamar also offers global deduplication across sites and servers (both physical and virtual), which can reduce total backup storage requirements by </a:t>
            </a:r>
            <a:r>
              <a:rPr lang="en-US" dirty="0" smtClean="0">
                <a:latin typeface="Calibri" pitchFamily="34" charset="0"/>
              </a:rPr>
              <a:t>up to </a:t>
            </a:r>
            <a:r>
              <a:rPr lang="en-US" dirty="0">
                <a:latin typeface="Calibri" pitchFamily="34" charset="0"/>
              </a:rPr>
              <a:t>95</a:t>
            </a:r>
            <a:r>
              <a:rPr lang="en-US" dirty="0" smtClean="0">
                <a:latin typeface="Calibri" pitchFamily="34" charset="0"/>
              </a:rPr>
              <a:t>%</a:t>
            </a:r>
          </a:p>
          <a:p>
            <a:pPr marL="228600" indent="-228600">
              <a:buFont typeface="Arial" pitchFamily="34" charset="0"/>
              <a:buChar char="•"/>
            </a:pPr>
            <a:r>
              <a:rPr lang="en-US" dirty="0" smtClean="0">
                <a:latin typeface="Calibri" pitchFamily="34" charset="0"/>
              </a:rPr>
              <a:t>Employs </a:t>
            </a:r>
            <a:r>
              <a:rPr lang="en-US" dirty="0">
                <a:latin typeface="Calibri" pitchFamily="34" charset="0"/>
              </a:rPr>
              <a:t>RAIN architecture for high availability and </a:t>
            </a:r>
            <a:r>
              <a:rPr lang="en-US" dirty="0" smtClean="0">
                <a:latin typeface="Calibri" pitchFamily="34" charset="0"/>
              </a:rPr>
              <a:t>reliability</a:t>
            </a:r>
          </a:p>
          <a:p>
            <a:pPr marL="228600" indent="-228600">
              <a:buFont typeface="Arial" pitchFamily="34" charset="0"/>
              <a:buChar char="•"/>
            </a:pPr>
            <a:r>
              <a:rPr lang="en-US" dirty="0" smtClean="0">
                <a:latin typeface="Calibri" pitchFamily="34" charset="0"/>
              </a:rPr>
              <a:t>Allows integration </a:t>
            </a:r>
            <a:r>
              <a:rPr lang="en-US" dirty="0">
                <a:latin typeface="Calibri" pitchFamily="34" charset="0"/>
              </a:rPr>
              <a:t>with Data Domain Systems for </a:t>
            </a:r>
            <a:r>
              <a:rPr lang="en-US" dirty="0" smtClean="0">
                <a:latin typeface="Calibri" pitchFamily="34" charset="0"/>
              </a:rPr>
              <a:t>application-specific backups</a:t>
            </a:r>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D7AED9-37A9-4AEE-B2D2-8554E4487433}" type="slidenum">
              <a:rPr lang="en-US"/>
              <a:pPr/>
              <a:t>44</a:t>
            </a:fld>
            <a:endParaRPr lang="en-US"/>
          </a:p>
        </p:txBody>
      </p:sp>
      <p:sp>
        <p:nvSpPr>
          <p:cNvPr id="200706" name="Slide Image Placeholder 1"/>
          <p:cNvSpPr>
            <a:spLocks noGrp="1" noRot="1" noChangeAspect="1" noTextEdit="1"/>
          </p:cNvSpPr>
          <p:nvPr>
            <p:ph type="sldImg"/>
          </p:nvPr>
        </p:nvSpPr>
        <p:spPr>
          <a:xfrm>
            <a:off x="657225" y="585788"/>
            <a:ext cx="5273675" cy="3956050"/>
          </a:xfrm>
          <a:ln/>
        </p:spPr>
      </p:sp>
      <p:sp>
        <p:nvSpPr>
          <p:cNvPr id="200707" name="Notes Placeholder 2"/>
          <p:cNvSpPr>
            <a:spLocks noGrp="1"/>
          </p:cNvSpPr>
          <p:nvPr>
            <p:ph type="body" idx="1"/>
          </p:nvPr>
        </p:nvSpPr>
        <p:spPr>
          <a:xfrm>
            <a:off x="444004" y="4707922"/>
            <a:ext cx="5772051" cy="4629944"/>
          </a:xfrm>
          <a:noFill/>
        </p:spPr>
        <p:txBody>
          <a:bodyPr/>
          <a:lstStyle/>
          <a:p>
            <a:r>
              <a:rPr lang="en-US" dirty="0">
                <a:latin typeface="Calibri" pitchFamily="34" charset="0"/>
              </a:rPr>
              <a:t>EMC Data Domain (DD) offers deduplicated storage solution to address the challenge of reducing redundant data across </a:t>
            </a:r>
            <a:r>
              <a:rPr lang="en-US" dirty="0" smtClean="0">
                <a:latin typeface="Calibri" pitchFamily="34" charset="0"/>
              </a:rPr>
              <a:t>backups</a:t>
            </a:r>
            <a:r>
              <a:rPr lang="en-US" dirty="0">
                <a:latin typeface="Calibri" pitchFamily="34" charset="0"/>
              </a:rPr>
              <a:t>. DD offers consolidation of server backup and archive data to a single storage system for fully-optimized virtualization. The </a:t>
            </a:r>
            <a:r>
              <a:rPr lang="en-US" dirty="0" smtClean="0">
                <a:latin typeface="Calibri" pitchFamily="34" charset="0"/>
              </a:rPr>
              <a:t>target based deduplication </a:t>
            </a:r>
            <a:r>
              <a:rPr lang="en-US" dirty="0">
                <a:latin typeface="Calibri" pitchFamily="34" charset="0"/>
              </a:rPr>
              <a:t>feature of DD enables massive data reduction for longer retention and tape-free DR.</a:t>
            </a:r>
          </a:p>
          <a:p>
            <a:r>
              <a:rPr lang="en-US" dirty="0">
                <a:latin typeface="Calibri" pitchFamily="34" charset="0"/>
              </a:rPr>
              <a:t>Other key features of EMC Data Domain for VMware based VDC environment include: </a:t>
            </a:r>
            <a:endParaRPr lang="en-US" dirty="0" smtClean="0">
              <a:latin typeface="Calibri" pitchFamily="34" charset="0"/>
            </a:endParaRPr>
          </a:p>
          <a:p>
            <a:pPr marL="228600" indent="-228600">
              <a:buFont typeface="Arial" pitchFamily="34" charset="0"/>
              <a:buChar char="•"/>
            </a:pPr>
            <a:r>
              <a:rPr lang="en-US" dirty="0" smtClean="0">
                <a:latin typeface="Calibri" pitchFamily="34" charset="0"/>
              </a:rPr>
              <a:t>Accelerates </a:t>
            </a:r>
            <a:r>
              <a:rPr lang="en-US" dirty="0">
                <a:latin typeface="Calibri" pitchFamily="34" charset="0"/>
              </a:rPr>
              <a:t>VMware backups by </a:t>
            </a:r>
            <a:r>
              <a:rPr lang="en-US" dirty="0" smtClean="0">
                <a:latin typeface="Calibri" pitchFamily="34" charset="0"/>
              </a:rPr>
              <a:t>90%</a:t>
            </a:r>
          </a:p>
          <a:p>
            <a:pPr marL="228600" indent="-228600">
              <a:buFont typeface="Arial" pitchFamily="34" charset="0"/>
              <a:buChar char="•"/>
            </a:pPr>
            <a:r>
              <a:rPr lang="en-US" dirty="0" smtClean="0">
                <a:latin typeface="Calibri" pitchFamily="34" charset="0"/>
              </a:rPr>
              <a:t>Provides </a:t>
            </a:r>
            <a:r>
              <a:rPr lang="en-US" dirty="0">
                <a:latin typeface="Calibri" pitchFamily="34" charset="0"/>
              </a:rPr>
              <a:t>cost-effective replication for faster DR </a:t>
            </a:r>
            <a:endParaRPr lang="en-US" dirty="0" smtClean="0">
              <a:latin typeface="Calibri" pitchFamily="34" charset="0"/>
            </a:endParaRPr>
          </a:p>
          <a:p>
            <a:pPr marL="228600" indent="-228600">
              <a:buFont typeface="Arial" pitchFamily="34" charset="0"/>
              <a:buChar char="•"/>
            </a:pPr>
            <a:r>
              <a:rPr lang="en-US" dirty="0" smtClean="0">
                <a:latin typeface="Calibri" pitchFamily="34" charset="0"/>
              </a:rPr>
              <a:t>Slashes </a:t>
            </a:r>
            <a:r>
              <a:rPr lang="en-US" dirty="0">
                <a:latin typeface="Calibri" pitchFamily="34" charset="0"/>
              </a:rPr>
              <a:t>VMware backup storage capacity </a:t>
            </a:r>
            <a:r>
              <a:rPr lang="en-US" dirty="0" smtClean="0">
                <a:latin typeface="Calibri" pitchFamily="34" charset="0"/>
              </a:rPr>
              <a:t>requirements</a:t>
            </a:r>
          </a:p>
          <a:p>
            <a:pPr marL="228600" indent="-228600">
              <a:buFont typeface="Arial" pitchFamily="34" charset="0"/>
              <a:buChar char="•"/>
            </a:pPr>
            <a:r>
              <a:rPr lang="en-US" dirty="0" smtClean="0">
                <a:latin typeface="Calibri" pitchFamily="34" charset="0"/>
              </a:rPr>
              <a:t>Provides advanced </a:t>
            </a:r>
            <a:r>
              <a:rPr lang="en-US" dirty="0">
                <a:latin typeface="Calibri" pitchFamily="34" charset="0"/>
              </a:rPr>
              <a:t>VM and application-level consistent </a:t>
            </a:r>
            <a:r>
              <a:rPr lang="en-US" dirty="0" smtClean="0">
                <a:latin typeface="Calibri" pitchFamily="34" charset="0"/>
              </a:rPr>
              <a:t>backup </a:t>
            </a:r>
          </a:p>
          <a:p>
            <a:pPr marL="228600" indent="-228600">
              <a:buFont typeface="Arial" pitchFamily="34" charset="0"/>
              <a:buChar char="•"/>
            </a:pPr>
            <a:r>
              <a:rPr lang="en-US" dirty="0" smtClean="0">
                <a:latin typeface="Calibri" pitchFamily="34" charset="0"/>
              </a:rPr>
              <a:t>Provides </a:t>
            </a:r>
            <a:r>
              <a:rPr lang="en-US" dirty="0">
                <a:latin typeface="Calibri" pitchFamily="34" charset="0"/>
              </a:rPr>
              <a:t>central management of backup and recovery for remote sites </a:t>
            </a:r>
            <a:r>
              <a:rPr lang="en-US" dirty="0" smtClean="0">
                <a:latin typeface="Calibri" pitchFamily="34" charset="0"/>
              </a:rPr>
              <a:t>worldwide</a:t>
            </a:r>
          </a:p>
          <a:p>
            <a:pPr marL="228600" indent="-228600">
              <a:buFont typeface="Arial" pitchFamily="34" charset="0"/>
              <a:buChar char="•"/>
            </a:pPr>
            <a:r>
              <a:rPr lang="en-US" dirty="0" smtClean="0">
                <a:latin typeface="Calibri" pitchFamily="34" charset="0"/>
              </a:rPr>
              <a:t>Provides </a:t>
            </a:r>
            <a:r>
              <a:rPr lang="en-US" dirty="0">
                <a:latin typeface="Calibri" pitchFamily="34" charset="0"/>
              </a:rPr>
              <a:t>cost-effective bi-directional replication for </a:t>
            </a:r>
            <a:r>
              <a:rPr lang="en-US" dirty="0" smtClean="0">
                <a:latin typeface="Calibri" pitchFamily="34" charset="0"/>
              </a:rPr>
              <a:t>DR </a:t>
            </a:r>
            <a:r>
              <a:rPr lang="en-US" dirty="0">
                <a:latin typeface="Calibri" pitchFamily="34" charset="0"/>
              </a:rPr>
              <a:t>using its Replicator </a:t>
            </a:r>
            <a:r>
              <a:rPr lang="en-US" dirty="0" smtClean="0">
                <a:latin typeface="Calibri" pitchFamily="34" charset="0"/>
              </a:rPr>
              <a:t>software</a:t>
            </a:r>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7DF731-D800-421E-B782-DB3C889CB846}" type="slidenum">
              <a:rPr lang="en-US"/>
              <a:pPr/>
              <a:t>45</a:t>
            </a:fld>
            <a:endParaRPr lang="en-US"/>
          </a:p>
        </p:txBody>
      </p:sp>
      <p:sp>
        <p:nvSpPr>
          <p:cNvPr id="160770" name="Slide Image Placeholder 1"/>
          <p:cNvSpPr>
            <a:spLocks noGrp="1" noRot="1" noChangeAspect="1" noTextEdit="1"/>
          </p:cNvSpPr>
          <p:nvPr>
            <p:ph type="sldImg"/>
          </p:nvPr>
        </p:nvSpPr>
        <p:spPr>
          <a:xfrm>
            <a:off x="655638" y="584200"/>
            <a:ext cx="5276850" cy="3957638"/>
          </a:xfrm>
          <a:ln/>
        </p:spPr>
      </p:sp>
      <p:sp>
        <p:nvSpPr>
          <p:cNvPr id="160771" name="Notes Placeholder 2"/>
          <p:cNvSpPr>
            <a:spLocks noGrp="1"/>
          </p:cNvSpPr>
          <p:nvPr>
            <p:ph type="body" idx="1"/>
          </p:nvPr>
        </p:nvSpPr>
        <p:spPr>
          <a:xfrm>
            <a:off x="444004" y="4707922"/>
            <a:ext cx="5772051" cy="4629944"/>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This </a:t>
            </a:r>
            <a:r>
              <a:rPr lang="en-US" dirty="0" smtClean="0">
                <a:latin typeface="+mn-lt"/>
              </a:rPr>
              <a:t>module covered </a:t>
            </a:r>
            <a:r>
              <a:rPr lang="en-US" dirty="0">
                <a:latin typeface="+mn-lt"/>
              </a:rPr>
              <a:t>VDC </a:t>
            </a:r>
            <a:r>
              <a:rPr lang="en-US" dirty="0" smtClean="0">
                <a:latin typeface="+mn-lt"/>
              </a:rPr>
              <a:t>Business Continuity (BC) solutions involving </a:t>
            </a:r>
            <a:r>
              <a:rPr lang="en-US" dirty="0">
                <a:latin typeface="+mn-lt"/>
              </a:rPr>
              <a:t>disaster recovery, high availability, and infrastructure backup. Elimination of single </a:t>
            </a:r>
            <a:r>
              <a:rPr lang="en-US" dirty="0" smtClean="0">
                <a:latin typeface="+mn-lt"/>
              </a:rPr>
              <a:t>point </a:t>
            </a:r>
            <a:r>
              <a:rPr lang="en-US" dirty="0">
                <a:latin typeface="+mn-lt"/>
              </a:rPr>
              <a:t>of failures in various VDC infrastructure components is a key consideration for achieving </a:t>
            </a:r>
            <a:r>
              <a:rPr lang="en-US" dirty="0" smtClean="0">
                <a:latin typeface="+mn-lt"/>
              </a:rPr>
              <a:t>BC in </a:t>
            </a:r>
            <a:r>
              <a:rPr lang="en-US" dirty="0">
                <a:latin typeface="+mn-lt"/>
              </a:rPr>
              <a:t>a VDC environment. </a:t>
            </a:r>
            <a:r>
              <a:rPr lang="en-US" dirty="0" smtClean="0">
                <a:latin typeface="+mn-lt"/>
              </a:rPr>
              <a:t>Backup,</a:t>
            </a:r>
            <a:r>
              <a:rPr lang="en-US" baseline="0" dirty="0" smtClean="0">
                <a:latin typeface="+mn-lt"/>
              </a:rPr>
              <a:t> </a:t>
            </a:r>
            <a:r>
              <a:rPr lang="en-US" dirty="0" smtClean="0">
                <a:latin typeface="+mn-lt"/>
              </a:rPr>
              <a:t>replication, migration, and restoration of VMs </a:t>
            </a:r>
            <a:r>
              <a:rPr lang="en-US" dirty="0">
                <a:latin typeface="+mn-lt"/>
              </a:rPr>
              <a:t>are </a:t>
            </a:r>
            <a:r>
              <a:rPr lang="en-US" dirty="0" smtClean="0">
                <a:latin typeface="+mn-lt"/>
              </a:rPr>
              <a:t>critical </a:t>
            </a:r>
            <a:r>
              <a:rPr lang="en-US" dirty="0">
                <a:latin typeface="+mn-lt"/>
              </a:rPr>
              <a:t>capabilities </a:t>
            </a:r>
            <a:r>
              <a:rPr lang="en-US" dirty="0" smtClean="0">
                <a:latin typeface="+mn-lt"/>
              </a:rPr>
              <a:t>in order to </a:t>
            </a:r>
            <a:r>
              <a:rPr lang="en-US" dirty="0">
                <a:latin typeface="+mn-lt"/>
              </a:rPr>
              <a:t>achieve effective </a:t>
            </a:r>
            <a:r>
              <a:rPr lang="en-US" dirty="0" smtClean="0">
                <a:latin typeface="+mn-lt"/>
              </a:rPr>
              <a:t>BC </a:t>
            </a:r>
            <a:r>
              <a:rPr lang="en-US" dirty="0">
                <a:latin typeface="+mn-lt"/>
              </a:rPr>
              <a:t>and disaster </a:t>
            </a:r>
            <a:r>
              <a:rPr lang="en-US" dirty="0" smtClean="0">
                <a:latin typeface="+mn-lt"/>
              </a:rPr>
              <a:t>recovery. </a:t>
            </a:r>
            <a:r>
              <a:rPr lang="en-US" b="0" dirty="0" smtClean="0">
                <a:latin typeface="+mn-lt"/>
              </a:rPr>
              <a:t>Together with</a:t>
            </a:r>
            <a:r>
              <a:rPr lang="en-US" b="0" baseline="0" dirty="0" smtClean="0">
                <a:latin typeface="+mn-lt"/>
              </a:rPr>
              <a:t> </a:t>
            </a:r>
            <a:r>
              <a:rPr lang="en-US" b="0" dirty="0" smtClean="0">
                <a:latin typeface="+mn-lt"/>
              </a:rPr>
              <a:t>VDC site failover</a:t>
            </a:r>
            <a:r>
              <a:rPr lang="en-US" b="1" dirty="0" smtClean="0">
                <a:latin typeface="+mn-lt"/>
              </a:rPr>
              <a:t> </a:t>
            </a:r>
            <a:r>
              <a:rPr lang="en-US" dirty="0" smtClean="0">
                <a:latin typeface="+mn-lt"/>
              </a:rPr>
              <a:t>strategies need to be designed and put in place in advance for handling disasters or serious outages.</a:t>
            </a:r>
            <a:r>
              <a:rPr lang="en-US" baseline="0" dirty="0" smtClean="0">
                <a:latin typeface="+mn-lt"/>
              </a:rPr>
              <a:t> </a:t>
            </a:r>
            <a:r>
              <a:rPr lang="en-US" dirty="0" smtClean="0">
                <a:latin typeface="+mn-lt"/>
              </a:rPr>
              <a:t>Virtualization </a:t>
            </a:r>
            <a:r>
              <a:rPr lang="en-US" dirty="0">
                <a:latin typeface="+mn-lt"/>
              </a:rPr>
              <a:t>simplifies </a:t>
            </a:r>
            <a:r>
              <a:rPr lang="en-US" dirty="0" smtClean="0">
                <a:latin typeface="+mn-lt"/>
              </a:rPr>
              <a:t>BC </a:t>
            </a:r>
            <a:r>
              <a:rPr lang="en-US" dirty="0">
                <a:latin typeface="+mn-lt"/>
              </a:rPr>
              <a:t>operations </a:t>
            </a:r>
            <a:r>
              <a:rPr lang="en-US" dirty="0" smtClean="0">
                <a:latin typeface="+mn-lt"/>
              </a:rPr>
              <a:t>and</a:t>
            </a:r>
            <a:r>
              <a:rPr lang="en-US" baseline="0" dirty="0" smtClean="0">
                <a:latin typeface="+mn-lt"/>
              </a:rPr>
              <a:t> </a:t>
            </a:r>
            <a:r>
              <a:rPr lang="en-US" dirty="0" smtClean="0">
                <a:latin typeface="+mn-lt"/>
              </a:rPr>
              <a:t>adds </a:t>
            </a:r>
            <a:r>
              <a:rPr lang="en-US" dirty="0">
                <a:latin typeface="+mn-lt"/>
              </a:rPr>
              <a:t>new challenges in terms of increased </a:t>
            </a:r>
            <a:r>
              <a:rPr lang="en-US" dirty="0" smtClean="0">
                <a:latin typeface="+mn-lt"/>
              </a:rPr>
              <a:t>storage capacity </a:t>
            </a:r>
            <a:r>
              <a:rPr lang="en-US" dirty="0">
                <a:latin typeface="+mn-lt"/>
              </a:rPr>
              <a:t>requirements and reduced compute availability. Virtualization technologies enable more comprehensive fault tolerance and </a:t>
            </a:r>
            <a:r>
              <a:rPr lang="en-US" dirty="0" smtClean="0">
                <a:latin typeface="+mn-lt"/>
              </a:rPr>
              <a:t>shorter </a:t>
            </a:r>
            <a:r>
              <a:rPr lang="en-US" dirty="0">
                <a:latin typeface="+mn-lt"/>
              </a:rPr>
              <a:t>RTOs for </a:t>
            </a:r>
            <a:r>
              <a:rPr lang="en-US" dirty="0" smtClean="0">
                <a:latin typeface="+mn-lt"/>
              </a:rPr>
              <a:t>VM</a:t>
            </a:r>
            <a:r>
              <a:rPr lang="en-US" baseline="0" dirty="0" smtClean="0">
                <a:latin typeface="+mn-lt"/>
              </a:rPr>
              <a:t> failover and recovery.</a:t>
            </a:r>
            <a:endParaRPr lang="en-US" dirty="0">
              <a:latin typeface="+mn-lt"/>
            </a:endParaRPr>
          </a:p>
          <a:p>
            <a:endParaRPr lang="en-US" dirty="0">
              <a:latin typeface="+mn-lt"/>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0877F4-E101-4F85-84D1-D299183DAB37}" type="slidenum">
              <a:rPr lang="en-US"/>
              <a:pPr/>
              <a:t>46</a:t>
            </a:fld>
            <a:endParaRPr lang="en-US"/>
          </a:p>
        </p:txBody>
      </p:sp>
      <p:sp>
        <p:nvSpPr>
          <p:cNvPr id="210946" name="Slide Image Placeholder 1"/>
          <p:cNvSpPr>
            <a:spLocks noGrp="1" noRot="1" noChangeAspect="1" noTextEdit="1"/>
          </p:cNvSpPr>
          <p:nvPr>
            <p:ph type="sldImg"/>
          </p:nvPr>
        </p:nvSpPr>
        <p:spPr>
          <a:xfrm>
            <a:off x="655638" y="584200"/>
            <a:ext cx="5276850" cy="3957638"/>
          </a:xfrm>
          <a:ln/>
        </p:spPr>
      </p:sp>
      <p:sp>
        <p:nvSpPr>
          <p:cNvPr id="210947" name="Notes Placeholder 2"/>
          <p:cNvSpPr>
            <a:spLocks noGrp="1"/>
          </p:cNvSpPr>
          <p:nvPr>
            <p:ph type="body" idx="1"/>
          </p:nvPr>
        </p:nvSpPr>
        <p:spPr>
          <a:xfrm>
            <a:off x="444004" y="4707922"/>
            <a:ext cx="5772051" cy="4629944"/>
          </a:xfrm>
        </p:spPr>
        <p:txBody>
          <a:bodyPr/>
          <a:lstStyle/>
          <a:p>
            <a:endParaRPr lang="en-US" dirty="0">
              <a:latin typeface="Calibri" pitchFamily="34"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0877F4-E101-4F85-84D1-D299183DAB37}" type="slidenum">
              <a:rPr lang="en-US"/>
              <a:pPr/>
              <a:t>47</a:t>
            </a:fld>
            <a:endParaRPr lang="en-US"/>
          </a:p>
        </p:txBody>
      </p:sp>
      <p:sp>
        <p:nvSpPr>
          <p:cNvPr id="210946" name="Slide Image Placeholder 1"/>
          <p:cNvSpPr>
            <a:spLocks noGrp="1" noRot="1" noChangeAspect="1" noTextEdit="1"/>
          </p:cNvSpPr>
          <p:nvPr>
            <p:ph type="sldImg"/>
          </p:nvPr>
        </p:nvSpPr>
        <p:spPr>
          <a:xfrm>
            <a:off x="655638" y="584200"/>
            <a:ext cx="5276850" cy="3957638"/>
          </a:xfrm>
          <a:ln/>
        </p:spPr>
      </p:sp>
      <p:sp>
        <p:nvSpPr>
          <p:cNvPr id="210947" name="Notes Placeholder 2"/>
          <p:cNvSpPr>
            <a:spLocks noGrp="1"/>
          </p:cNvSpPr>
          <p:nvPr>
            <p:ph type="body" idx="1"/>
          </p:nvPr>
        </p:nvSpPr>
        <p:spPr>
          <a:xfrm>
            <a:off x="444004" y="4707922"/>
            <a:ext cx="5772051" cy="4629944"/>
          </a:xfrm>
        </p:spPr>
        <p:txBody>
          <a:bodyPr/>
          <a:lstStyle/>
          <a:p>
            <a:r>
              <a:rPr lang="en-US" sz="1200" kern="1200" dirty="0" smtClean="0">
                <a:solidFill>
                  <a:schemeClr val="tx1"/>
                </a:solidFill>
                <a:latin typeface="Arial" charset="0"/>
                <a:ea typeface="+mn-ea"/>
                <a:cs typeface="Arial" charset="0"/>
              </a:rPr>
              <a:t>An organization has around 50 physical servers currently running and over 100 TB of critical data to protect. There are a number of challenges impacting the effective management of backup and recovery processes. In particular, backup windows are difficult to meet and recoveries are slow and resource intensive.</a:t>
            </a:r>
          </a:p>
          <a:p>
            <a:r>
              <a:rPr lang="en-US" sz="1200" kern="1200" dirty="0" smtClean="0">
                <a:solidFill>
                  <a:schemeClr val="tx1"/>
                </a:solidFill>
                <a:latin typeface="Arial" charset="0"/>
                <a:ea typeface="+mn-ea"/>
                <a:cs typeface="Arial" charset="0"/>
              </a:rPr>
              <a:t>As a strategic move, the organization has planned to adopt virtualization technology in their data center and redesign their infrastructure so that they are able to run around 500 virtual servers without increasing the physical server count as their operations expand and need support for increasing storage capacity requirements. </a:t>
            </a:r>
          </a:p>
          <a:p>
            <a:r>
              <a:rPr lang="en-US" sz="1200" kern="1200" dirty="0" smtClean="0">
                <a:solidFill>
                  <a:schemeClr val="tx1"/>
                </a:solidFill>
                <a:latin typeface="Arial" charset="0"/>
                <a:ea typeface="+mn-ea"/>
                <a:cs typeface="Arial" charset="0"/>
              </a:rPr>
              <a:t>The organization has defined key goals for its new virtualized data center infrastructure including implementing consistent standards and processes; improving disaster recovery capabilities with short RPO targets;  and improving speed and reliability of backups and restores.</a:t>
            </a:r>
            <a:endParaRPr lang="en-US" sz="1200" kern="1200" dirty="0">
              <a:solidFill>
                <a:schemeClr val="tx1"/>
              </a:solidFill>
              <a:latin typeface="Arial" charset="0"/>
              <a:ea typeface="+mn-ea"/>
              <a:cs typeface="Arial"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40877F4-E101-4F85-84D1-D299183DAB37}" type="slidenum">
              <a:rPr lang="en-US"/>
              <a:pPr/>
              <a:t>48</a:t>
            </a:fld>
            <a:endParaRPr lang="en-US"/>
          </a:p>
        </p:txBody>
      </p:sp>
      <p:sp>
        <p:nvSpPr>
          <p:cNvPr id="210946" name="Slide Image Placeholder 1"/>
          <p:cNvSpPr>
            <a:spLocks noGrp="1" noRot="1" noChangeAspect="1" noTextEdit="1"/>
          </p:cNvSpPr>
          <p:nvPr>
            <p:ph type="sldImg"/>
          </p:nvPr>
        </p:nvSpPr>
        <p:spPr>
          <a:xfrm>
            <a:off x="655638" y="584200"/>
            <a:ext cx="5276850" cy="3957638"/>
          </a:xfrm>
          <a:ln/>
        </p:spPr>
      </p:sp>
      <p:sp>
        <p:nvSpPr>
          <p:cNvPr id="210947" name="Notes Placeholder 2"/>
          <p:cNvSpPr>
            <a:spLocks noGrp="1"/>
          </p:cNvSpPr>
          <p:nvPr>
            <p:ph type="body" idx="1"/>
          </p:nvPr>
        </p:nvSpPr>
        <p:spPr>
          <a:xfrm>
            <a:off x="444004" y="4707922"/>
            <a:ext cx="5772051" cy="4629944"/>
          </a:xfrm>
        </p:spPr>
        <p:txBody>
          <a:bodyPr/>
          <a:lstStyle/>
          <a:p>
            <a:endParaRPr lang="en-US" sz="1200" kern="1200" dirty="0" smtClean="0">
              <a:solidFill>
                <a:schemeClr val="tx1"/>
              </a:solidFill>
              <a:latin typeface="Arial" charset="0"/>
              <a:ea typeface="+mn-ea"/>
              <a:cs typeface="Arial" charset="0"/>
            </a:endParaRPr>
          </a:p>
        </p:txBody>
      </p:sp>
      <p:sp>
        <p:nvSpPr>
          <p:cNvPr id="4"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584200"/>
            <a:ext cx="5276850" cy="3957638"/>
          </a:xfrm>
        </p:spPr>
      </p:sp>
      <p:sp>
        <p:nvSpPr>
          <p:cNvPr id="3" name="Notes Placeholder 2"/>
          <p:cNvSpPr>
            <a:spLocks noGrp="1" noChangeAspect="1"/>
          </p:cNvSpPr>
          <p:nvPr>
            <p:ph type="body" idx="1"/>
          </p:nvPr>
        </p:nvSpPr>
        <p:spPr>
          <a:xfrm>
            <a:off x="444004" y="4707922"/>
            <a:ext cx="5772051" cy="4629944"/>
          </a:xfrm>
        </p:spPr>
        <p:txBody>
          <a:bodyPr>
            <a:normAutofit/>
          </a:bodyPr>
          <a:lstStyle/>
          <a:p>
            <a:r>
              <a:rPr lang="en-US" dirty="0" smtClean="0">
                <a:latin typeface="Calibri" pitchFamily="34" charset="0"/>
              </a:rPr>
              <a:t>Virtualization considerably simplifies the</a:t>
            </a:r>
            <a:r>
              <a:rPr lang="en-US" baseline="0" dirty="0" smtClean="0">
                <a:latin typeface="Calibri" pitchFamily="34" charset="0"/>
              </a:rPr>
              <a:t> implementation</a:t>
            </a:r>
            <a:r>
              <a:rPr lang="en-US" dirty="0" smtClean="0">
                <a:latin typeface="Calibri" pitchFamily="34" charset="0"/>
              </a:rPr>
              <a:t> of</a:t>
            </a:r>
            <a:r>
              <a:rPr lang="en-US" baseline="0" dirty="0" smtClean="0">
                <a:latin typeface="Calibri" pitchFamily="34" charset="0"/>
              </a:rPr>
              <a:t> a </a:t>
            </a:r>
            <a:r>
              <a:rPr lang="en-US" dirty="0" smtClean="0">
                <a:latin typeface="Calibri" pitchFamily="34" charset="0"/>
              </a:rPr>
              <a:t>BC solution in a VDC environment. For example, VMs have inherent properties that facilitate the planning and implementation of a BC strategy:</a:t>
            </a:r>
            <a:r>
              <a:rPr lang="en-US" baseline="0" dirty="0" smtClean="0">
                <a:latin typeface="Calibri" pitchFamily="34" charset="0"/>
              </a:rPr>
              <a:t> </a:t>
            </a:r>
          </a:p>
          <a:p>
            <a:pPr marL="228600" lvl="0" indent="-228600">
              <a:buFont typeface="Arial" pitchFamily="34" charset="0"/>
              <a:buChar char="•"/>
            </a:pPr>
            <a:r>
              <a:rPr lang="en-US" dirty="0" smtClean="0">
                <a:latin typeface="Calibri" pitchFamily="34" charset="0"/>
              </a:rPr>
              <a:t> VMs are compatible with standard x86 architectures and run independent of the underlying x86 hardware configurations. Therefore, BC solutions for VMs need not consider the details of the x86 hardware available at the failover site. In this</a:t>
            </a:r>
            <a:r>
              <a:rPr lang="en-US" baseline="0" dirty="0" smtClean="0">
                <a:latin typeface="Calibri" pitchFamily="34" charset="0"/>
              </a:rPr>
              <a:t> module, the term compute hardware term is used to represent x86 hardware.</a:t>
            </a:r>
            <a:endParaRPr lang="en-US" dirty="0" smtClean="0">
              <a:latin typeface="Calibri" pitchFamily="34" charset="0"/>
            </a:endParaRPr>
          </a:p>
          <a:p>
            <a:pPr marL="228600" lvl="0" indent="-228600">
              <a:buFont typeface="Arial" pitchFamily="34" charset="0"/>
              <a:buChar char="•"/>
            </a:pPr>
            <a:r>
              <a:rPr lang="en-US" dirty="0" smtClean="0">
                <a:latin typeface="Calibri" pitchFamily="34" charset="0"/>
              </a:rPr>
              <a:t> VMs are isolated from each other, as if physically separated, even if they run on a single physical server.</a:t>
            </a:r>
            <a:r>
              <a:rPr lang="en-US" baseline="0" dirty="0" smtClean="0">
                <a:latin typeface="Calibri" pitchFamily="34" charset="0"/>
              </a:rPr>
              <a:t> </a:t>
            </a:r>
            <a:r>
              <a:rPr lang="en-US" dirty="0" smtClean="0">
                <a:latin typeface="Calibri" pitchFamily="34" charset="0"/>
              </a:rPr>
              <a:t>This isolation prevents failure of one VM from spreading over to other VMs. Different DR policies may be applied to different VMs, even if they are running on the same physical server.</a:t>
            </a:r>
          </a:p>
          <a:p>
            <a:pPr marL="228600" lvl="0" indent="-228600">
              <a:buFont typeface="Arial" pitchFamily="34" charset="0"/>
              <a:buChar char="•"/>
            </a:pPr>
            <a:r>
              <a:rPr lang="en-US" dirty="0" smtClean="0">
                <a:latin typeface="Calibri" pitchFamily="34" charset="0"/>
              </a:rPr>
              <a:t> VMs encapsulate a complete computing environment. Therefore, they can be moved and restarted easily,</a:t>
            </a:r>
            <a:r>
              <a:rPr lang="en-US" baseline="0" dirty="0" smtClean="0">
                <a:latin typeface="Calibri" pitchFamily="34" charset="0"/>
              </a:rPr>
              <a:t> </a:t>
            </a:r>
            <a:r>
              <a:rPr lang="en-US" dirty="0" smtClean="0">
                <a:latin typeface="Calibri" pitchFamily="34" charset="0"/>
              </a:rPr>
              <a:t>compared to recovery of physical servers in a CDC.</a:t>
            </a:r>
          </a:p>
          <a:p>
            <a:r>
              <a:rPr lang="en-US" dirty="0" smtClean="0">
                <a:latin typeface="Calibri" pitchFamily="34" charset="0"/>
              </a:rPr>
              <a:t>It is also comparatively easier to maintain VM copies in diverse geographic locations, which makes the BC process robust. Similarly, data maintained within a VDC has higher availability. Restoring of data after an outage in a VDC is faster and more reliable,</a:t>
            </a:r>
            <a:r>
              <a:rPr lang="en-US" baseline="0" dirty="0" smtClean="0">
                <a:latin typeface="Calibri" pitchFamily="34" charset="0"/>
              </a:rPr>
              <a:t> </a:t>
            </a:r>
            <a:r>
              <a:rPr lang="en-US" dirty="0" smtClean="0">
                <a:latin typeface="Calibri" pitchFamily="34" charset="0"/>
              </a:rPr>
              <a:t>compared to CDC. </a:t>
            </a:r>
          </a:p>
        </p:txBody>
      </p:sp>
      <p:sp>
        <p:nvSpPr>
          <p:cNvPr id="4" name="Slide Number Placeholder 3"/>
          <p:cNvSpPr>
            <a:spLocks noGrp="1"/>
          </p:cNvSpPr>
          <p:nvPr>
            <p:ph type="sldNum" sz="quarter" idx="10"/>
          </p:nvPr>
        </p:nvSpPr>
        <p:spPr/>
        <p:txBody>
          <a:bodyPr/>
          <a:lstStyle/>
          <a:p>
            <a:fld id="{392A42C4-DF23-443D-A3C5-86864B1FB241}" type="slidenum">
              <a:rPr lang="en-US" smtClean="0"/>
              <a:pPr/>
              <a:t>5</a:t>
            </a:fld>
            <a:endParaRPr lang="en-US" dirty="0"/>
          </a:p>
        </p:txBody>
      </p:sp>
      <p:sp>
        <p:nvSpPr>
          <p:cNvPr id="6"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2A42C4-DF23-443D-A3C5-86864B1FB241}" type="slidenum">
              <a:rPr lang="en-US" smtClean="0"/>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1159F51-B3BA-4FA5-A2F9-D677FBB56059}" type="slidenum">
              <a:rPr lang="en-US"/>
              <a:pPr/>
              <a:t>6</a:t>
            </a:fld>
            <a:endParaRPr lang="en-US" dirty="0"/>
          </a:p>
        </p:txBody>
      </p:sp>
      <p:sp>
        <p:nvSpPr>
          <p:cNvPr id="221186" name="Slide Image Placeholder 1"/>
          <p:cNvSpPr>
            <a:spLocks noGrp="1" noRot="1" noChangeAspect="1" noTextEdit="1"/>
          </p:cNvSpPr>
          <p:nvPr>
            <p:ph type="sldImg"/>
          </p:nvPr>
        </p:nvSpPr>
        <p:spPr>
          <a:xfrm>
            <a:off x="655638" y="584200"/>
            <a:ext cx="5276850" cy="3957638"/>
          </a:xfrm>
          <a:ln/>
        </p:spPr>
      </p:sp>
      <p:sp>
        <p:nvSpPr>
          <p:cNvPr id="221187" name="Notes Placeholder 2"/>
          <p:cNvSpPr>
            <a:spLocks noGrp="1" noChangeAspect="1"/>
          </p:cNvSpPr>
          <p:nvPr>
            <p:ph type="body" idx="1"/>
          </p:nvPr>
        </p:nvSpPr>
        <p:spPr>
          <a:xfrm>
            <a:off x="444004" y="4707922"/>
            <a:ext cx="5772051" cy="4629944"/>
          </a:xfrm>
          <a:noFill/>
        </p:spPr>
        <p:txBody>
          <a:bodyPr/>
          <a:lstStyle/>
          <a:p>
            <a:pPr>
              <a:spcBef>
                <a:spcPts val="600"/>
              </a:spcBef>
            </a:pPr>
            <a:r>
              <a:rPr lang="en-US" sz="1100" dirty="0">
                <a:latin typeface="+mn-lt"/>
              </a:rPr>
              <a:t>To plan for an effective BC solution in a VDC, </a:t>
            </a:r>
            <a:r>
              <a:rPr lang="en-US" sz="1100" dirty="0" smtClean="0">
                <a:latin typeface="+mn-lt"/>
              </a:rPr>
              <a:t>administrators </a:t>
            </a:r>
            <a:r>
              <a:rPr lang="en-US" sz="1100" dirty="0">
                <a:latin typeface="+mn-lt"/>
              </a:rPr>
              <a:t>need to </a:t>
            </a:r>
            <a:r>
              <a:rPr lang="en-US" sz="1100" dirty="0" smtClean="0">
                <a:latin typeface="+mn-lt"/>
              </a:rPr>
              <a:t>identify potential </a:t>
            </a:r>
            <a:r>
              <a:rPr lang="en-US" sz="1100" dirty="0">
                <a:latin typeface="+mn-lt"/>
              </a:rPr>
              <a:t>single </a:t>
            </a:r>
            <a:r>
              <a:rPr lang="en-US" sz="1100" dirty="0" smtClean="0">
                <a:latin typeface="+mn-lt"/>
              </a:rPr>
              <a:t>point </a:t>
            </a:r>
            <a:r>
              <a:rPr lang="en-US" sz="1100" dirty="0">
                <a:latin typeface="+mn-lt"/>
              </a:rPr>
              <a:t>of failure (SPOF). In a </a:t>
            </a:r>
            <a:r>
              <a:rPr lang="en-US" sz="1100" dirty="0" smtClean="0">
                <a:latin typeface="+mn-lt"/>
              </a:rPr>
              <a:t>VDC, </a:t>
            </a:r>
            <a:r>
              <a:rPr lang="en-US" sz="1100" dirty="0">
                <a:latin typeface="+mn-lt"/>
              </a:rPr>
              <a:t>the SPOF </a:t>
            </a:r>
            <a:r>
              <a:rPr lang="en-US" sz="1100" dirty="0" smtClean="0">
                <a:latin typeface="+mn-lt"/>
              </a:rPr>
              <a:t>includes </a:t>
            </a:r>
            <a:r>
              <a:rPr lang="en-US" sz="1100" dirty="0">
                <a:latin typeface="+mn-lt"/>
              </a:rPr>
              <a:t>the following:</a:t>
            </a:r>
          </a:p>
          <a:p>
            <a:pPr>
              <a:spcBef>
                <a:spcPts val="600"/>
              </a:spcBef>
            </a:pPr>
            <a:r>
              <a:rPr lang="en-US" sz="1100" b="1" dirty="0">
                <a:latin typeface="+mn-lt"/>
              </a:rPr>
              <a:t>SPOF in Compute Infrastructure</a:t>
            </a:r>
            <a:r>
              <a:rPr lang="en-US" sz="1100" dirty="0" smtClean="0">
                <a:latin typeface="+mn-lt"/>
              </a:rPr>
              <a:t>:</a:t>
            </a:r>
            <a:endParaRPr lang="en-US" sz="1100" b="1" u="sng" dirty="0" smtClean="0">
              <a:latin typeface="+mn-lt"/>
            </a:endParaRPr>
          </a:p>
          <a:p>
            <a:pPr lvl="1">
              <a:spcBef>
                <a:spcPts val="600"/>
              </a:spcBef>
              <a:buFont typeface="Arial" pitchFamily="34" charset="0"/>
              <a:buChar char="•"/>
            </a:pPr>
            <a:r>
              <a:rPr lang="en-US" sz="1100" dirty="0" smtClean="0">
                <a:latin typeface="+mn-lt"/>
              </a:rPr>
              <a:t> </a:t>
            </a:r>
            <a:r>
              <a:rPr lang="en-US" sz="1100" b="1" dirty="0" smtClean="0">
                <a:latin typeface="+mn-lt"/>
              </a:rPr>
              <a:t>Physical Server</a:t>
            </a:r>
            <a:r>
              <a:rPr lang="en-US" sz="1100" dirty="0" smtClean="0">
                <a:latin typeface="+mn-lt"/>
              </a:rPr>
              <a:t>: Failure of a physical server would result in the failure of complete virtualized infrastructure running on it. Similarly, failure of a hypervisor can cause all the running VMs and virtual network, which are hosted on it, to halt. </a:t>
            </a:r>
          </a:p>
          <a:p>
            <a:pPr lvl="1">
              <a:spcBef>
                <a:spcPts val="600"/>
              </a:spcBef>
              <a:buFont typeface="Arial" pitchFamily="34" charset="0"/>
              <a:buChar char="•"/>
            </a:pPr>
            <a:r>
              <a:rPr lang="en-US" sz="1100" dirty="0" smtClean="0">
                <a:latin typeface="+mn-lt"/>
              </a:rPr>
              <a:t> </a:t>
            </a:r>
            <a:r>
              <a:rPr lang="en-US" sz="1100" b="1" dirty="0" smtClean="0">
                <a:latin typeface="+mn-lt"/>
              </a:rPr>
              <a:t>VM</a:t>
            </a:r>
            <a:r>
              <a:rPr lang="en-US" sz="1100" dirty="0" smtClean="0">
                <a:latin typeface="+mn-lt"/>
              </a:rPr>
              <a:t>: Failure </a:t>
            </a:r>
            <a:r>
              <a:rPr lang="en-US" sz="1100" dirty="0">
                <a:latin typeface="+mn-lt"/>
              </a:rPr>
              <a:t>of a VM might result </a:t>
            </a:r>
            <a:r>
              <a:rPr lang="en-US" sz="1100" dirty="0" smtClean="0">
                <a:latin typeface="+mn-lt"/>
              </a:rPr>
              <a:t>in the failure </a:t>
            </a:r>
            <a:r>
              <a:rPr lang="en-US" sz="1100" dirty="0">
                <a:latin typeface="+mn-lt"/>
              </a:rPr>
              <a:t>of the critical applications running </a:t>
            </a:r>
            <a:r>
              <a:rPr lang="en-US" sz="1100" dirty="0" smtClean="0">
                <a:latin typeface="+mn-lt"/>
              </a:rPr>
              <a:t>on </a:t>
            </a:r>
            <a:r>
              <a:rPr lang="en-US" sz="1100" dirty="0">
                <a:latin typeface="+mn-lt"/>
              </a:rPr>
              <a:t>it. </a:t>
            </a:r>
            <a:r>
              <a:rPr lang="en-US" sz="1100" dirty="0" smtClean="0">
                <a:latin typeface="+mn-lt"/>
              </a:rPr>
              <a:t>If </a:t>
            </a:r>
            <a:r>
              <a:rPr lang="en-US" sz="1100" dirty="0">
                <a:latin typeface="+mn-lt"/>
              </a:rPr>
              <a:t>there are </a:t>
            </a:r>
            <a:r>
              <a:rPr lang="en-US" sz="1100" dirty="0" smtClean="0">
                <a:latin typeface="+mn-lt"/>
              </a:rPr>
              <a:t>(distributed) applications running </a:t>
            </a:r>
            <a:r>
              <a:rPr lang="en-US" sz="1100" dirty="0">
                <a:latin typeface="+mn-lt"/>
              </a:rPr>
              <a:t>across multiple </a:t>
            </a:r>
            <a:r>
              <a:rPr lang="en-US" sz="1100" dirty="0" smtClean="0">
                <a:latin typeface="+mn-lt"/>
              </a:rPr>
              <a:t>VMs (for example an electronic banking</a:t>
            </a:r>
            <a:r>
              <a:rPr lang="en-US" sz="1100" baseline="0" dirty="0" smtClean="0">
                <a:latin typeface="+mn-lt"/>
              </a:rPr>
              <a:t> application</a:t>
            </a:r>
            <a:r>
              <a:rPr lang="en-US" sz="1100" dirty="0" smtClean="0">
                <a:latin typeface="+mn-lt"/>
              </a:rPr>
              <a:t>), </a:t>
            </a:r>
            <a:r>
              <a:rPr lang="en-US" sz="1100" dirty="0">
                <a:latin typeface="+mn-lt"/>
              </a:rPr>
              <a:t>failure of a VM might cause disruptions in the execution of </a:t>
            </a:r>
            <a:r>
              <a:rPr lang="en-US" sz="1100" dirty="0" smtClean="0">
                <a:latin typeface="+mn-lt"/>
              </a:rPr>
              <a:t>distributed or dependent applications </a:t>
            </a:r>
            <a:r>
              <a:rPr lang="en-US" sz="1100" dirty="0">
                <a:latin typeface="+mn-lt"/>
              </a:rPr>
              <a:t>on other </a:t>
            </a:r>
            <a:r>
              <a:rPr lang="en-US" sz="1100" dirty="0" smtClean="0">
                <a:latin typeface="+mn-lt"/>
              </a:rPr>
              <a:t>VMs. Similarly,</a:t>
            </a:r>
            <a:r>
              <a:rPr lang="en-US" sz="1100" baseline="0" dirty="0" smtClean="0">
                <a:latin typeface="+mn-lt"/>
              </a:rPr>
              <a:t> t</a:t>
            </a:r>
            <a:r>
              <a:rPr lang="en-US" sz="1100" dirty="0" smtClean="0">
                <a:latin typeface="+mn-lt"/>
              </a:rPr>
              <a:t>he failure of a Guest OS might cause critical applications to stop executing, which would consequently cause disruptions in the client services.</a:t>
            </a:r>
            <a:endParaRPr lang="en-US" sz="1100" dirty="0">
              <a:latin typeface="+mn-lt"/>
            </a:endParaRPr>
          </a:p>
          <a:p>
            <a:pPr>
              <a:spcBef>
                <a:spcPts val="600"/>
              </a:spcBef>
            </a:pPr>
            <a:r>
              <a:rPr lang="en-US" sz="1100" b="1" dirty="0">
                <a:latin typeface="+mn-lt"/>
              </a:rPr>
              <a:t>SPOF in Storage Infrastructure</a:t>
            </a:r>
            <a:r>
              <a:rPr lang="en-US" sz="1100" dirty="0">
                <a:latin typeface="+mn-lt"/>
              </a:rPr>
              <a:t>: Failure of a storage array </a:t>
            </a:r>
            <a:r>
              <a:rPr lang="en-US" sz="1100" dirty="0" smtClean="0">
                <a:latin typeface="+mn-lt"/>
              </a:rPr>
              <a:t>and its components might </a:t>
            </a:r>
            <a:r>
              <a:rPr lang="en-US" sz="1100" dirty="0">
                <a:latin typeface="+mn-lt"/>
              </a:rPr>
              <a:t>cause disruptions in the operations of hypervisor, VMs, and applications accessing data from that array</a:t>
            </a:r>
            <a:r>
              <a:rPr lang="en-US" sz="1100" dirty="0" smtClean="0">
                <a:latin typeface="+mn-lt"/>
              </a:rPr>
              <a:t>. Apart</a:t>
            </a:r>
            <a:r>
              <a:rPr lang="en-US" sz="1100" baseline="0" dirty="0" smtClean="0">
                <a:latin typeface="+mn-lt"/>
              </a:rPr>
              <a:t> from physical storage, virtual disks are also subject to potential failure. However failures in virtual disks are often due to errors in VMFS, which would be either due to incorrect operation of an hypervisor or a security attack on the file system itself. Failure in VMFS or virtual disk would impact all the applications in the associated VMs.</a:t>
            </a:r>
            <a:endParaRPr lang="en-US" sz="1100" dirty="0">
              <a:latin typeface="+mn-lt"/>
            </a:endParaRPr>
          </a:p>
          <a:p>
            <a:pPr>
              <a:spcBef>
                <a:spcPts val="600"/>
              </a:spcBef>
            </a:pPr>
            <a:r>
              <a:rPr lang="en-US" sz="1100" b="1" dirty="0">
                <a:latin typeface="+mn-lt"/>
              </a:rPr>
              <a:t>SPOF in Network Infrastructure</a:t>
            </a:r>
            <a:r>
              <a:rPr lang="en-US" sz="1100" dirty="0">
                <a:latin typeface="+mn-lt"/>
              </a:rPr>
              <a:t>: Based upon the underlying network infrastructure </a:t>
            </a:r>
            <a:r>
              <a:rPr lang="en-US" sz="1100" dirty="0" smtClean="0">
                <a:latin typeface="+mn-lt"/>
              </a:rPr>
              <a:t>– </a:t>
            </a:r>
            <a:r>
              <a:rPr lang="en-US" sz="1100" dirty="0">
                <a:latin typeface="+mn-lt"/>
              </a:rPr>
              <a:t>SAN, NAS, or converged network type </a:t>
            </a:r>
            <a:r>
              <a:rPr lang="en-US" sz="1100" dirty="0" smtClean="0">
                <a:latin typeface="+mn-lt"/>
              </a:rPr>
              <a:t>(for example, </a:t>
            </a:r>
            <a:r>
              <a:rPr lang="en-US" sz="1100" dirty="0" err="1" smtClean="0">
                <a:latin typeface="+mn-lt"/>
              </a:rPr>
              <a:t>FCoE</a:t>
            </a:r>
            <a:r>
              <a:rPr lang="en-US" sz="1100" dirty="0">
                <a:latin typeface="+mn-lt"/>
              </a:rPr>
              <a:t>, IP </a:t>
            </a:r>
            <a:r>
              <a:rPr lang="en-US" sz="1100" dirty="0" smtClean="0">
                <a:latin typeface="+mn-lt"/>
              </a:rPr>
              <a:t>SAN, etc.) </a:t>
            </a:r>
            <a:r>
              <a:rPr lang="en-US" sz="1100" kern="1200" dirty="0" smtClean="0">
                <a:solidFill>
                  <a:schemeClr val="tx1"/>
                </a:solidFill>
                <a:latin typeface="Arial" charset="0"/>
                <a:ea typeface="+mn-ea"/>
                <a:cs typeface="Arial" charset="0"/>
              </a:rPr>
              <a:t>– </a:t>
            </a:r>
            <a:r>
              <a:rPr lang="en-US" sz="1100" dirty="0" smtClean="0">
                <a:latin typeface="+mn-lt"/>
              </a:rPr>
              <a:t> the supporting components (NICs,</a:t>
            </a:r>
            <a:r>
              <a:rPr lang="en-US" sz="1100" baseline="0" dirty="0" smtClean="0">
                <a:latin typeface="+mn-lt"/>
              </a:rPr>
              <a:t> communication paths, interconnect device, etc.</a:t>
            </a:r>
            <a:r>
              <a:rPr lang="en-US" sz="1100" dirty="0" smtClean="0">
                <a:latin typeface="+mn-lt"/>
              </a:rPr>
              <a:t>) </a:t>
            </a:r>
            <a:r>
              <a:rPr lang="en-US" sz="1100" dirty="0">
                <a:latin typeface="+mn-lt"/>
              </a:rPr>
              <a:t>might fail and thus disrupt communication between </a:t>
            </a:r>
            <a:r>
              <a:rPr lang="en-US" sz="1100" dirty="0" smtClean="0">
                <a:latin typeface="+mn-lt"/>
              </a:rPr>
              <a:t>the</a:t>
            </a:r>
            <a:r>
              <a:rPr lang="en-US" sz="1100" baseline="0" dirty="0" smtClean="0">
                <a:latin typeface="+mn-lt"/>
              </a:rPr>
              <a:t> devices</a:t>
            </a:r>
            <a:r>
              <a:rPr lang="en-US" sz="1100" dirty="0" smtClean="0">
                <a:latin typeface="+mn-lt"/>
              </a:rPr>
              <a:t>. Apart from physical network component,</a:t>
            </a:r>
            <a:r>
              <a:rPr lang="en-US" sz="1100" baseline="0" dirty="0" smtClean="0">
                <a:latin typeface="+mn-lt"/>
              </a:rPr>
              <a:t> virtual network is also subject to potential failures. These failures in a virtual network could be due to incorrect design,  the configuration of the applications realizing these virtual components, or due to security attacks on these applications. Failure in a virtual network component results in the disruption of communication between the VMs using that component for their communication. </a:t>
            </a:r>
            <a:r>
              <a:rPr lang="en-US" sz="1100" dirty="0" smtClean="0">
                <a:latin typeface="+mn-lt"/>
              </a:rPr>
              <a:t> </a:t>
            </a:r>
            <a:endParaRPr lang="en-US" sz="1100" dirty="0">
              <a:latin typeface="+mn-lt"/>
            </a:endParaRPr>
          </a:p>
          <a:p>
            <a:pPr>
              <a:spcBef>
                <a:spcPts val="600"/>
              </a:spcBef>
            </a:pPr>
            <a:r>
              <a:rPr lang="en-US" sz="1100" b="1" dirty="0">
                <a:latin typeface="+mn-lt"/>
              </a:rPr>
              <a:t>Site</a:t>
            </a:r>
            <a:r>
              <a:rPr lang="en-US" sz="1100" dirty="0">
                <a:latin typeface="+mn-lt"/>
              </a:rPr>
              <a:t>: Failure of a VDC site </a:t>
            </a:r>
            <a:r>
              <a:rPr lang="en-US" sz="1100" dirty="0" smtClean="0">
                <a:latin typeface="+mn-lt"/>
              </a:rPr>
              <a:t>due </a:t>
            </a:r>
            <a:r>
              <a:rPr lang="en-US" sz="1100" dirty="0">
                <a:latin typeface="+mn-lt"/>
              </a:rPr>
              <a:t>to </a:t>
            </a:r>
            <a:r>
              <a:rPr lang="en-US" sz="1100" dirty="0" smtClean="0">
                <a:latin typeface="+mn-lt"/>
              </a:rPr>
              <a:t>a disaster </a:t>
            </a:r>
            <a:r>
              <a:rPr lang="en-US" sz="1100" dirty="0">
                <a:latin typeface="+mn-lt"/>
              </a:rPr>
              <a:t>could have significant impact on business operations and thus </a:t>
            </a:r>
            <a:r>
              <a:rPr lang="en-US" sz="1100" dirty="0" smtClean="0">
                <a:latin typeface="+mn-lt"/>
              </a:rPr>
              <a:t>need </a:t>
            </a:r>
            <a:r>
              <a:rPr lang="en-US" sz="1100" dirty="0">
                <a:latin typeface="+mn-lt"/>
              </a:rPr>
              <a:t>special </a:t>
            </a:r>
            <a:r>
              <a:rPr lang="en-US" sz="1100" dirty="0" smtClean="0">
                <a:latin typeface="+mn-lt"/>
              </a:rPr>
              <a:t>consideration in terms of detailed disaster recovery planning</a:t>
            </a:r>
            <a:r>
              <a:rPr lang="en-US" sz="1100" baseline="0" dirty="0" smtClean="0">
                <a:latin typeface="+mn-lt"/>
              </a:rPr>
              <a:t> and </a:t>
            </a:r>
            <a:r>
              <a:rPr lang="en-US" sz="1100" dirty="0" smtClean="0">
                <a:latin typeface="+mn-lt"/>
              </a:rPr>
              <a:t>testing.</a:t>
            </a:r>
            <a:endParaRPr lang="en-US" dirty="0">
              <a:latin typeface="+mn-lt"/>
            </a:endParaRP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C68BBA4-9758-4F28-93E3-E6572C43FE5F}" type="slidenum">
              <a:rPr lang="en-US"/>
              <a:pPr/>
              <a:t>7</a:t>
            </a:fld>
            <a:endParaRPr lang="en-US" dirty="0"/>
          </a:p>
        </p:txBody>
      </p:sp>
      <p:sp>
        <p:nvSpPr>
          <p:cNvPr id="202754" name="Slide Image Placeholder 1"/>
          <p:cNvSpPr>
            <a:spLocks noGrp="1" noRot="1" noChangeAspect="1" noTextEdit="1"/>
          </p:cNvSpPr>
          <p:nvPr>
            <p:ph type="sldImg"/>
          </p:nvPr>
        </p:nvSpPr>
        <p:spPr>
          <a:xfrm>
            <a:off x="657225" y="585788"/>
            <a:ext cx="5273675" cy="3956050"/>
          </a:xfrm>
          <a:ln/>
        </p:spPr>
      </p:sp>
      <p:sp>
        <p:nvSpPr>
          <p:cNvPr id="202755" name="Notes Placeholder 2"/>
          <p:cNvSpPr>
            <a:spLocks noGrp="1" noChangeAspect="1"/>
          </p:cNvSpPr>
          <p:nvPr>
            <p:ph type="body" idx="1"/>
          </p:nvPr>
        </p:nvSpPr>
        <p:spPr>
          <a:xfrm>
            <a:off x="444004" y="4707922"/>
            <a:ext cx="5772051" cy="4629944"/>
          </a:xfrm>
          <a:noFill/>
        </p:spPr>
        <p:txBody>
          <a:bodyPr/>
          <a:lstStyle/>
          <a:p>
            <a:r>
              <a:rPr lang="en-US" dirty="0">
                <a:latin typeface="Calibri" pitchFamily="34" charset="0"/>
              </a:rPr>
              <a:t>To mitigate SPOFs identified before, VDC components are often designed with </a:t>
            </a:r>
            <a:r>
              <a:rPr lang="en-US" dirty="0" smtClean="0">
                <a:latin typeface="Calibri" pitchFamily="34" charset="0"/>
              </a:rPr>
              <a:t>redundancy so that </a:t>
            </a:r>
            <a:r>
              <a:rPr lang="en-US" dirty="0">
                <a:latin typeface="Calibri" pitchFamily="34" charset="0"/>
              </a:rPr>
              <a:t>the </a:t>
            </a:r>
            <a:r>
              <a:rPr lang="en-US" dirty="0" smtClean="0">
                <a:latin typeface="Calibri" pitchFamily="34" charset="0"/>
              </a:rPr>
              <a:t>system fails </a:t>
            </a:r>
            <a:r>
              <a:rPr lang="en-US" dirty="0">
                <a:latin typeface="Calibri" pitchFamily="34" charset="0"/>
              </a:rPr>
              <a:t>only if all the </a:t>
            </a:r>
            <a:r>
              <a:rPr lang="en-US" dirty="0" smtClean="0">
                <a:latin typeface="Calibri" pitchFamily="34" charset="0"/>
              </a:rPr>
              <a:t>components, including the redundant components, </a:t>
            </a:r>
            <a:r>
              <a:rPr lang="en-US" dirty="0">
                <a:latin typeface="Calibri" pitchFamily="34" charset="0"/>
              </a:rPr>
              <a:t>fail </a:t>
            </a:r>
            <a:r>
              <a:rPr lang="en-US" dirty="0" smtClean="0">
                <a:latin typeface="Calibri" pitchFamily="34" charset="0"/>
              </a:rPr>
              <a:t>simultaneously. Such a failure</a:t>
            </a:r>
            <a:r>
              <a:rPr lang="en-US" baseline="0" dirty="0" smtClean="0">
                <a:latin typeface="Calibri" pitchFamily="34" charset="0"/>
              </a:rPr>
              <a:t> </a:t>
            </a:r>
            <a:r>
              <a:rPr lang="en-US" dirty="0" smtClean="0">
                <a:latin typeface="Calibri" pitchFamily="34" charset="0"/>
              </a:rPr>
              <a:t>is </a:t>
            </a:r>
            <a:r>
              <a:rPr lang="en-US" dirty="0">
                <a:latin typeface="Calibri" pitchFamily="34" charset="0"/>
              </a:rPr>
              <a:t>very unlikely to happen except during catastrophic disasters. </a:t>
            </a:r>
            <a:r>
              <a:rPr lang="en-US" dirty="0" smtClean="0">
                <a:latin typeface="Calibri" pitchFamily="34" charset="0"/>
              </a:rPr>
              <a:t>Redundancy </a:t>
            </a:r>
            <a:r>
              <a:rPr lang="en-US" dirty="0">
                <a:latin typeface="Calibri" pitchFamily="34" charset="0"/>
              </a:rPr>
              <a:t>ensures that the failure of a single component does not </a:t>
            </a:r>
            <a:r>
              <a:rPr lang="en-US" dirty="0" smtClean="0">
                <a:latin typeface="Calibri" pitchFamily="34" charset="0"/>
              </a:rPr>
              <a:t>affect the availability of the corresponding operations. </a:t>
            </a:r>
            <a:endParaRPr lang="en-US" dirty="0">
              <a:latin typeface="Calibri" pitchFamily="34" charset="0"/>
            </a:endParaRPr>
          </a:p>
          <a:p>
            <a:r>
              <a:rPr lang="en-US" dirty="0">
                <a:latin typeface="Calibri" pitchFamily="34" charset="0"/>
              </a:rPr>
              <a:t>Because of </a:t>
            </a:r>
            <a:r>
              <a:rPr lang="en-US" dirty="0" smtClean="0">
                <a:latin typeface="Calibri" pitchFamily="34" charset="0"/>
              </a:rPr>
              <a:t>the</a:t>
            </a:r>
            <a:r>
              <a:rPr lang="en-US" baseline="0" dirty="0" smtClean="0">
                <a:latin typeface="Calibri" pitchFamily="34" charset="0"/>
              </a:rPr>
              <a:t> large</a:t>
            </a:r>
            <a:r>
              <a:rPr lang="en-US" dirty="0" smtClean="0">
                <a:latin typeface="Calibri" pitchFamily="34" charset="0"/>
              </a:rPr>
              <a:t> </a:t>
            </a:r>
            <a:r>
              <a:rPr lang="en-US" dirty="0">
                <a:latin typeface="Calibri" pitchFamily="34" charset="0"/>
              </a:rPr>
              <a:t>number of components involved in the overall operation of a VDC and their underlying complexity and interactions with each other, a careful analysis </a:t>
            </a:r>
            <a:r>
              <a:rPr lang="en-US" dirty="0" smtClean="0">
                <a:latin typeface="Calibri" pitchFamily="34" charset="0"/>
              </a:rPr>
              <a:t>need </a:t>
            </a:r>
            <a:r>
              <a:rPr lang="en-US" dirty="0">
                <a:latin typeface="Calibri" pitchFamily="34" charset="0"/>
              </a:rPr>
              <a:t>to be performed to eliminate every SPOF. In the </a:t>
            </a:r>
            <a:r>
              <a:rPr lang="en-US" dirty="0" smtClean="0">
                <a:latin typeface="Calibri" pitchFamily="34" charset="0"/>
              </a:rPr>
              <a:t>diagram, </a:t>
            </a:r>
            <a:r>
              <a:rPr lang="en-US" dirty="0">
                <a:latin typeface="Calibri" pitchFamily="34" charset="0"/>
              </a:rPr>
              <a:t>critical enhancements in the infrastructure of a VDC to mitigate SPOF </a:t>
            </a:r>
            <a:r>
              <a:rPr lang="en-US" dirty="0" smtClean="0">
                <a:latin typeface="Calibri" pitchFamily="34" charset="0"/>
              </a:rPr>
              <a:t>is </a:t>
            </a:r>
            <a:r>
              <a:rPr lang="en-US" dirty="0">
                <a:latin typeface="Calibri" pitchFamily="34" charset="0"/>
              </a:rPr>
              <a:t>illustrated. </a:t>
            </a:r>
            <a:r>
              <a:rPr lang="en-US" dirty="0" smtClean="0">
                <a:latin typeface="Calibri" pitchFamily="34" charset="0"/>
              </a:rPr>
              <a:t>Note </a:t>
            </a:r>
            <a:r>
              <a:rPr lang="en-US" dirty="0">
                <a:latin typeface="Calibri" pitchFamily="34" charset="0"/>
              </a:rPr>
              <a:t>that many of the employed mechanisms are similar to a CDC </a:t>
            </a:r>
            <a:r>
              <a:rPr lang="en-US" dirty="0" smtClean="0">
                <a:latin typeface="Calibri" pitchFamily="34" charset="0"/>
              </a:rPr>
              <a:t>environment:</a:t>
            </a:r>
          </a:p>
          <a:p>
            <a:pPr marL="228600" lvl="0" indent="-228600">
              <a:buFont typeface="Arial" pitchFamily="34" charset="0"/>
              <a:buChar char="•"/>
            </a:pPr>
            <a:r>
              <a:rPr lang="en-US" dirty="0" smtClean="0">
                <a:latin typeface="Calibri" pitchFamily="34" charset="0"/>
              </a:rPr>
              <a:t>Configuration </a:t>
            </a:r>
            <a:r>
              <a:rPr lang="en-US" dirty="0">
                <a:latin typeface="Calibri" pitchFamily="34" charset="0"/>
              </a:rPr>
              <a:t>of multiple HBAs to mitigate single HBA </a:t>
            </a:r>
            <a:r>
              <a:rPr lang="en-US" dirty="0" smtClean="0">
                <a:latin typeface="Calibri" pitchFamily="34" charset="0"/>
              </a:rPr>
              <a:t>failure.</a:t>
            </a:r>
          </a:p>
          <a:p>
            <a:pPr marL="228600" lvl="0" indent="-228600">
              <a:buFont typeface="Arial" pitchFamily="34" charset="0"/>
              <a:buChar char="•"/>
            </a:pPr>
            <a:r>
              <a:rPr lang="en-US" dirty="0" smtClean="0">
                <a:latin typeface="Calibri" pitchFamily="34" charset="0"/>
              </a:rPr>
              <a:t>Configuration </a:t>
            </a:r>
            <a:r>
              <a:rPr lang="en-US" dirty="0">
                <a:latin typeface="Calibri" pitchFamily="34" charset="0"/>
              </a:rPr>
              <a:t>of multiple fabrics to account for a switch </a:t>
            </a:r>
            <a:r>
              <a:rPr lang="en-US" dirty="0" smtClean="0">
                <a:latin typeface="Calibri" pitchFamily="34" charset="0"/>
              </a:rPr>
              <a:t>failure.</a:t>
            </a:r>
          </a:p>
          <a:p>
            <a:pPr marL="228600" lvl="0" indent="-228600">
              <a:buFont typeface="Arial" pitchFamily="34" charset="0"/>
              <a:buChar char="•"/>
            </a:pPr>
            <a:r>
              <a:rPr lang="en-US" dirty="0" smtClean="0">
                <a:latin typeface="Calibri" pitchFamily="34" charset="0"/>
              </a:rPr>
              <a:t>Configuration </a:t>
            </a:r>
            <a:r>
              <a:rPr lang="en-US" dirty="0">
                <a:latin typeface="Calibri" pitchFamily="34" charset="0"/>
              </a:rPr>
              <a:t>of multiple storage array ports to enhance the storage </a:t>
            </a:r>
            <a:r>
              <a:rPr lang="en-US" dirty="0" smtClean="0">
                <a:latin typeface="Calibri" pitchFamily="34" charset="0"/>
              </a:rPr>
              <a:t>array’s accessibility.</a:t>
            </a:r>
            <a:endParaRPr lang="en-US" dirty="0">
              <a:latin typeface="Calibri" pitchFamily="34" charset="0"/>
            </a:endParaRPr>
          </a:p>
          <a:p>
            <a:pPr marL="228600" lvl="0" indent="-228600">
              <a:buFont typeface="Arial" pitchFamily="34" charset="0"/>
              <a:buChar char="•"/>
            </a:pPr>
            <a:r>
              <a:rPr lang="en-US" dirty="0" smtClean="0">
                <a:latin typeface="Calibri" pitchFamily="34" charset="0"/>
              </a:rPr>
              <a:t>RAID </a:t>
            </a:r>
            <a:r>
              <a:rPr lang="en-US" dirty="0">
                <a:latin typeface="Calibri" pitchFamily="34" charset="0"/>
              </a:rPr>
              <a:t>configuration to ensure continuous operation in the event of disk </a:t>
            </a:r>
            <a:r>
              <a:rPr lang="en-US" dirty="0" smtClean="0">
                <a:latin typeface="Calibri" pitchFamily="34" charset="0"/>
              </a:rPr>
              <a:t>failure.</a:t>
            </a:r>
          </a:p>
          <a:p>
            <a:pPr marL="228600" lvl="0" indent="-228600">
              <a:buFont typeface="Arial" pitchFamily="34" charset="0"/>
              <a:buChar char="•"/>
            </a:pPr>
            <a:r>
              <a:rPr lang="en-US" dirty="0" smtClean="0">
                <a:latin typeface="Calibri" pitchFamily="34" charset="0"/>
              </a:rPr>
              <a:t>Implementation</a:t>
            </a:r>
            <a:r>
              <a:rPr lang="en-US" baseline="0" dirty="0" smtClean="0">
                <a:latin typeface="Calibri" pitchFamily="34" charset="0"/>
              </a:rPr>
              <a:t> of</a:t>
            </a:r>
            <a:r>
              <a:rPr lang="en-US" dirty="0" smtClean="0">
                <a:latin typeface="Calibri" pitchFamily="34" charset="0"/>
              </a:rPr>
              <a:t> </a:t>
            </a:r>
            <a:r>
              <a:rPr lang="en-US" dirty="0">
                <a:latin typeface="Calibri" pitchFamily="34" charset="0"/>
              </a:rPr>
              <a:t>a storage array at a remote site to </a:t>
            </a:r>
            <a:r>
              <a:rPr lang="en-US" dirty="0" smtClean="0">
                <a:latin typeface="Calibri" pitchFamily="34" charset="0"/>
              </a:rPr>
              <a:t>replicate data for mitigating the effect of local </a:t>
            </a:r>
            <a:r>
              <a:rPr lang="en-US" dirty="0">
                <a:latin typeface="Calibri" pitchFamily="34" charset="0"/>
              </a:rPr>
              <a:t>site </a:t>
            </a:r>
            <a:r>
              <a:rPr lang="en-US" dirty="0" smtClean="0">
                <a:latin typeface="Calibri" pitchFamily="34" charset="0"/>
              </a:rPr>
              <a:t>failure.</a:t>
            </a:r>
          </a:p>
          <a:p>
            <a:pPr marL="228600" lvl="0" indent="-228600">
              <a:buFont typeface="Arial" pitchFamily="34" charset="0"/>
              <a:buChar char="•"/>
            </a:pPr>
            <a:r>
              <a:rPr lang="en-US" dirty="0" smtClean="0">
                <a:latin typeface="Calibri" pitchFamily="34" charset="0"/>
              </a:rPr>
              <a:t>Configuration of multiple copies of virtual</a:t>
            </a:r>
            <a:r>
              <a:rPr lang="en-US" baseline="0" dirty="0" smtClean="0">
                <a:latin typeface="Calibri" pitchFamily="34" charset="0"/>
              </a:rPr>
              <a:t> disks and VM configuration files.</a:t>
            </a:r>
            <a:endParaRPr lang="en-US" dirty="0" smtClean="0">
              <a:latin typeface="Calibri" pitchFamily="34" charset="0"/>
            </a:endParaRPr>
          </a:p>
          <a:p>
            <a:pPr marL="228600" lvl="0" indent="-228600">
              <a:buFont typeface="Arial" pitchFamily="34" charset="0"/>
              <a:buChar char="•"/>
            </a:pPr>
            <a:r>
              <a:rPr lang="en-US" dirty="0" smtClean="0">
                <a:latin typeface="Calibri" pitchFamily="34" charset="0"/>
              </a:rPr>
              <a:t>Implementation</a:t>
            </a:r>
            <a:r>
              <a:rPr lang="en-US" baseline="0" dirty="0" smtClean="0">
                <a:latin typeface="Calibri" pitchFamily="34" charset="0"/>
              </a:rPr>
              <a:t> of</a:t>
            </a:r>
            <a:r>
              <a:rPr lang="en-US" dirty="0" smtClean="0">
                <a:latin typeface="Calibri" pitchFamily="34" charset="0"/>
              </a:rPr>
              <a:t> server clustering.</a:t>
            </a:r>
          </a:p>
          <a:p>
            <a:pPr marL="228600" lvl="0" indent="-228600">
              <a:buFont typeface="Arial" pitchFamily="34" charset="0"/>
              <a:buChar char="•"/>
            </a:pPr>
            <a:r>
              <a:rPr lang="en-US" dirty="0" smtClean="0">
                <a:latin typeface="Calibri" pitchFamily="34" charset="0"/>
              </a:rPr>
              <a:t>A </a:t>
            </a:r>
            <a:r>
              <a:rPr lang="en-US" dirty="0">
                <a:latin typeface="Calibri" pitchFamily="34" charset="0"/>
              </a:rPr>
              <a:t>fault-tolerance mechanism whereby two VMs in a cluster access the same set of storage volumes. If one of the VMs fails, the other takes up the complete workload.</a:t>
            </a: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58813" y="585788"/>
            <a:ext cx="5272087" cy="3956050"/>
          </a:xfrm>
          <a:noFill/>
          <a:ln>
            <a:solidFill>
              <a:srgbClr val="000000"/>
            </a:solidFill>
            <a:miter lim="800000"/>
            <a:headEnd/>
            <a:tailEnd/>
          </a:ln>
        </p:spPr>
      </p:sp>
      <p:sp>
        <p:nvSpPr>
          <p:cNvPr id="30723" name="Notes Placeholder 2"/>
          <p:cNvSpPr>
            <a:spLocks noGrp="1"/>
          </p:cNvSpPr>
          <p:nvPr>
            <p:ph type="body" idx="1"/>
          </p:nvPr>
        </p:nvSpPr>
        <p:spPr bwMode="auto">
          <a:xfrm>
            <a:off x="444005" y="4707923"/>
            <a:ext cx="5772051" cy="4629943"/>
          </a:xfrm>
          <a:noFill/>
        </p:spPr>
        <p:txBody>
          <a:bodyPr wrap="square" lIns="96654" tIns="48328" rIns="96654" bIns="48328" numCol="1" anchor="t" anchorCtr="0" compatLnSpc="1">
            <a:prstTxWarp prst="textNoShape">
              <a:avLst/>
            </a:prstTxWarp>
          </a:bodyPr>
          <a:lstStyle/>
          <a:p>
            <a:r>
              <a:rPr lang="en-US" dirty="0" smtClean="0">
                <a:latin typeface="Calibri" pitchFamily="34" charset="0"/>
              </a:rPr>
              <a:t>One of the important techniques to protect compute infrastructure, for providing high availability of VMs and their data in a VDC environment, is clustering. </a:t>
            </a:r>
          </a:p>
          <a:p>
            <a:pPr marL="0" lvl="1" defTabSz="914366">
              <a:defRPr/>
            </a:pPr>
            <a:r>
              <a:rPr lang="en-US" b="1" dirty="0" smtClean="0">
                <a:latin typeface="Calibri" pitchFamily="34" charset="0"/>
              </a:rPr>
              <a:t>Clustered Servers :</a:t>
            </a:r>
            <a:r>
              <a:rPr lang="en-US" dirty="0" smtClean="0">
                <a:latin typeface="Calibri" pitchFamily="34" charset="0"/>
              </a:rPr>
              <a:t> Virtual Infrastructure provides the technology to combine groups of physical servers and manage them as an aggregated compute resource pool. These resource pools are an ideal way to abstract the underlying physical servers and present only the logical capacity to the user. Additionally, clustered</a:t>
            </a:r>
            <a:r>
              <a:rPr lang="en-US" baseline="0" dirty="0" smtClean="0">
                <a:latin typeface="Calibri" pitchFamily="34" charset="0"/>
              </a:rPr>
              <a:t> servers</a:t>
            </a:r>
            <a:r>
              <a:rPr lang="en-US" dirty="0" smtClean="0">
                <a:latin typeface="Calibri" pitchFamily="34" charset="0"/>
              </a:rPr>
              <a:t> provide an effective way to ensure compute resource availability in the event of a physical server or hypervisor failure. For example, as depicted in the diagram on this slide, if a server fails, all the VMs running on it are failed over (moved) to other servers, which are operational (active) at that time. Clustered </a:t>
            </a:r>
            <a:r>
              <a:rPr lang="en-US" dirty="0" smtClean="0">
                <a:latin typeface="+mn-lt"/>
              </a:rPr>
              <a:t>servers use a clustered file system, such as VMFS, to enable failover</a:t>
            </a:r>
            <a:r>
              <a:rPr lang="en-US" dirty="0" smtClean="0"/>
              <a:t>. </a:t>
            </a:r>
            <a:r>
              <a:rPr lang="en-US" baseline="0" dirty="0" smtClean="0">
                <a:latin typeface="Calibri" pitchFamily="34" charset="0"/>
              </a:rPr>
              <a:t> </a:t>
            </a:r>
          </a:p>
          <a:p>
            <a:pPr marL="0" lvl="1" defTabSz="914366">
              <a:defRPr/>
            </a:pPr>
            <a:r>
              <a:rPr lang="en-US" dirty="0">
                <a:latin typeface="Calibri" pitchFamily="34" charset="0"/>
              </a:rPr>
              <a:t>V</a:t>
            </a:r>
            <a:r>
              <a:rPr lang="en-US" dirty="0" smtClean="0">
                <a:latin typeface="Calibri" pitchFamily="34" charset="0"/>
              </a:rPr>
              <a:t>MFS provides multiple VMs with shared access to a consolidated pool of clustered storage. A VM sees the (virtual) disks in a VMFS as local targets, where as are actually just files on the VMFS volume. Additionally, a VMFS encapsulates the</a:t>
            </a:r>
            <a:r>
              <a:rPr lang="en-US" baseline="0" dirty="0" smtClean="0">
                <a:latin typeface="Calibri" pitchFamily="34" charset="0"/>
              </a:rPr>
              <a:t> </a:t>
            </a:r>
            <a:r>
              <a:rPr lang="en-US" dirty="0" smtClean="0">
                <a:latin typeface="Calibri" pitchFamily="34" charset="0"/>
              </a:rPr>
              <a:t>entire VM state in a single directory, making the tasks of backup, replication, and migration of VMs easy. VMFS is implemented over CS and allows each hypervisor in the cluster to store its VM files in a specific subdirectory on the VMFS. When a VM is operating, VMFS </a:t>
            </a:r>
            <a:r>
              <a:rPr lang="en-US" b="0" dirty="0" smtClean="0">
                <a:latin typeface="Calibri" pitchFamily="34" charset="0"/>
              </a:rPr>
              <a:t>locks those files</a:t>
            </a:r>
            <a:r>
              <a:rPr lang="en-US" dirty="0" smtClean="0">
                <a:latin typeface="Calibri" pitchFamily="34" charset="0"/>
              </a:rPr>
              <a:t> so that other hypervisors cannot update them. VMFS, thus ensures that a VM cannot be opened by more than one hypervisor at</a:t>
            </a:r>
            <a:r>
              <a:rPr lang="en-US" baseline="0" dirty="0" smtClean="0">
                <a:latin typeface="Calibri" pitchFamily="34" charset="0"/>
              </a:rPr>
              <a:t> </a:t>
            </a:r>
            <a:r>
              <a:rPr lang="en-US" dirty="0" smtClean="0">
                <a:latin typeface="Calibri" pitchFamily="34" charset="0"/>
              </a:rPr>
              <a:t>the same time.</a:t>
            </a:r>
            <a:r>
              <a:rPr lang="en-US" baseline="0" dirty="0">
                <a:latin typeface="Calibri" pitchFamily="34" charset="0"/>
              </a:rPr>
              <a:t> </a:t>
            </a:r>
            <a:r>
              <a:rPr lang="en-US" dirty="0" smtClean="0">
                <a:latin typeface="Calibri" pitchFamily="34" charset="0"/>
              </a:rPr>
              <a:t>VMFS </a:t>
            </a:r>
            <a:r>
              <a:rPr lang="en-US" baseline="0" dirty="0" smtClean="0">
                <a:latin typeface="Calibri" pitchFamily="34" charset="0"/>
              </a:rPr>
              <a:t>also provides each VM a separate isolated directory structure for storing its files so that files belonging to one VM cannot be accessed by other VMs.</a:t>
            </a:r>
            <a:endParaRPr lang="en-US" dirty="0" smtClean="0">
              <a:latin typeface="Calibri" pitchFamily="34" charset="0"/>
            </a:endParaRPr>
          </a:p>
        </p:txBody>
      </p:sp>
      <p:sp>
        <p:nvSpPr>
          <p:cNvPr id="6" name="Footer Placeholder 3"/>
          <p:cNvSpPr txBox="1">
            <a:spLocks noGrp="1"/>
          </p:cNvSpPr>
          <p:nvPr/>
        </p:nvSpPr>
        <p:spPr bwMode="auto">
          <a:xfrm>
            <a:off x="1" y="9893301"/>
            <a:ext cx="4419600" cy="341313"/>
          </a:xfrm>
          <a:prstGeom prst="rect">
            <a:avLst/>
          </a:prstGeom>
          <a:noFill/>
          <a:ln w="9525">
            <a:noFill/>
            <a:miter lim="800000"/>
            <a:headEnd/>
            <a:tailEnd/>
          </a:ln>
        </p:spPr>
        <p:txBody>
          <a:bodyPr lIns="96657" tIns="48330" rIns="96657" bIns="48330" anchor="b"/>
          <a:lstStyle/>
          <a:p>
            <a:pPr defTabSz="966752"/>
            <a:r>
              <a:rPr lang="en-US" sz="1000" dirty="0">
                <a:solidFill>
                  <a:prstClr val="black"/>
                </a:solidFill>
                <a:latin typeface="MetaNormalLF-Roman" pitchFamily="34" charset="0"/>
              </a:rPr>
              <a:t>Copyright © 2011 EMC Corporation. Do not Copy - All Rights Reserved.</a:t>
            </a:r>
          </a:p>
        </p:txBody>
      </p:sp>
      <p:sp>
        <p:nvSpPr>
          <p:cNvPr id="7" name="Rectangle 7"/>
          <p:cNvSpPr>
            <a:spLocks noGrp="1" noChangeArrowheads="1"/>
          </p:cNvSpPr>
          <p:nvPr>
            <p:ph type="sldNum" sz="quarter" idx="5"/>
          </p:nvPr>
        </p:nvSpPr>
        <p:spPr>
          <a:xfrm>
            <a:off x="4024314" y="9721852"/>
            <a:ext cx="3078162" cy="511175"/>
          </a:xfrm>
          <a:ln/>
        </p:spPr>
        <p:txBody>
          <a:bodyPr/>
          <a:lstStyle/>
          <a:p>
            <a:fld id="{5C68BBA4-9758-4F28-93E3-E6572C43FE5F}" type="slidenum">
              <a:rPr lang="en-US">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351187A-05CE-4F16-99BC-6568A8DEC1F7}" type="slidenum">
              <a:rPr lang="en-US"/>
              <a:pPr/>
              <a:t>9</a:t>
            </a:fld>
            <a:endParaRPr lang="en-US"/>
          </a:p>
        </p:txBody>
      </p:sp>
      <p:sp>
        <p:nvSpPr>
          <p:cNvPr id="215042" name="Slide Image Placeholder 1"/>
          <p:cNvSpPr>
            <a:spLocks noGrp="1" noRot="1" noChangeAspect="1" noTextEdit="1"/>
          </p:cNvSpPr>
          <p:nvPr>
            <p:ph type="sldImg"/>
          </p:nvPr>
        </p:nvSpPr>
        <p:spPr>
          <a:xfrm>
            <a:off x="655638" y="584200"/>
            <a:ext cx="5276850" cy="3957638"/>
          </a:xfrm>
          <a:ln/>
        </p:spPr>
      </p:sp>
      <p:sp>
        <p:nvSpPr>
          <p:cNvPr id="215043" name="Notes Placeholder 2"/>
          <p:cNvSpPr>
            <a:spLocks noGrp="1" noChangeAspect="1"/>
          </p:cNvSpPr>
          <p:nvPr>
            <p:ph type="body" idx="1"/>
          </p:nvPr>
        </p:nvSpPr>
        <p:spPr>
          <a:xfrm>
            <a:off x="444004" y="4707922"/>
            <a:ext cx="5772051" cy="4629944"/>
          </a:xfrm>
          <a:noFill/>
        </p:spPr>
        <p:txBody>
          <a:bodyPr/>
          <a:lstStyle/>
          <a:p>
            <a:r>
              <a:rPr lang="en-US" dirty="0" smtClean="0">
                <a:latin typeface="Calibri" pitchFamily="34" charset="0"/>
              </a:rPr>
              <a:t>The VM </a:t>
            </a:r>
            <a:r>
              <a:rPr lang="en-US" dirty="0">
                <a:latin typeface="Calibri" pitchFamily="34" charset="0"/>
              </a:rPr>
              <a:t>Fault Tolerance (VMFT) technique ensures that </a:t>
            </a:r>
            <a:r>
              <a:rPr lang="en-US" dirty="0" smtClean="0">
                <a:latin typeface="Calibri" pitchFamily="34" charset="0"/>
              </a:rPr>
              <a:t>in </a:t>
            </a:r>
            <a:r>
              <a:rPr lang="en-US" dirty="0">
                <a:latin typeface="Calibri" pitchFamily="34" charset="0"/>
              </a:rPr>
              <a:t>the event of a VM failure, there is no disruption in </a:t>
            </a:r>
            <a:r>
              <a:rPr lang="en-US" dirty="0" smtClean="0">
                <a:latin typeface="Calibri" pitchFamily="34" charset="0"/>
              </a:rPr>
              <a:t>business operations. The</a:t>
            </a:r>
            <a:r>
              <a:rPr lang="en-US" baseline="0" dirty="0" smtClean="0">
                <a:latin typeface="Calibri" pitchFamily="34" charset="0"/>
              </a:rPr>
              <a:t> </a:t>
            </a:r>
            <a:r>
              <a:rPr lang="en-US" dirty="0" smtClean="0">
                <a:latin typeface="Calibri" pitchFamily="34" charset="0"/>
              </a:rPr>
              <a:t>VMFT </a:t>
            </a:r>
            <a:r>
              <a:rPr lang="en-US" dirty="0">
                <a:latin typeface="Calibri" pitchFamily="34" charset="0"/>
              </a:rPr>
              <a:t>technique </a:t>
            </a:r>
            <a:r>
              <a:rPr lang="en-US" dirty="0" smtClean="0">
                <a:latin typeface="Calibri" pitchFamily="34" charset="0"/>
              </a:rPr>
              <a:t>ensures that </a:t>
            </a:r>
            <a:r>
              <a:rPr lang="en-US" dirty="0">
                <a:latin typeface="Calibri" pitchFamily="34" charset="0"/>
              </a:rPr>
              <a:t>individual VMs are functioning well and </a:t>
            </a:r>
            <a:r>
              <a:rPr lang="en-US" dirty="0" smtClean="0">
                <a:latin typeface="Calibri" pitchFamily="34" charset="0"/>
              </a:rPr>
              <a:t>are responding </a:t>
            </a:r>
            <a:r>
              <a:rPr lang="en-US" dirty="0">
                <a:latin typeface="Calibri" pitchFamily="34" charset="0"/>
              </a:rPr>
              <a:t>to failures without interruption in service. </a:t>
            </a:r>
            <a:r>
              <a:rPr lang="en-US" b="0" dirty="0" smtClean="0">
                <a:latin typeface="Calibri" pitchFamily="34" charset="0"/>
              </a:rPr>
              <a:t>VMFT</a:t>
            </a:r>
            <a:r>
              <a:rPr lang="en-US" dirty="0" smtClean="0">
                <a:latin typeface="Calibri" pitchFamily="34" charset="0"/>
              </a:rPr>
              <a:t> </a:t>
            </a:r>
            <a:r>
              <a:rPr lang="en-US" dirty="0">
                <a:latin typeface="Calibri" pitchFamily="34" charset="0"/>
              </a:rPr>
              <a:t>creates hidden duplicate </a:t>
            </a:r>
            <a:r>
              <a:rPr lang="en-US" dirty="0" smtClean="0">
                <a:latin typeface="Calibri" pitchFamily="34" charset="0"/>
              </a:rPr>
              <a:t>copies</a:t>
            </a:r>
            <a:r>
              <a:rPr lang="en-US" baseline="0" dirty="0" smtClean="0">
                <a:latin typeface="Calibri" pitchFamily="34" charset="0"/>
              </a:rPr>
              <a:t> </a:t>
            </a:r>
            <a:r>
              <a:rPr lang="en-US" dirty="0" smtClean="0">
                <a:latin typeface="Calibri" pitchFamily="34" charset="0"/>
              </a:rPr>
              <a:t>of </a:t>
            </a:r>
            <a:r>
              <a:rPr lang="en-US" dirty="0">
                <a:latin typeface="Calibri" pitchFamily="34" charset="0"/>
              </a:rPr>
              <a:t>each VM so that when it detects that a VM has failed </a:t>
            </a:r>
            <a:r>
              <a:rPr lang="en-US" dirty="0" smtClean="0">
                <a:latin typeface="Calibri" pitchFamily="34" charset="0"/>
              </a:rPr>
              <a:t>due </a:t>
            </a:r>
            <a:r>
              <a:rPr lang="en-US" dirty="0">
                <a:latin typeface="Calibri" pitchFamily="34" charset="0"/>
              </a:rPr>
              <a:t>to hardware failure, the duplicate VM can be used for failover. </a:t>
            </a:r>
          </a:p>
          <a:p>
            <a:r>
              <a:rPr lang="en-US" dirty="0" smtClean="0">
                <a:latin typeface="Calibri" pitchFamily="34" charset="0"/>
              </a:rPr>
              <a:t>VMFT creates a live instance of the primary VM</a:t>
            </a:r>
            <a:r>
              <a:rPr lang="en-US" baseline="0" dirty="0" smtClean="0">
                <a:latin typeface="Calibri" pitchFamily="34" charset="0"/>
              </a:rPr>
              <a:t> that </a:t>
            </a:r>
            <a:r>
              <a:rPr lang="en-US" dirty="0" smtClean="0">
                <a:latin typeface="Calibri" pitchFamily="34" charset="0"/>
              </a:rPr>
              <a:t>runs on another physical machine.</a:t>
            </a:r>
            <a:r>
              <a:rPr lang="en-US" baseline="0" dirty="0" smtClean="0">
                <a:latin typeface="Calibri" pitchFamily="34" charset="0"/>
              </a:rPr>
              <a:t> </a:t>
            </a:r>
            <a:r>
              <a:rPr lang="en-US" dirty="0" smtClean="0">
                <a:latin typeface="Calibri" pitchFamily="34" charset="0"/>
              </a:rPr>
              <a:t>The </a:t>
            </a:r>
            <a:r>
              <a:rPr lang="en-US" dirty="0">
                <a:latin typeface="Calibri" pitchFamily="34" charset="0"/>
              </a:rPr>
              <a:t>two VMs are kept in synchronization with each </a:t>
            </a:r>
            <a:r>
              <a:rPr lang="en-US" dirty="0" smtClean="0">
                <a:latin typeface="Calibri" pitchFamily="34" charset="0"/>
              </a:rPr>
              <a:t>other.</a:t>
            </a:r>
            <a:r>
              <a:rPr lang="en-US" baseline="0" dirty="0" smtClean="0">
                <a:latin typeface="Calibri" pitchFamily="34" charset="0"/>
              </a:rPr>
              <a:t> T</a:t>
            </a:r>
            <a:r>
              <a:rPr lang="en-US" dirty="0" smtClean="0">
                <a:latin typeface="Calibri" pitchFamily="34" charset="0"/>
              </a:rPr>
              <a:t>he </a:t>
            </a:r>
            <a:r>
              <a:rPr lang="en-US" dirty="0">
                <a:latin typeface="Calibri" pitchFamily="34" charset="0"/>
              </a:rPr>
              <a:t>logs of the </a:t>
            </a:r>
            <a:r>
              <a:rPr lang="en-US" dirty="0" smtClean="0">
                <a:latin typeface="Calibri" pitchFamily="34" charset="0"/>
              </a:rPr>
              <a:t>event </a:t>
            </a:r>
            <a:r>
              <a:rPr lang="en-US" dirty="0">
                <a:latin typeface="Calibri" pitchFamily="34" charset="0"/>
              </a:rPr>
              <a:t>executions by the </a:t>
            </a:r>
            <a:r>
              <a:rPr lang="en-US" dirty="0" smtClean="0">
                <a:latin typeface="Calibri" pitchFamily="34" charset="0"/>
              </a:rPr>
              <a:t>primary VM </a:t>
            </a:r>
            <a:r>
              <a:rPr lang="en-US" dirty="0">
                <a:latin typeface="Calibri" pitchFamily="34" charset="0"/>
              </a:rPr>
              <a:t>are transmitted over a high speed network to the secondary </a:t>
            </a:r>
            <a:r>
              <a:rPr lang="en-US" dirty="0" smtClean="0">
                <a:latin typeface="Calibri" pitchFamily="34" charset="0"/>
              </a:rPr>
              <a:t>VM. Secondary </a:t>
            </a:r>
            <a:r>
              <a:rPr lang="en-US" b="0" u="none" dirty="0" smtClean="0">
                <a:latin typeface="Calibri" pitchFamily="34" charset="0"/>
              </a:rPr>
              <a:t>VM replays </a:t>
            </a:r>
            <a:r>
              <a:rPr lang="en-US" b="0" u="none" dirty="0">
                <a:latin typeface="Calibri" pitchFamily="34" charset="0"/>
              </a:rPr>
              <a:t>them to bring its own state same as of the primary VM. </a:t>
            </a:r>
            <a:r>
              <a:rPr lang="en-US" dirty="0">
                <a:latin typeface="Calibri" pitchFamily="34" charset="0"/>
              </a:rPr>
              <a:t>The hypervisor running on the primary </a:t>
            </a:r>
            <a:r>
              <a:rPr lang="en-US" dirty="0" smtClean="0">
                <a:latin typeface="Calibri" pitchFamily="34" charset="0"/>
              </a:rPr>
              <a:t>server </a:t>
            </a:r>
            <a:r>
              <a:rPr lang="en-US" dirty="0">
                <a:latin typeface="Calibri" pitchFamily="34" charset="0"/>
              </a:rPr>
              <a:t>captures </a:t>
            </a:r>
            <a:r>
              <a:rPr lang="en-US" dirty="0" smtClean="0">
                <a:latin typeface="Calibri" pitchFamily="34" charset="0"/>
              </a:rPr>
              <a:t>the sequence of events for the primary VM,</a:t>
            </a:r>
            <a:r>
              <a:rPr lang="en-US" baseline="0" dirty="0" smtClean="0">
                <a:latin typeface="Calibri" pitchFamily="34" charset="0"/>
              </a:rPr>
              <a:t> </a:t>
            </a:r>
            <a:r>
              <a:rPr lang="en-US" dirty="0" smtClean="0">
                <a:latin typeface="Calibri" pitchFamily="34" charset="0"/>
              </a:rPr>
              <a:t>including instructions from the virtual I/O devices, virtual NICs, user inputs, etc</a:t>
            </a:r>
            <a:r>
              <a:rPr lang="en-US" b="0" u="none" dirty="0" smtClean="0">
                <a:latin typeface="Calibri" pitchFamily="34" charset="0"/>
              </a:rPr>
              <a:t>. And </a:t>
            </a:r>
            <a:r>
              <a:rPr lang="en-US" b="0" u="none" dirty="0">
                <a:latin typeface="Calibri" pitchFamily="34" charset="0"/>
              </a:rPr>
              <a:t>transfers them to the secondary </a:t>
            </a:r>
            <a:r>
              <a:rPr lang="en-US" b="0" u="none" dirty="0" smtClean="0">
                <a:latin typeface="Calibri" pitchFamily="34" charset="0"/>
              </a:rPr>
              <a:t>server. </a:t>
            </a:r>
            <a:r>
              <a:rPr lang="en-US" dirty="0">
                <a:latin typeface="Calibri" pitchFamily="34" charset="0"/>
              </a:rPr>
              <a:t>The hypervisor running on the secondary </a:t>
            </a:r>
            <a:r>
              <a:rPr lang="en-US" dirty="0" smtClean="0">
                <a:latin typeface="Calibri" pitchFamily="34" charset="0"/>
              </a:rPr>
              <a:t>server </a:t>
            </a:r>
            <a:r>
              <a:rPr lang="en-US" dirty="0">
                <a:latin typeface="Calibri" pitchFamily="34" charset="0"/>
              </a:rPr>
              <a:t>receives these </a:t>
            </a:r>
            <a:r>
              <a:rPr lang="en-US" dirty="0" smtClean="0">
                <a:latin typeface="Calibri" pitchFamily="34" charset="0"/>
              </a:rPr>
              <a:t>event sequences </a:t>
            </a:r>
            <a:r>
              <a:rPr lang="en-US" dirty="0">
                <a:latin typeface="Calibri" pitchFamily="34" charset="0"/>
              </a:rPr>
              <a:t>and sends </a:t>
            </a:r>
            <a:r>
              <a:rPr lang="en-US" b="0" dirty="0" smtClean="0">
                <a:latin typeface="Calibri" pitchFamily="34" charset="0"/>
              </a:rPr>
              <a:t>them</a:t>
            </a:r>
            <a:r>
              <a:rPr lang="en-US" dirty="0" smtClean="0">
                <a:latin typeface="Calibri" pitchFamily="34" charset="0"/>
              </a:rPr>
              <a:t> </a:t>
            </a:r>
            <a:r>
              <a:rPr lang="en-US" dirty="0">
                <a:latin typeface="Calibri" pitchFamily="34" charset="0"/>
              </a:rPr>
              <a:t>to the </a:t>
            </a:r>
            <a:r>
              <a:rPr lang="en-US" dirty="0" smtClean="0">
                <a:latin typeface="Calibri" pitchFamily="34" charset="0"/>
              </a:rPr>
              <a:t>secondary </a:t>
            </a:r>
            <a:r>
              <a:rPr lang="en-US" dirty="0">
                <a:latin typeface="Calibri" pitchFamily="34" charset="0"/>
              </a:rPr>
              <a:t>VM for execution. The primary and the secondary VMs share the same virtual disk using </a:t>
            </a:r>
            <a:r>
              <a:rPr lang="en-US" dirty="0" smtClean="0">
                <a:latin typeface="Calibri" pitchFamily="34" charset="0"/>
              </a:rPr>
              <a:t>VMFS, </a:t>
            </a:r>
            <a:r>
              <a:rPr lang="en-US" dirty="0">
                <a:latin typeface="Calibri" pitchFamily="34" charset="0"/>
              </a:rPr>
              <a:t>but all </a:t>
            </a:r>
            <a:r>
              <a:rPr lang="en-US" dirty="0" smtClean="0">
                <a:latin typeface="Calibri" pitchFamily="34" charset="0"/>
              </a:rPr>
              <a:t>output (for example, write) </a:t>
            </a:r>
            <a:r>
              <a:rPr lang="en-US" dirty="0">
                <a:latin typeface="Calibri" pitchFamily="34" charset="0"/>
              </a:rPr>
              <a:t>operations are performed only by the primary </a:t>
            </a:r>
            <a:r>
              <a:rPr lang="en-US" dirty="0" smtClean="0">
                <a:latin typeface="Calibri" pitchFamily="34" charset="0"/>
              </a:rPr>
              <a:t>VM. A special locking mechanism ensures that the secondary VM does not perform write operations on the shared virtual disks. Any other output instructions from the secondary VM are also not allowed. The </a:t>
            </a:r>
            <a:r>
              <a:rPr lang="en-US" dirty="0">
                <a:latin typeface="Calibri" pitchFamily="34" charset="0"/>
              </a:rPr>
              <a:t>hypervisor posts all </a:t>
            </a:r>
            <a:r>
              <a:rPr lang="en-US" dirty="0" smtClean="0">
                <a:latin typeface="Calibri" pitchFamily="34" charset="0"/>
              </a:rPr>
              <a:t>events </a:t>
            </a:r>
            <a:r>
              <a:rPr lang="en-US" dirty="0">
                <a:latin typeface="Calibri" pitchFamily="34" charset="0"/>
              </a:rPr>
              <a:t>to the secondary VM at the same execution point as they occurred on the </a:t>
            </a:r>
            <a:r>
              <a:rPr lang="en-US" dirty="0" smtClean="0">
                <a:latin typeface="Calibri" pitchFamily="34" charset="0"/>
              </a:rPr>
              <a:t>primary</a:t>
            </a:r>
            <a:r>
              <a:rPr lang="en-US" baseline="0" dirty="0" smtClean="0">
                <a:latin typeface="Calibri" pitchFamily="34" charset="0"/>
              </a:rPr>
              <a:t> </a:t>
            </a:r>
            <a:r>
              <a:rPr lang="en-US" b="0" baseline="0" dirty="0" smtClean="0">
                <a:latin typeface="Calibri" pitchFamily="34" charset="0"/>
              </a:rPr>
              <a:t>VM</a:t>
            </a:r>
            <a:r>
              <a:rPr lang="en-US" dirty="0" smtClean="0">
                <a:latin typeface="Calibri" pitchFamily="34" charset="0"/>
              </a:rPr>
              <a:t>. </a:t>
            </a:r>
            <a:r>
              <a:rPr lang="en-US" dirty="0">
                <a:latin typeface="Calibri" pitchFamily="34" charset="0"/>
              </a:rPr>
              <a:t>This way, the two </a:t>
            </a:r>
            <a:r>
              <a:rPr lang="en-US" dirty="0" smtClean="0">
                <a:latin typeface="Calibri" pitchFamily="34" charset="0"/>
              </a:rPr>
              <a:t>VMs </a:t>
            </a:r>
            <a:r>
              <a:rPr lang="en-US" dirty="0">
                <a:latin typeface="Calibri" pitchFamily="34" charset="0"/>
              </a:rPr>
              <a:t>play </a:t>
            </a:r>
            <a:r>
              <a:rPr lang="en-US" dirty="0" smtClean="0">
                <a:latin typeface="Calibri" pitchFamily="34" charset="0"/>
              </a:rPr>
              <a:t>exactly the same </a:t>
            </a:r>
            <a:r>
              <a:rPr lang="en-US" dirty="0">
                <a:latin typeface="Calibri" pitchFamily="34" charset="0"/>
              </a:rPr>
              <a:t>set of events and their states are synchronized with each other. </a:t>
            </a:r>
          </a:p>
        </p:txBody>
      </p:sp>
      <p:sp>
        <p:nvSpPr>
          <p:cNvPr id="7" name="Footer Placeholder 3"/>
          <p:cNvSpPr txBox="1">
            <a:spLocks noGrp="1"/>
          </p:cNvSpPr>
          <p:nvPr/>
        </p:nvSpPr>
        <p:spPr bwMode="auto">
          <a:xfrm>
            <a:off x="0" y="9893301"/>
            <a:ext cx="4419600" cy="341313"/>
          </a:xfrm>
          <a:prstGeom prst="rect">
            <a:avLst/>
          </a:prstGeom>
          <a:noFill/>
          <a:ln w="9525">
            <a:noFill/>
            <a:miter lim="800000"/>
            <a:headEnd/>
            <a:tailEnd/>
          </a:ln>
        </p:spPr>
        <p:txBody>
          <a:bodyPr lIns="96661" tIns="48331" rIns="96661" bIns="48331" anchor="b"/>
          <a:lstStyle/>
          <a:p>
            <a:pPr algn="l" defTabSz="966788"/>
            <a:r>
              <a:rPr lang="en-US" sz="1000">
                <a:latin typeface="MetaNormalLF-Roman" pitchFamily="34" charset="0"/>
              </a:rPr>
              <a:t>Copyright © 2011 EMC Corporation. Do not Copy -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Business Continuity in VDC</a:t>
            </a:r>
          </a:p>
        </p:txBody>
      </p:sp>
      <p:sp>
        <p:nvSpPr>
          <p:cNvPr id="5" name="Slide Number Placeholder 4"/>
          <p:cNvSpPr>
            <a:spLocks noGrp="1"/>
          </p:cNvSpPr>
          <p:nvPr>
            <p:ph type="sldNum" sz="quarter" idx="11"/>
          </p:nvPr>
        </p:nvSpPr>
        <p:spPr/>
        <p:txBody>
          <a:bodyPr/>
          <a:lstStyle>
            <a:lvl1pPr>
              <a:defRPr smtClean="0"/>
            </a:lvl1pPr>
          </a:lstStyle>
          <a:p>
            <a:pPr>
              <a:defRPr/>
            </a:pPr>
            <a:fld id="{E497A33D-2F4F-4FB0-B9BE-E55D941612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Business Continuity in VDC</a:t>
            </a:r>
          </a:p>
        </p:txBody>
      </p:sp>
      <p:sp>
        <p:nvSpPr>
          <p:cNvPr id="5" name="Slide Number Placeholder 4"/>
          <p:cNvSpPr>
            <a:spLocks noGrp="1"/>
          </p:cNvSpPr>
          <p:nvPr>
            <p:ph type="sldNum" sz="quarter" idx="11"/>
          </p:nvPr>
        </p:nvSpPr>
        <p:spPr/>
        <p:txBody>
          <a:bodyPr/>
          <a:lstStyle>
            <a:lvl1pPr>
              <a:defRPr smtClean="0"/>
            </a:lvl1pPr>
          </a:lstStyle>
          <a:p>
            <a:pPr>
              <a:defRPr/>
            </a:pPr>
            <a:fld id="{8DB492E0-0131-4427-BF61-0009053A7D8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Business Continuity in VDC</a:t>
            </a:r>
          </a:p>
        </p:txBody>
      </p:sp>
      <p:sp>
        <p:nvSpPr>
          <p:cNvPr id="5" name="Slide Number Placeholder 4"/>
          <p:cNvSpPr>
            <a:spLocks noGrp="1"/>
          </p:cNvSpPr>
          <p:nvPr>
            <p:ph type="sldNum" sz="quarter" idx="11"/>
          </p:nvPr>
        </p:nvSpPr>
        <p:spPr/>
        <p:txBody>
          <a:bodyPr/>
          <a:lstStyle>
            <a:lvl1pPr>
              <a:defRPr smtClean="0"/>
            </a:lvl1pPr>
          </a:lstStyle>
          <a:p>
            <a:pPr>
              <a:defRPr/>
            </a:pPr>
            <a:fld id="{A48FE40C-1092-4FA5-9401-2496AB3AB7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lumMod val="75000"/>
                    <a:lumOff val="25000"/>
                  </a:schemeClr>
                </a:solidFill>
              </a:defRPr>
            </a:lvl1pPr>
          </a:lstStyle>
          <a:p>
            <a:pPr>
              <a:defRPr/>
            </a:pPr>
            <a:r>
              <a:rPr lang="en-US" dirty="0" smtClean="0"/>
              <a:t>Business Continuity in VDC </a:t>
            </a:r>
            <a:endParaRPr lang="en-US" dirty="0">
              <a:solidFill>
                <a:srgbClr val="000000">
                  <a:lumMod val="75000"/>
                  <a:lumOff val="25000"/>
                </a:srgbClr>
              </a:solidFill>
            </a:endParaRPr>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7BE9A394-58FA-4898-9BA0-0DCBF25B947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2104A0D3-4CFD-4617-81D4-56C9BB7A7E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4CAF6265-25D3-48EF-9583-A9F3EC67982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870D4BF2-1B3F-44CF-8166-2084E8B4530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a:t>[Course/Module Title]</a:t>
            </a:r>
          </a:p>
        </p:txBody>
      </p:sp>
      <p:sp>
        <p:nvSpPr>
          <p:cNvPr id="8" name="Slide Number Placeholder 7"/>
          <p:cNvSpPr>
            <a:spLocks noGrp="1"/>
          </p:cNvSpPr>
          <p:nvPr>
            <p:ph type="sldNum" sz="quarter" idx="11"/>
          </p:nvPr>
        </p:nvSpPr>
        <p:spPr/>
        <p:txBody>
          <a:bodyPr/>
          <a:lstStyle>
            <a:lvl1pPr>
              <a:defRPr smtClean="0"/>
            </a:lvl1pPr>
          </a:lstStyle>
          <a:p>
            <a:pPr>
              <a:defRPr/>
            </a:pPr>
            <a:fld id="{7C8E4176-4F70-43CB-BD45-B714B4C6FD6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a:t>[Course/Module Title]</a:t>
            </a:r>
          </a:p>
        </p:txBody>
      </p:sp>
      <p:sp>
        <p:nvSpPr>
          <p:cNvPr id="4" name="Slide Number Placeholder 3"/>
          <p:cNvSpPr>
            <a:spLocks noGrp="1"/>
          </p:cNvSpPr>
          <p:nvPr>
            <p:ph type="sldNum" sz="quarter" idx="11"/>
          </p:nvPr>
        </p:nvSpPr>
        <p:spPr/>
        <p:txBody>
          <a:bodyPr/>
          <a:lstStyle>
            <a:lvl1pPr>
              <a:defRPr smtClean="0"/>
            </a:lvl1pPr>
          </a:lstStyle>
          <a:p>
            <a:pPr>
              <a:defRPr/>
            </a:pPr>
            <a:fld id="{10D30734-15F6-4652-9452-4434C01BB6F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a:t>[Course/Module Title]</a:t>
            </a:r>
          </a:p>
        </p:txBody>
      </p:sp>
      <p:sp>
        <p:nvSpPr>
          <p:cNvPr id="3" name="Slide Number Placeholder 2"/>
          <p:cNvSpPr>
            <a:spLocks noGrp="1"/>
          </p:cNvSpPr>
          <p:nvPr>
            <p:ph type="sldNum" sz="quarter" idx="11"/>
          </p:nvPr>
        </p:nvSpPr>
        <p:spPr/>
        <p:txBody>
          <a:bodyPr/>
          <a:lstStyle>
            <a:lvl1pPr>
              <a:defRPr smtClean="0"/>
            </a:lvl1pPr>
          </a:lstStyle>
          <a:p>
            <a:pPr>
              <a:defRPr/>
            </a:pPr>
            <a:fld id="{5198A7E3-7463-430D-B591-0FA396039A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Business Continuity in VDC</a:t>
            </a:r>
          </a:p>
        </p:txBody>
      </p:sp>
      <p:sp>
        <p:nvSpPr>
          <p:cNvPr id="5" name="Slide Number Placeholder 4"/>
          <p:cNvSpPr>
            <a:spLocks noGrp="1"/>
          </p:cNvSpPr>
          <p:nvPr>
            <p:ph type="sldNum" sz="quarter" idx="11"/>
          </p:nvPr>
        </p:nvSpPr>
        <p:spPr/>
        <p:txBody>
          <a:bodyPr/>
          <a:lstStyle>
            <a:lvl1pPr>
              <a:defRPr smtClean="0"/>
            </a:lvl1pPr>
          </a:lstStyle>
          <a:p>
            <a:pPr>
              <a:defRPr/>
            </a:pPr>
            <a:fld id="{F049AD01-87C4-4D4E-8840-86D9E4A2399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E354AB9C-803D-4C73-B261-85918C46673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0BC82FDD-DDB5-4037-93A1-DBEA3EEC518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22697797-5716-4F85-88AA-99F31D722A5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024BC09D-9DEB-4938-9DA1-5B52447C742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7C7E1E1E-1124-4CA1-A84A-C7B27F5C449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7FC9A627-469E-4A2E-9465-096BDD7849A2}"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2EE0D7DA-51A3-49F7-B5B1-3021D16621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45F37457-76A0-4204-84E4-30146D9FAB5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a:t>[Course/Module Title]</a:t>
            </a:r>
          </a:p>
        </p:txBody>
      </p:sp>
      <p:sp>
        <p:nvSpPr>
          <p:cNvPr id="8" name="Slide Number Placeholder 7"/>
          <p:cNvSpPr>
            <a:spLocks noGrp="1"/>
          </p:cNvSpPr>
          <p:nvPr>
            <p:ph type="sldNum" sz="quarter" idx="11"/>
          </p:nvPr>
        </p:nvSpPr>
        <p:spPr/>
        <p:txBody>
          <a:bodyPr/>
          <a:lstStyle>
            <a:lvl1pPr>
              <a:defRPr smtClean="0"/>
            </a:lvl1pPr>
          </a:lstStyle>
          <a:p>
            <a:pPr>
              <a:defRPr/>
            </a:pPr>
            <a:fld id="{4A1D4753-A4D9-495F-8296-16210720C36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pPr>
              <a:defRPr/>
            </a:pPr>
            <a:r>
              <a:rPr lang="en-US"/>
              <a:t>[Course/Module Title]</a:t>
            </a:r>
          </a:p>
        </p:txBody>
      </p:sp>
      <p:sp>
        <p:nvSpPr>
          <p:cNvPr id="4" name="Slide Number Placeholder 3"/>
          <p:cNvSpPr>
            <a:spLocks noGrp="1"/>
          </p:cNvSpPr>
          <p:nvPr>
            <p:ph type="sldNum" sz="quarter" idx="11"/>
          </p:nvPr>
        </p:nvSpPr>
        <p:spPr/>
        <p:txBody>
          <a:bodyPr/>
          <a:lstStyle>
            <a:lvl1pPr>
              <a:defRPr smtClean="0"/>
            </a:lvl1pPr>
          </a:lstStyle>
          <a:p>
            <a:pPr>
              <a:defRPr/>
            </a:pPr>
            <a:fld id="{BB806709-83A4-452C-899C-E6F1C80BF0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Business Continuity in VDC</a:t>
            </a:r>
          </a:p>
        </p:txBody>
      </p:sp>
      <p:sp>
        <p:nvSpPr>
          <p:cNvPr id="5" name="Slide Number Placeholder 4"/>
          <p:cNvSpPr>
            <a:spLocks noGrp="1"/>
          </p:cNvSpPr>
          <p:nvPr>
            <p:ph type="sldNum" sz="quarter" idx="11"/>
          </p:nvPr>
        </p:nvSpPr>
        <p:spPr/>
        <p:txBody>
          <a:bodyPr/>
          <a:lstStyle>
            <a:lvl1pPr>
              <a:defRPr smtClean="0"/>
            </a:lvl1pPr>
          </a:lstStyle>
          <a:p>
            <a:pPr>
              <a:defRPr/>
            </a:pPr>
            <a:fld id="{7E0F818B-DB39-4743-97AE-D66202824D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a:t>[Course/Module Title]</a:t>
            </a:r>
          </a:p>
        </p:txBody>
      </p:sp>
      <p:sp>
        <p:nvSpPr>
          <p:cNvPr id="3" name="Slide Number Placeholder 2"/>
          <p:cNvSpPr>
            <a:spLocks noGrp="1"/>
          </p:cNvSpPr>
          <p:nvPr>
            <p:ph type="sldNum" sz="quarter" idx="11"/>
          </p:nvPr>
        </p:nvSpPr>
        <p:spPr/>
        <p:txBody>
          <a:bodyPr/>
          <a:lstStyle>
            <a:lvl1pPr>
              <a:defRPr smtClean="0"/>
            </a:lvl1pPr>
          </a:lstStyle>
          <a:p>
            <a:pPr>
              <a:defRPr/>
            </a:pPr>
            <a:fld id="{C4C85672-9FF1-46E0-B6FB-ED63941ACA0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34F9E38E-93FC-4D15-ABDA-9EE8D98FF30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[Course/Module Title]</a:t>
            </a:r>
          </a:p>
        </p:txBody>
      </p:sp>
      <p:sp>
        <p:nvSpPr>
          <p:cNvPr id="6" name="Slide Number Placeholder 5"/>
          <p:cNvSpPr>
            <a:spLocks noGrp="1"/>
          </p:cNvSpPr>
          <p:nvPr>
            <p:ph type="sldNum" sz="quarter" idx="11"/>
          </p:nvPr>
        </p:nvSpPr>
        <p:spPr/>
        <p:txBody>
          <a:bodyPr/>
          <a:lstStyle>
            <a:lvl1pPr>
              <a:defRPr smtClean="0"/>
            </a:lvl1pPr>
          </a:lstStyle>
          <a:p>
            <a:pPr>
              <a:defRPr/>
            </a:pPr>
            <a:fld id="{C75E43F3-FEC5-4466-BBE7-53016BBA2A1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F8BD6955-4484-49F4-B06A-32CFB0100CC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t>[Course/Module Title]</a:t>
            </a:r>
          </a:p>
        </p:txBody>
      </p:sp>
      <p:sp>
        <p:nvSpPr>
          <p:cNvPr id="5" name="Slide Number Placeholder 4"/>
          <p:cNvSpPr>
            <a:spLocks noGrp="1"/>
          </p:cNvSpPr>
          <p:nvPr>
            <p:ph type="sldNum" sz="quarter" idx="11"/>
          </p:nvPr>
        </p:nvSpPr>
        <p:spPr/>
        <p:txBody>
          <a:bodyPr/>
          <a:lstStyle>
            <a:lvl1pPr>
              <a:defRPr smtClean="0"/>
            </a:lvl1pPr>
          </a:lstStyle>
          <a:p>
            <a:pPr>
              <a:defRPr/>
            </a:pPr>
            <a:fld id="{53BA2C89-9808-4833-AD62-E411828C32E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solidFill>
                  <a:schemeClr val="tx1">
                    <a:lumMod val="75000"/>
                    <a:lumOff val="25000"/>
                  </a:schemeClr>
                </a:solidFill>
              </a:defRPr>
            </a:lvl1pPr>
          </a:lstStyle>
          <a:p>
            <a:pPr>
              <a:defRPr/>
            </a:pPr>
            <a:r>
              <a:rPr lang="en-US">
                <a:solidFill>
                  <a:srgbClr val="000000">
                    <a:lumMod val="75000"/>
                    <a:lumOff val="25000"/>
                  </a:srgbClr>
                </a:solidFill>
              </a:rPr>
              <a:t>[Course/Module Title]</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smtClean="0"/>
              <a:t>Click icon to add picture</a:t>
            </a:r>
            <a:endParaRPr lang="en-US" noProof="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a:solidFill>
                  <a:srgbClr val="000000">
                    <a:lumMod val="75000"/>
                    <a:lumOff val="25000"/>
                  </a:srgbClr>
                </a:solidFill>
              </a:rPr>
              <a:t>[Course/Module Title]</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a:solidFill>
                  <a:srgbClr val="000000">
                    <a:lumMod val="75000"/>
                    <a:lumOff val="25000"/>
                  </a:srgbClr>
                </a:solidFill>
              </a:rPr>
              <a:t>[Course/Module Title]</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solidFill>
                  <a:srgbClr val="000000">
                    <a:lumMod val="75000"/>
                    <a:lumOff val="25000"/>
                  </a:srgbClr>
                </a:solidFill>
              </a:rPr>
              <a:t>Business Continuity in VDC</a:t>
            </a:r>
            <a:endParaRPr lang="en-US" dirty="0">
              <a:solidFill>
                <a:srgbClr val="000000">
                  <a:lumMod val="75000"/>
                  <a:lumOff val="25000"/>
                </a:srgbClr>
              </a:solidFill>
            </a:endParaRPr>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lumMod val="75000"/>
                    <a:lumOff val="25000"/>
                  </a:schemeClr>
                </a:solidFill>
              </a:defRPr>
            </a:lvl1pPr>
          </a:lstStyle>
          <a:p>
            <a:pPr>
              <a:defRPr/>
            </a:pPr>
            <a:r>
              <a:rPr lang="en-US" dirty="0" smtClean="0"/>
              <a:t>Business Continuity in VDC </a:t>
            </a:r>
            <a:endParaRPr lang="en-US" dirty="0">
              <a:solidFill>
                <a:srgbClr val="000000">
                  <a:lumMod val="75000"/>
                  <a:lumOff val="25000"/>
                </a:srgbClr>
              </a:solidFill>
            </a:endParaRPr>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Business Continuity in VDC</a:t>
            </a:r>
          </a:p>
        </p:txBody>
      </p:sp>
      <p:sp>
        <p:nvSpPr>
          <p:cNvPr id="6" name="Slide Number Placeholder 5"/>
          <p:cNvSpPr>
            <a:spLocks noGrp="1"/>
          </p:cNvSpPr>
          <p:nvPr>
            <p:ph type="sldNum" sz="quarter" idx="11"/>
          </p:nvPr>
        </p:nvSpPr>
        <p:spPr/>
        <p:txBody>
          <a:bodyPr/>
          <a:lstStyle>
            <a:lvl1pPr>
              <a:defRPr smtClean="0"/>
            </a:lvl1pPr>
          </a:lstStyle>
          <a:p>
            <a:pPr>
              <a:defRPr/>
            </a:pPr>
            <a:fld id="{FA4F8435-5266-4C3B-9C05-66C0ABB7E91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dirty="0" smtClean="0"/>
              <a:t>Business Continuity in VDC </a:t>
            </a:r>
            <a:endParaRPr lang="en-US" dirty="0">
              <a:solidFill>
                <a:srgbClr val="000000">
                  <a:lumMod val="75000"/>
                  <a:lumOff val="25000"/>
                </a:srgbClr>
              </a:solidFill>
            </a:endParaRPr>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dirty="0" smtClean="0"/>
              <a:t>Business Continuity in VDC </a:t>
            </a:r>
            <a:endParaRPr lang="en-US" dirty="0">
              <a:solidFill>
                <a:srgbClr val="000000">
                  <a:lumMod val="75000"/>
                  <a:lumOff val="25000"/>
                </a:srgbClr>
              </a:solidFill>
            </a:endParaRPr>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smtClean="0"/>
              <a:t>Click icon to add table</a:t>
            </a:r>
            <a:endParaRPr lang="en-US" noProof="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smtClean="0"/>
              <a:t>Click icon to add picture</a:t>
            </a:r>
            <a:endParaRPr lang="en-US" noProof="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Business Continuity in VDC</a:t>
            </a:r>
          </a:p>
        </p:txBody>
      </p:sp>
      <p:sp>
        <p:nvSpPr>
          <p:cNvPr id="8" name="Slide Number Placeholder 7"/>
          <p:cNvSpPr>
            <a:spLocks noGrp="1"/>
          </p:cNvSpPr>
          <p:nvPr>
            <p:ph type="sldNum" sz="quarter" idx="11"/>
          </p:nvPr>
        </p:nvSpPr>
        <p:spPr/>
        <p:txBody>
          <a:bodyPr/>
          <a:lstStyle>
            <a:lvl1pPr>
              <a:defRPr smtClean="0"/>
            </a:lvl1pPr>
          </a:lstStyle>
          <a:p>
            <a:pPr>
              <a:defRPr/>
            </a:pPr>
            <a:fld id="{B3BCC2BC-AEB7-4B5C-BA7C-1FBD2713478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dirty="0" smtClean="0"/>
              <a:t>Business Continuity in VDC </a:t>
            </a:r>
            <a:endParaRPr lang="en-US" dirty="0">
              <a:solidFill>
                <a:srgbClr val="000000">
                  <a:lumMod val="75000"/>
                  <a:lumOff val="25000"/>
                </a:srgbClr>
              </a:solidFill>
            </a:endParaRPr>
          </a:p>
        </p:txBody>
      </p:sp>
      <p:sp>
        <p:nvSpPr>
          <p:cNvPr id="8" name="Slide Number Placeholder 6"/>
          <p:cNvSpPr>
            <a:spLocks noGrp="1"/>
          </p:cNvSpPr>
          <p:nvPr>
            <p:ph type="sldNum" sz="quarter" idx="15"/>
          </p:nvPr>
        </p:nvSpPr>
        <p:spPr/>
        <p:txBody>
          <a:bodyPr/>
          <a:lstStyle>
            <a:lvl1pPr>
              <a:defRPr/>
            </a:lvl1pPr>
          </a:lstStyle>
          <a:p>
            <a:pPr>
              <a:defRPr/>
            </a:pPr>
            <a:fld id="{D23DF261-BAD9-4A2A-89C0-712FA3D708D7}"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TextBox 2"/>
          <p:cNvSpPr txBox="1"/>
          <p:nvPr userDrawn="1"/>
        </p:nvSpPr>
        <p:spPr>
          <a:xfrm>
            <a:off x="2719409" y="2460793"/>
            <a:ext cx="3705181" cy="1015663"/>
          </a:xfrm>
          <a:prstGeom prst="rect">
            <a:avLst/>
          </a:prstGeom>
          <a:noFill/>
        </p:spPr>
        <p:txBody>
          <a:bodyPr wrap="none" rtlCol="0">
            <a:spAutoFit/>
          </a:bodyPr>
          <a:lstStyle/>
          <a:p>
            <a:r>
              <a:rPr lang="en-US" sz="6000" dirty="0" smtClean="0">
                <a:solidFill>
                  <a:srgbClr val="007DC3"/>
                </a:solidFill>
              </a:rPr>
              <a:t>Thank You!</a:t>
            </a:r>
            <a:endParaRPr lang="en-US" sz="6000" dirty="0">
              <a:solidFill>
                <a:srgbClr val="007DC3"/>
              </a:solidFill>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5" name="Slide Number Placeholder 4"/>
          <p:cNvSpPr>
            <a:spLocks noGrp="1"/>
          </p:cNvSpPr>
          <p:nvPr>
            <p:ph type="sldNum" sz="quarter" idx="11"/>
          </p:nvPr>
        </p:nvSpPr>
        <p:spPr/>
        <p:txBody>
          <a:bodyPr/>
          <a:lstStyle>
            <a:lvl1pPr>
              <a:defRPr/>
            </a:lvl1pPr>
          </a:lstStyle>
          <a:p>
            <a:pPr>
              <a:defRPr/>
            </a:pPr>
            <a:fld id="{1DC88E82-55E9-4566-8882-ED4B83720F8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5" name="Slide Number Placeholder 4"/>
          <p:cNvSpPr>
            <a:spLocks noGrp="1"/>
          </p:cNvSpPr>
          <p:nvPr>
            <p:ph type="sldNum" sz="quarter" idx="11"/>
          </p:nvPr>
        </p:nvSpPr>
        <p:spPr/>
        <p:txBody>
          <a:bodyPr/>
          <a:lstStyle>
            <a:lvl1pPr>
              <a:defRPr/>
            </a:lvl1pPr>
          </a:lstStyle>
          <a:p>
            <a:pPr>
              <a:defRPr/>
            </a:pPr>
            <a:fld id="{62865668-5C64-4B0D-B13E-458594A0B86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5" name="Slide Number Placeholder 4"/>
          <p:cNvSpPr>
            <a:spLocks noGrp="1"/>
          </p:cNvSpPr>
          <p:nvPr>
            <p:ph type="sldNum" sz="quarter" idx="11"/>
          </p:nvPr>
        </p:nvSpPr>
        <p:spPr/>
        <p:txBody>
          <a:bodyPr/>
          <a:lstStyle>
            <a:lvl1pPr>
              <a:defRPr/>
            </a:lvl1pPr>
          </a:lstStyle>
          <a:p>
            <a:pPr>
              <a:defRPr/>
            </a:pPr>
            <a:fld id="{7B9B190D-8083-40D4-8AFB-E43782088993}"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914400"/>
            <a:ext cx="41529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6" name="Slide Number Placeholder 5"/>
          <p:cNvSpPr>
            <a:spLocks noGrp="1"/>
          </p:cNvSpPr>
          <p:nvPr>
            <p:ph type="sldNum" sz="quarter" idx="11"/>
          </p:nvPr>
        </p:nvSpPr>
        <p:spPr/>
        <p:txBody>
          <a:bodyPr/>
          <a:lstStyle>
            <a:lvl1pPr>
              <a:defRPr/>
            </a:lvl1pPr>
          </a:lstStyle>
          <a:p>
            <a:pPr>
              <a:defRPr/>
            </a:pPr>
            <a:fld id="{7F40050F-DA60-44E1-904D-7189793056FC}"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8" name="Slide Number Placeholder 7"/>
          <p:cNvSpPr>
            <a:spLocks noGrp="1"/>
          </p:cNvSpPr>
          <p:nvPr>
            <p:ph type="sldNum" sz="quarter" idx="11"/>
          </p:nvPr>
        </p:nvSpPr>
        <p:spPr/>
        <p:txBody>
          <a:bodyPr/>
          <a:lstStyle>
            <a:lvl1pPr>
              <a:defRPr/>
            </a:lvl1pPr>
          </a:lstStyle>
          <a:p>
            <a:pPr>
              <a:defRPr/>
            </a:pPr>
            <a:fld id="{ACA614C1-0CC2-464C-A4DA-915976B86D95}"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4" name="Slide Number Placeholder 3"/>
          <p:cNvSpPr>
            <a:spLocks noGrp="1"/>
          </p:cNvSpPr>
          <p:nvPr>
            <p:ph type="sldNum" sz="quarter" idx="11"/>
          </p:nvPr>
        </p:nvSpPr>
        <p:spPr/>
        <p:txBody>
          <a:bodyPr/>
          <a:lstStyle>
            <a:lvl1pPr>
              <a:defRPr/>
            </a:lvl1pPr>
          </a:lstStyle>
          <a:p>
            <a:pPr>
              <a:defRPr/>
            </a:pPr>
            <a:fld id="{C99EC3FF-3FC7-4B85-8DD6-DB8B3000FE2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3" name="Slide Number Placeholder 2"/>
          <p:cNvSpPr>
            <a:spLocks noGrp="1"/>
          </p:cNvSpPr>
          <p:nvPr>
            <p:ph type="sldNum" sz="quarter" idx="11"/>
          </p:nvPr>
        </p:nvSpPr>
        <p:spPr/>
        <p:txBody>
          <a:bodyPr/>
          <a:lstStyle>
            <a:lvl1pPr>
              <a:defRPr/>
            </a:lvl1pPr>
          </a:lstStyle>
          <a:p>
            <a:pPr>
              <a:defRPr/>
            </a:pPr>
            <a:fld id="{3E3D7FC7-7774-4B4D-98B7-89BA4099C17C}"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6" name="Slide Number Placeholder 5"/>
          <p:cNvSpPr>
            <a:spLocks noGrp="1"/>
          </p:cNvSpPr>
          <p:nvPr>
            <p:ph type="sldNum" sz="quarter" idx="11"/>
          </p:nvPr>
        </p:nvSpPr>
        <p:spPr/>
        <p:txBody>
          <a:bodyPr/>
          <a:lstStyle>
            <a:lvl1pPr>
              <a:defRPr/>
            </a:lvl1pPr>
          </a:lstStyle>
          <a:p>
            <a:pPr>
              <a:defRPr/>
            </a:pPr>
            <a:fld id="{8B153754-5E43-4334-A888-6AC47186E1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Business Continuity in VDC</a:t>
            </a:r>
          </a:p>
        </p:txBody>
      </p:sp>
      <p:sp>
        <p:nvSpPr>
          <p:cNvPr id="4" name="Slide Number Placeholder 3"/>
          <p:cNvSpPr>
            <a:spLocks noGrp="1"/>
          </p:cNvSpPr>
          <p:nvPr>
            <p:ph type="sldNum" sz="quarter" idx="11"/>
          </p:nvPr>
        </p:nvSpPr>
        <p:spPr/>
        <p:txBody>
          <a:bodyPr/>
          <a:lstStyle>
            <a:lvl1pPr>
              <a:defRPr smtClean="0"/>
            </a:lvl1pPr>
          </a:lstStyle>
          <a:p>
            <a:pPr>
              <a:defRPr/>
            </a:pPr>
            <a:fld id="{7A13BAC9-5F00-4B64-8AED-55EA5271EE4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6" name="Slide Number Placeholder 5"/>
          <p:cNvSpPr>
            <a:spLocks noGrp="1"/>
          </p:cNvSpPr>
          <p:nvPr>
            <p:ph type="sldNum" sz="quarter" idx="11"/>
          </p:nvPr>
        </p:nvSpPr>
        <p:spPr/>
        <p:txBody>
          <a:bodyPr/>
          <a:lstStyle>
            <a:lvl1pPr>
              <a:defRPr/>
            </a:lvl1pPr>
          </a:lstStyle>
          <a:p>
            <a:pPr>
              <a:defRPr/>
            </a:pPr>
            <a:fld id="{4D70F8F1-1F42-406F-ABA3-016EB738823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5" name="Slide Number Placeholder 4"/>
          <p:cNvSpPr>
            <a:spLocks noGrp="1"/>
          </p:cNvSpPr>
          <p:nvPr>
            <p:ph type="sldNum" sz="quarter" idx="11"/>
          </p:nvPr>
        </p:nvSpPr>
        <p:spPr/>
        <p:txBody>
          <a:bodyPr/>
          <a:lstStyle>
            <a:lvl1pPr>
              <a:defRPr/>
            </a:lvl1pPr>
          </a:lstStyle>
          <a:p>
            <a:pPr>
              <a:defRPr/>
            </a:pPr>
            <a:fld id="{F38E9067-1511-421F-8BA6-CCDFD800FBA0}"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762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1912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fontAlgn="auto">
              <a:spcBef>
                <a:spcPts val="0"/>
              </a:spcBef>
              <a:spcAft>
                <a:spcPts val="0"/>
              </a:spcAft>
              <a:defRPr/>
            </a:lvl1pPr>
          </a:lstStyle>
          <a:p>
            <a:pPr>
              <a:defRPr/>
            </a:pPr>
            <a:r>
              <a:rPr lang="en-US"/>
              <a:t>Business Continuity in VDC</a:t>
            </a:r>
          </a:p>
        </p:txBody>
      </p:sp>
      <p:sp>
        <p:nvSpPr>
          <p:cNvPr id="5" name="Slide Number Placeholder 4"/>
          <p:cNvSpPr>
            <a:spLocks noGrp="1"/>
          </p:cNvSpPr>
          <p:nvPr>
            <p:ph type="sldNum" sz="quarter" idx="11"/>
          </p:nvPr>
        </p:nvSpPr>
        <p:spPr/>
        <p:txBody>
          <a:bodyPr/>
          <a:lstStyle>
            <a:lvl1pPr>
              <a:defRPr/>
            </a:lvl1pPr>
          </a:lstStyle>
          <a:p>
            <a:pPr>
              <a:defRPr/>
            </a:pPr>
            <a:fld id="{F41A4DC7-FCE2-4024-BBFE-096BE4918F0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dirty="0" smtClean="0">
                <a:solidFill>
                  <a:srgbClr val="000000">
                    <a:lumMod val="75000"/>
                    <a:lumOff val="25000"/>
                  </a:srgbClr>
                </a:solidFill>
              </a:defRPr>
            </a:lvl1pPr>
          </a:lstStyle>
          <a:p>
            <a:pPr>
              <a:defRPr/>
            </a:pPr>
            <a:r>
              <a:rPr lang="en-US"/>
              <a:t>Business Continuity in VDC </a:t>
            </a:r>
          </a:p>
        </p:txBody>
      </p:sp>
      <p:sp>
        <p:nvSpPr>
          <p:cNvPr id="7" name="Slide Number Placeholder 5"/>
          <p:cNvSpPr>
            <a:spLocks noGrp="1"/>
          </p:cNvSpPr>
          <p:nvPr>
            <p:ph type="sldNum" sz="quarter" idx="15"/>
          </p:nvPr>
        </p:nvSpPr>
        <p:spPr/>
        <p:txBody>
          <a:bodyPr/>
          <a:lstStyle>
            <a:lvl1pPr>
              <a:defRPr>
                <a:solidFill>
                  <a:srgbClr val="000000">
                    <a:lumMod val="75000"/>
                    <a:lumOff val="25000"/>
                  </a:srgbClr>
                </a:solidFill>
              </a:defRPr>
            </a:lvl1pPr>
          </a:lstStyle>
          <a:p>
            <a:pPr>
              <a:defRPr/>
            </a:pPr>
            <a:fld id="{9B2A0F8D-2A1C-41C0-A487-8200607A47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Business Continuity in VDC</a:t>
            </a:r>
          </a:p>
        </p:txBody>
      </p:sp>
      <p:sp>
        <p:nvSpPr>
          <p:cNvPr id="3" name="Slide Number Placeholder 2"/>
          <p:cNvSpPr>
            <a:spLocks noGrp="1"/>
          </p:cNvSpPr>
          <p:nvPr>
            <p:ph type="sldNum" sz="quarter" idx="11"/>
          </p:nvPr>
        </p:nvSpPr>
        <p:spPr/>
        <p:txBody>
          <a:bodyPr/>
          <a:lstStyle>
            <a:lvl1pPr>
              <a:defRPr smtClean="0"/>
            </a:lvl1pPr>
          </a:lstStyle>
          <a:p>
            <a:pPr>
              <a:defRPr/>
            </a:pPr>
            <a:fld id="{EE53E5D8-F40F-47C3-BB1D-422D622B2B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Business Continuity in VDC</a:t>
            </a:r>
          </a:p>
        </p:txBody>
      </p:sp>
      <p:sp>
        <p:nvSpPr>
          <p:cNvPr id="6" name="Slide Number Placeholder 5"/>
          <p:cNvSpPr>
            <a:spLocks noGrp="1"/>
          </p:cNvSpPr>
          <p:nvPr>
            <p:ph type="sldNum" sz="quarter" idx="11"/>
          </p:nvPr>
        </p:nvSpPr>
        <p:spPr/>
        <p:txBody>
          <a:bodyPr/>
          <a:lstStyle>
            <a:lvl1pPr>
              <a:defRPr smtClean="0"/>
            </a:lvl1pPr>
          </a:lstStyle>
          <a:p>
            <a:pPr>
              <a:defRPr/>
            </a:pPr>
            <a:fld id="{E59D8C5B-B27F-4E02-B561-3AFD0F676AC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Business Continuity in VDC</a:t>
            </a:r>
          </a:p>
        </p:txBody>
      </p:sp>
      <p:sp>
        <p:nvSpPr>
          <p:cNvPr id="6" name="Slide Number Placeholder 5"/>
          <p:cNvSpPr>
            <a:spLocks noGrp="1"/>
          </p:cNvSpPr>
          <p:nvPr>
            <p:ph type="sldNum" sz="quarter" idx="11"/>
          </p:nvPr>
        </p:nvSpPr>
        <p:spPr/>
        <p:txBody>
          <a:bodyPr/>
          <a:lstStyle>
            <a:lvl1pPr>
              <a:defRPr smtClean="0"/>
            </a:lvl1pPr>
          </a:lstStyle>
          <a:p>
            <a:pPr>
              <a:defRPr/>
            </a:pPr>
            <a:fld id="{5E7C81A1-85F3-490B-AAFC-66EC0E573C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14"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lgn="l">
              <a:defRPr/>
            </a:pPr>
            <a:r>
              <a:rPr lang="en-US" sz="1000" dirty="0">
                <a:solidFill>
                  <a:schemeClr val="bg1">
                    <a:lumMod val="50000"/>
                  </a:schemeClr>
                </a:solidFill>
                <a:latin typeface="Calibri" pitchFamily="34" charset="0"/>
              </a:rPr>
              <a:t>Copyright © 2011 EMC Corporation. All Rights Reserved.</a:t>
            </a:r>
          </a:p>
        </p:txBody>
      </p:sp>
      <p:pic>
        <p:nvPicPr>
          <p:cNvPr id="23556" name="Picture 8"/>
          <p:cNvPicPr>
            <a:picLocks noChangeAspect="1" noChangeArrowheads="1"/>
          </p:cNvPicPr>
          <p:nvPr userDrawn="1"/>
        </p:nvPicPr>
        <p:blipFill>
          <a:blip r:embed="rId14" cstate="print"/>
          <a:srcRect/>
          <a:stretch>
            <a:fillRect/>
          </a:stretch>
        </p:blipFill>
        <p:spPr bwMode="auto">
          <a:xfrm>
            <a:off x="0" y="6134100"/>
            <a:ext cx="9150350" cy="523875"/>
          </a:xfrm>
          <a:prstGeom prst="rect">
            <a:avLst/>
          </a:prstGeom>
          <a:noFill/>
          <a:ln w="9525">
            <a:noFill/>
            <a:miter lim="800000"/>
            <a:headEnd/>
            <a:tailEnd/>
          </a:ln>
        </p:spPr>
      </p:pic>
      <p:sp>
        <p:nvSpPr>
          <p:cNvPr id="23557"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8"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4419600" y="6629400"/>
            <a:ext cx="4191000" cy="2286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404040"/>
                </a:solidFill>
                <a:latin typeface="+mn-lt"/>
              </a:defRPr>
            </a:lvl1pPr>
          </a:lstStyle>
          <a:p>
            <a:r>
              <a:rPr lang="en-US"/>
              <a:t>Business Continuity in VDC</a:t>
            </a:r>
          </a:p>
        </p:txBody>
      </p:sp>
      <p:sp>
        <p:nvSpPr>
          <p:cNvPr id="11"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mn-lt"/>
                <a:cs typeface="+mn-cs"/>
              </a:defRPr>
            </a:lvl1pPr>
          </a:lstStyle>
          <a:p>
            <a:pPr>
              <a:defRPr/>
            </a:pPr>
            <a:fld id="{91B581BC-EA26-4198-82BE-563CC7313C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703" r:id="rId12"/>
  </p:sldLayoutIdLst>
  <p:hf hdr="0" dt="0"/>
  <p:txStyles>
    <p:titleStyle>
      <a:lvl1pPr algn="l" rtl="0" fontAlgn="base">
        <a:spcBef>
          <a:spcPct val="0"/>
        </a:spcBef>
        <a:spcAft>
          <a:spcPct val="0"/>
        </a:spcAft>
        <a:defRPr sz="2800">
          <a:solidFill>
            <a:srgbClr val="2C95DD"/>
          </a:solidFill>
          <a:latin typeface="+mj-lt"/>
          <a:ea typeface="+mj-ea"/>
          <a:cs typeface="+mj-cs"/>
        </a:defRPr>
      </a:lvl1pPr>
      <a:lvl2pPr algn="l" rtl="0" fontAlgn="base">
        <a:spcBef>
          <a:spcPct val="0"/>
        </a:spcBef>
        <a:spcAft>
          <a:spcPct val="0"/>
        </a:spcAft>
        <a:defRPr sz="2800">
          <a:solidFill>
            <a:srgbClr val="2C95DD"/>
          </a:solidFill>
          <a:latin typeface="MetaNormalLF-Roman" pitchFamily="34" charset="0"/>
          <a:cs typeface="Arial" charset="0"/>
        </a:defRPr>
      </a:lvl2pPr>
      <a:lvl3pPr algn="l" rtl="0" fontAlgn="base">
        <a:spcBef>
          <a:spcPct val="0"/>
        </a:spcBef>
        <a:spcAft>
          <a:spcPct val="0"/>
        </a:spcAft>
        <a:defRPr sz="2800">
          <a:solidFill>
            <a:srgbClr val="2C95DD"/>
          </a:solidFill>
          <a:latin typeface="MetaNormalLF-Roman" pitchFamily="34" charset="0"/>
          <a:cs typeface="Arial" charset="0"/>
        </a:defRPr>
      </a:lvl3pPr>
      <a:lvl4pPr algn="l" rtl="0" fontAlgn="base">
        <a:spcBef>
          <a:spcPct val="0"/>
        </a:spcBef>
        <a:spcAft>
          <a:spcPct val="0"/>
        </a:spcAft>
        <a:defRPr sz="2800">
          <a:solidFill>
            <a:srgbClr val="2C95DD"/>
          </a:solidFill>
          <a:latin typeface="MetaNormalLF-Roman" pitchFamily="34" charset="0"/>
          <a:cs typeface="Arial" charset="0"/>
        </a:defRPr>
      </a:lvl4pPr>
      <a:lvl5pPr algn="l" rtl="0" fontAlgn="base">
        <a:spcBef>
          <a:spcPct val="0"/>
        </a:spcBef>
        <a:spcAft>
          <a:spcPct val="0"/>
        </a:spcAft>
        <a:defRPr sz="2800">
          <a:solidFill>
            <a:srgbClr val="2C95DD"/>
          </a:solidFill>
          <a:latin typeface="MetaNormalLF-Roman" pitchFamily="34" charset="0"/>
          <a:cs typeface="Arial" charset="0"/>
        </a:defRPr>
      </a:lvl5pPr>
      <a:lvl6pPr marL="457200" algn="l" rtl="0" fontAlgn="base">
        <a:spcBef>
          <a:spcPct val="0"/>
        </a:spcBef>
        <a:spcAft>
          <a:spcPct val="0"/>
        </a:spcAft>
        <a:defRPr sz="2800">
          <a:solidFill>
            <a:srgbClr val="2C95DD"/>
          </a:solidFill>
          <a:latin typeface="MetaNormalLF-Roman" pitchFamily="34" charset="0"/>
          <a:cs typeface="Arial" charset="0"/>
        </a:defRPr>
      </a:lvl6pPr>
      <a:lvl7pPr marL="914400" algn="l" rtl="0" fontAlgn="base">
        <a:spcBef>
          <a:spcPct val="0"/>
        </a:spcBef>
        <a:spcAft>
          <a:spcPct val="0"/>
        </a:spcAft>
        <a:defRPr sz="2800">
          <a:solidFill>
            <a:srgbClr val="2C95DD"/>
          </a:solidFill>
          <a:latin typeface="MetaNormalLF-Roman" pitchFamily="34" charset="0"/>
          <a:cs typeface="Arial" charset="0"/>
        </a:defRPr>
      </a:lvl7pPr>
      <a:lvl8pPr marL="1371600" algn="l" rtl="0" fontAlgn="base">
        <a:spcBef>
          <a:spcPct val="0"/>
        </a:spcBef>
        <a:spcAft>
          <a:spcPct val="0"/>
        </a:spcAft>
        <a:defRPr sz="2800">
          <a:solidFill>
            <a:srgbClr val="2C95DD"/>
          </a:solidFill>
          <a:latin typeface="MetaNormalLF-Roman" pitchFamily="34" charset="0"/>
          <a:cs typeface="Arial" charset="0"/>
        </a:defRPr>
      </a:lvl8pPr>
      <a:lvl9pPr marL="1828800" algn="l" rtl="0" fontAlgn="base">
        <a:spcBef>
          <a:spcPct val="0"/>
        </a:spcBef>
        <a:spcAft>
          <a:spcPct val="0"/>
        </a:spcAft>
        <a:defRPr sz="2800">
          <a:solidFill>
            <a:srgbClr val="2C95DD"/>
          </a:solidFill>
          <a:latin typeface="MetaNormalLF-Roman" pitchFamily="34" charset="0"/>
          <a:cs typeface="Arial" charset="0"/>
        </a:defRPr>
      </a:lvl9pPr>
    </p:titleStyle>
    <p:bodyStyle>
      <a:lvl1pPr marL="231775" indent="-231775" algn="l" rtl="0" fontAlgn="base">
        <a:spcBef>
          <a:spcPct val="20000"/>
        </a:spcBef>
        <a:spcAft>
          <a:spcPct val="0"/>
        </a:spcAft>
        <a:buClr>
          <a:srgbClr val="92D050"/>
        </a:buClr>
        <a:buSzPct val="120000"/>
        <a:buFont typeface="Arial" charset="0"/>
        <a:buChar char="•"/>
        <a:defRPr sz="2400">
          <a:solidFill>
            <a:srgbClr val="474747"/>
          </a:solidFill>
          <a:latin typeface="+mn-lt"/>
          <a:ea typeface="+mn-ea"/>
          <a:cs typeface="+mn-cs"/>
        </a:defRPr>
      </a:lvl1pPr>
      <a:lvl2pPr marL="682625" indent="-341313" algn="l" rtl="0" fontAlgn="base">
        <a:spcBef>
          <a:spcPct val="20000"/>
        </a:spcBef>
        <a:spcAft>
          <a:spcPct val="0"/>
        </a:spcAft>
        <a:buClr>
          <a:srgbClr val="FFC425"/>
        </a:buClr>
        <a:buSzPct val="90000"/>
        <a:buFont typeface="Webdings" pitchFamily="18" charset="2"/>
        <a:buChar char="4"/>
        <a:defRPr sz="2200">
          <a:solidFill>
            <a:srgbClr val="474747"/>
          </a:solidFill>
          <a:latin typeface="+mn-lt"/>
          <a:cs typeface="+mn-cs"/>
        </a:defRPr>
      </a:lvl2pPr>
      <a:lvl3pPr marL="1143000" indent="-338138" algn="l" rtl="0" fontAlgn="base">
        <a:spcBef>
          <a:spcPct val="20000"/>
        </a:spcBef>
        <a:spcAft>
          <a:spcPct val="0"/>
        </a:spcAft>
        <a:buClr>
          <a:srgbClr val="B5761B"/>
        </a:buClr>
        <a:buSzPct val="90000"/>
        <a:buFont typeface="Webdings" pitchFamily="18" charset="2"/>
        <a:buChar char="8"/>
        <a:defRPr sz="2000">
          <a:solidFill>
            <a:srgbClr val="474747"/>
          </a:solidFill>
          <a:latin typeface="+mn-lt"/>
          <a:cs typeface="+mn-cs"/>
        </a:defRPr>
      </a:lvl3pPr>
      <a:lvl4pPr marL="1487488" indent="-231775" algn="l" rtl="0" fontAlgn="base">
        <a:spcBef>
          <a:spcPct val="20000"/>
        </a:spcBef>
        <a:spcAft>
          <a:spcPct val="0"/>
        </a:spcAft>
        <a:buClr>
          <a:schemeClr val="tx2"/>
        </a:buClr>
        <a:buFont typeface="Wingdings" pitchFamily="2" charset="2"/>
        <a:buChar char="§"/>
        <a:defRPr>
          <a:solidFill>
            <a:srgbClr val="474747"/>
          </a:solidFill>
          <a:latin typeface="+mn-lt"/>
          <a:cs typeface="+mn-cs"/>
        </a:defRPr>
      </a:lvl4pPr>
      <a:lvl5pPr marL="18288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5pPr>
      <a:lvl6pPr marL="22860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6pPr>
      <a:lvl7pPr marL="27432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7pPr>
      <a:lvl8pPr marL="32004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8pPr>
      <a:lvl9pPr marL="36576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8"/>
          <p:cNvPicPr>
            <a:picLocks noChangeAspect="1" noChangeArrowheads="1"/>
          </p:cNvPicPr>
          <p:nvPr/>
        </p:nvPicPr>
        <p:blipFill>
          <a:blip r:embed="rId13"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lgn="l">
              <a:defRPr/>
            </a:pPr>
            <a:r>
              <a:rPr lang="en-US" sz="1000" dirty="0">
                <a:solidFill>
                  <a:schemeClr val="bg1">
                    <a:lumMod val="50000"/>
                  </a:schemeClr>
                </a:solidFill>
                <a:latin typeface="Calibri" pitchFamily="34" charset="0"/>
              </a:rPr>
              <a:t>Copyright © 2011 EMC Corporation. All Rights Reserved.</a:t>
            </a:r>
          </a:p>
        </p:txBody>
      </p:sp>
      <p:sp>
        <p:nvSpPr>
          <p:cNvPr id="30724"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5"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3"/>
          <p:cNvSpPr>
            <a:spLocks noGrp="1"/>
          </p:cNvSpPr>
          <p:nvPr>
            <p:ph type="ftr" sz="quarter" idx="3"/>
          </p:nvPr>
        </p:nvSpPr>
        <p:spPr>
          <a:xfrm>
            <a:off x="3886200" y="6629400"/>
            <a:ext cx="47244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mn-lt"/>
                <a:cs typeface="+mn-cs"/>
              </a:defRPr>
            </a:lvl1pPr>
          </a:lstStyle>
          <a:p>
            <a:pPr>
              <a:defRPr/>
            </a:pPr>
            <a:r>
              <a:rPr lang="en-US"/>
              <a:t>[Course/Module Title]</a:t>
            </a:r>
          </a:p>
        </p:txBody>
      </p:sp>
      <p:sp>
        <p:nvSpPr>
          <p:cNvPr id="10" name="Slide Number Placeholder 4"/>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mn-lt"/>
                <a:cs typeface="+mn-cs"/>
              </a:defRPr>
            </a:lvl1pPr>
          </a:lstStyle>
          <a:p>
            <a:pPr>
              <a:defRPr/>
            </a:pPr>
            <a:fld id="{165C806C-7294-465F-A70D-D94F9091AB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fontAlgn="base">
        <a:spcBef>
          <a:spcPct val="0"/>
        </a:spcBef>
        <a:spcAft>
          <a:spcPct val="0"/>
        </a:spcAft>
        <a:defRPr sz="2800">
          <a:solidFill>
            <a:srgbClr val="2C95DD"/>
          </a:solidFill>
          <a:latin typeface="+mj-lt"/>
          <a:ea typeface="+mj-ea"/>
          <a:cs typeface="+mj-cs"/>
        </a:defRPr>
      </a:lvl1pPr>
      <a:lvl2pPr algn="l" rtl="0" fontAlgn="base">
        <a:spcBef>
          <a:spcPct val="0"/>
        </a:spcBef>
        <a:spcAft>
          <a:spcPct val="0"/>
        </a:spcAft>
        <a:defRPr sz="2800">
          <a:solidFill>
            <a:srgbClr val="2C95DD"/>
          </a:solidFill>
          <a:latin typeface="MetaNormalLF-Roman" pitchFamily="34" charset="0"/>
          <a:cs typeface="Arial" charset="0"/>
        </a:defRPr>
      </a:lvl2pPr>
      <a:lvl3pPr algn="l" rtl="0" fontAlgn="base">
        <a:spcBef>
          <a:spcPct val="0"/>
        </a:spcBef>
        <a:spcAft>
          <a:spcPct val="0"/>
        </a:spcAft>
        <a:defRPr sz="2800">
          <a:solidFill>
            <a:srgbClr val="2C95DD"/>
          </a:solidFill>
          <a:latin typeface="MetaNormalLF-Roman" pitchFamily="34" charset="0"/>
          <a:cs typeface="Arial" charset="0"/>
        </a:defRPr>
      </a:lvl3pPr>
      <a:lvl4pPr algn="l" rtl="0" fontAlgn="base">
        <a:spcBef>
          <a:spcPct val="0"/>
        </a:spcBef>
        <a:spcAft>
          <a:spcPct val="0"/>
        </a:spcAft>
        <a:defRPr sz="2800">
          <a:solidFill>
            <a:srgbClr val="2C95DD"/>
          </a:solidFill>
          <a:latin typeface="MetaNormalLF-Roman" pitchFamily="34" charset="0"/>
          <a:cs typeface="Arial" charset="0"/>
        </a:defRPr>
      </a:lvl4pPr>
      <a:lvl5pPr algn="l" rtl="0" fontAlgn="base">
        <a:spcBef>
          <a:spcPct val="0"/>
        </a:spcBef>
        <a:spcAft>
          <a:spcPct val="0"/>
        </a:spcAft>
        <a:defRPr sz="2800">
          <a:solidFill>
            <a:srgbClr val="2C95DD"/>
          </a:solidFill>
          <a:latin typeface="MetaNormalLF-Roman" pitchFamily="34" charset="0"/>
          <a:cs typeface="Arial" charset="0"/>
        </a:defRPr>
      </a:lvl5pPr>
      <a:lvl6pPr marL="457200" algn="l" rtl="0" fontAlgn="base">
        <a:spcBef>
          <a:spcPct val="0"/>
        </a:spcBef>
        <a:spcAft>
          <a:spcPct val="0"/>
        </a:spcAft>
        <a:defRPr sz="2800">
          <a:solidFill>
            <a:srgbClr val="2C95DD"/>
          </a:solidFill>
          <a:latin typeface="MetaNormalLF-Roman" pitchFamily="34" charset="0"/>
          <a:cs typeface="Arial" charset="0"/>
        </a:defRPr>
      </a:lvl6pPr>
      <a:lvl7pPr marL="914400" algn="l" rtl="0" fontAlgn="base">
        <a:spcBef>
          <a:spcPct val="0"/>
        </a:spcBef>
        <a:spcAft>
          <a:spcPct val="0"/>
        </a:spcAft>
        <a:defRPr sz="2800">
          <a:solidFill>
            <a:srgbClr val="2C95DD"/>
          </a:solidFill>
          <a:latin typeface="MetaNormalLF-Roman" pitchFamily="34" charset="0"/>
          <a:cs typeface="Arial" charset="0"/>
        </a:defRPr>
      </a:lvl7pPr>
      <a:lvl8pPr marL="1371600" algn="l" rtl="0" fontAlgn="base">
        <a:spcBef>
          <a:spcPct val="0"/>
        </a:spcBef>
        <a:spcAft>
          <a:spcPct val="0"/>
        </a:spcAft>
        <a:defRPr sz="2800">
          <a:solidFill>
            <a:srgbClr val="2C95DD"/>
          </a:solidFill>
          <a:latin typeface="MetaNormalLF-Roman" pitchFamily="34" charset="0"/>
          <a:cs typeface="Arial" charset="0"/>
        </a:defRPr>
      </a:lvl8pPr>
      <a:lvl9pPr marL="1828800" algn="l" rtl="0" fontAlgn="base">
        <a:spcBef>
          <a:spcPct val="0"/>
        </a:spcBef>
        <a:spcAft>
          <a:spcPct val="0"/>
        </a:spcAft>
        <a:defRPr sz="2800">
          <a:solidFill>
            <a:srgbClr val="2C95DD"/>
          </a:solidFill>
          <a:latin typeface="MetaNormalLF-Roman" pitchFamily="34" charset="0"/>
          <a:cs typeface="Arial" charset="0"/>
        </a:defRPr>
      </a:lvl9pPr>
    </p:titleStyle>
    <p:bodyStyle>
      <a:lvl1pPr marL="231775" indent="-231775" algn="l" rtl="0" fontAlgn="base">
        <a:spcBef>
          <a:spcPct val="20000"/>
        </a:spcBef>
        <a:spcAft>
          <a:spcPct val="0"/>
        </a:spcAft>
        <a:buClr>
          <a:srgbClr val="92D050"/>
        </a:buClr>
        <a:buSzPct val="120000"/>
        <a:buFont typeface="Arial" charset="0"/>
        <a:buChar char="•"/>
        <a:defRPr sz="2400">
          <a:solidFill>
            <a:srgbClr val="474747"/>
          </a:solidFill>
          <a:latin typeface="+mn-lt"/>
          <a:ea typeface="+mn-ea"/>
          <a:cs typeface="+mn-cs"/>
        </a:defRPr>
      </a:lvl1pPr>
      <a:lvl2pPr marL="682625" indent="-341313" algn="l" rtl="0" fontAlgn="base">
        <a:spcBef>
          <a:spcPct val="20000"/>
        </a:spcBef>
        <a:spcAft>
          <a:spcPct val="0"/>
        </a:spcAft>
        <a:buClr>
          <a:srgbClr val="FFC425"/>
        </a:buClr>
        <a:buSzPct val="90000"/>
        <a:buFont typeface="Webdings" pitchFamily="18" charset="2"/>
        <a:buChar char="4"/>
        <a:defRPr sz="2200">
          <a:solidFill>
            <a:srgbClr val="474747"/>
          </a:solidFill>
          <a:latin typeface="+mn-lt"/>
          <a:cs typeface="+mn-cs"/>
        </a:defRPr>
      </a:lvl2pPr>
      <a:lvl3pPr marL="1143000" indent="-338138" algn="l" rtl="0" fontAlgn="base">
        <a:spcBef>
          <a:spcPct val="20000"/>
        </a:spcBef>
        <a:spcAft>
          <a:spcPct val="0"/>
        </a:spcAft>
        <a:buClr>
          <a:srgbClr val="B5761B"/>
        </a:buClr>
        <a:buSzPct val="90000"/>
        <a:buFont typeface="Webdings" pitchFamily="18" charset="2"/>
        <a:buChar char="8"/>
        <a:defRPr sz="2000">
          <a:solidFill>
            <a:srgbClr val="474747"/>
          </a:solidFill>
          <a:latin typeface="+mn-lt"/>
          <a:cs typeface="+mn-cs"/>
        </a:defRPr>
      </a:lvl3pPr>
      <a:lvl4pPr marL="1487488" indent="-231775" algn="l" rtl="0" fontAlgn="base">
        <a:spcBef>
          <a:spcPct val="20000"/>
        </a:spcBef>
        <a:spcAft>
          <a:spcPct val="0"/>
        </a:spcAft>
        <a:buClr>
          <a:schemeClr val="tx2"/>
        </a:buClr>
        <a:buFont typeface="Wingdings" pitchFamily="2" charset="2"/>
        <a:buChar char="§"/>
        <a:defRPr>
          <a:solidFill>
            <a:srgbClr val="474747"/>
          </a:solidFill>
          <a:latin typeface="+mn-lt"/>
          <a:cs typeface="+mn-cs"/>
        </a:defRPr>
      </a:lvl4pPr>
      <a:lvl5pPr marL="18288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5pPr>
      <a:lvl6pPr marL="22860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6pPr>
      <a:lvl7pPr marL="27432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7pPr>
      <a:lvl8pPr marL="32004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8pPr>
      <a:lvl9pPr marL="36576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8"/>
          <p:cNvPicPr>
            <a:picLocks noChangeAspect="1" noChangeArrowheads="1"/>
          </p:cNvPicPr>
          <p:nvPr/>
        </p:nvPicPr>
        <p:blipFill>
          <a:blip r:embed="rId13"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lgn="l">
              <a:defRPr/>
            </a:pPr>
            <a:r>
              <a:rPr lang="en-US" sz="1000" dirty="0">
                <a:solidFill>
                  <a:schemeClr val="bg1">
                    <a:lumMod val="50000"/>
                  </a:schemeClr>
                </a:solidFill>
                <a:latin typeface="Calibri" pitchFamily="34" charset="0"/>
              </a:rPr>
              <a:t>Copyright © 2011 EMC Corporation. All Rights Reserved.</a:t>
            </a:r>
          </a:p>
        </p:txBody>
      </p:sp>
      <p:sp>
        <p:nvSpPr>
          <p:cNvPr id="35844"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5"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5"/>
          <p:cNvSpPr>
            <a:spLocks noGrp="1"/>
          </p:cNvSpPr>
          <p:nvPr>
            <p:ph type="ftr" sz="quarter" idx="3"/>
          </p:nvPr>
        </p:nvSpPr>
        <p:spPr>
          <a:xfrm>
            <a:off x="4648200" y="6629400"/>
            <a:ext cx="39624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mn-lt"/>
                <a:cs typeface="+mn-cs"/>
              </a:defRPr>
            </a:lvl1pPr>
          </a:lstStyle>
          <a:p>
            <a:pPr>
              <a:defRPr/>
            </a:pPr>
            <a:r>
              <a:rPr lang="en-US"/>
              <a:t>[Course/Module Title]</a:t>
            </a:r>
          </a:p>
        </p:txBody>
      </p:sp>
      <p:sp>
        <p:nvSpPr>
          <p:cNvPr id="10" name="Slide Number Placeholder 6"/>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a:solidFill>
                  <a:schemeClr val="tx1">
                    <a:lumMod val="75000"/>
                    <a:lumOff val="25000"/>
                  </a:schemeClr>
                </a:solidFill>
                <a:latin typeface="+mn-lt"/>
                <a:cs typeface="+mn-cs"/>
              </a:defRPr>
            </a:lvl1pPr>
          </a:lstStyle>
          <a:p>
            <a:pPr>
              <a:defRPr/>
            </a:pPr>
            <a:fld id="{7FE2A23A-6C70-420B-A1B5-CC71B76919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fontAlgn="base">
        <a:spcBef>
          <a:spcPct val="0"/>
        </a:spcBef>
        <a:spcAft>
          <a:spcPct val="0"/>
        </a:spcAft>
        <a:defRPr sz="2800">
          <a:solidFill>
            <a:srgbClr val="2C95DD"/>
          </a:solidFill>
          <a:latin typeface="+mj-lt"/>
          <a:ea typeface="+mj-ea"/>
          <a:cs typeface="+mj-cs"/>
        </a:defRPr>
      </a:lvl1pPr>
      <a:lvl2pPr algn="l" rtl="0" fontAlgn="base">
        <a:spcBef>
          <a:spcPct val="0"/>
        </a:spcBef>
        <a:spcAft>
          <a:spcPct val="0"/>
        </a:spcAft>
        <a:defRPr sz="2800">
          <a:solidFill>
            <a:srgbClr val="2C95DD"/>
          </a:solidFill>
          <a:latin typeface="MetaNormalLF-Roman" pitchFamily="34" charset="0"/>
          <a:cs typeface="Arial" charset="0"/>
        </a:defRPr>
      </a:lvl2pPr>
      <a:lvl3pPr algn="l" rtl="0" fontAlgn="base">
        <a:spcBef>
          <a:spcPct val="0"/>
        </a:spcBef>
        <a:spcAft>
          <a:spcPct val="0"/>
        </a:spcAft>
        <a:defRPr sz="2800">
          <a:solidFill>
            <a:srgbClr val="2C95DD"/>
          </a:solidFill>
          <a:latin typeface="MetaNormalLF-Roman" pitchFamily="34" charset="0"/>
          <a:cs typeface="Arial" charset="0"/>
        </a:defRPr>
      </a:lvl3pPr>
      <a:lvl4pPr algn="l" rtl="0" fontAlgn="base">
        <a:spcBef>
          <a:spcPct val="0"/>
        </a:spcBef>
        <a:spcAft>
          <a:spcPct val="0"/>
        </a:spcAft>
        <a:defRPr sz="2800">
          <a:solidFill>
            <a:srgbClr val="2C95DD"/>
          </a:solidFill>
          <a:latin typeface="MetaNormalLF-Roman" pitchFamily="34" charset="0"/>
          <a:cs typeface="Arial" charset="0"/>
        </a:defRPr>
      </a:lvl4pPr>
      <a:lvl5pPr algn="l" rtl="0" fontAlgn="base">
        <a:spcBef>
          <a:spcPct val="0"/>
        </a:spcBef>
        <a:spcAft>
          <a:spcPct val="0"/>
        </a:spcAft>
        <a:defRPr sz="2800">
          <a:solidFill>
            <a:srgbClr val="2C95DD"/>
          </a:solidFill>
          <a:latin typeface="MetaNormalLF-Roman" pitchFamily="34" charset="0"/>
          <a:cs typeface="Arial" charset="0"/>
        </a:defRPr>
      </a:lvl5pPr>
      <a:lvl6pPr marL="457200" algn="l" rtl="0" fontAlgn="base">
        <a:spcBef>
          <a:spcPct val="0"/>
        </a:spcBef>
        <a:spcAft>
          <a:spcPct val="0"/>
        </a:spcAft>
        <a:defRPr sz="2800">
          <a:solidFill>
            <a:srgbClr val="2C95DD"/>
          </a:solidFill>
          <a:latin typeface="MetaNormalLF-Roman" pitchFamily="34" charset="0"/>
          <a:cs typeface="Arial" charset="0"/>
        </a:defRPr>
      </a:lvl6pPr>
      <a:lvl7pPr marL="914400" algn="l" rtl="0" fontAlgn="base">
        <a:spcBef>
          <a:spcPct val="0"/>
        </a:spcBef>
        <a:spcAft>
          <a:spcPct val="0"/>
        </a:spcAft>
        <a:defRPr sz="2800">
          <a:solidFill>
            <a:srgbClr val="2C95DD"/>
          </a:solidFill>
          <a:latin typeface="MetaNormalLF-Roman" pitchFamily="34" charset="0"/>
          <a:cs typeface="Arial" charset="0"/>
        </a:defRPr>
      </a:lvl7pPr>
      <a:lvl8pPr marL="1371600" algn="l" rtl="0" fontAlgn="base">
        <a:spcBef>
          <a:spcPct val="0"/>
        </a:spcBef>
        <a:spcAft>
          <a:spcPct val="0"/>
        </a:spcAft>
        <a:defRPr sz="2800">
          <a:solidFill>
            <a:srgbClr val="2C95DD"/>
          </a:solidFill>
          <a:latin typeface="MetaNormalLF-Roman" pitchFamily="34" charset="0"/>
          <a:cs typeface="Arial" charset="0"/>
        </a:defRPr>
      </a:lvl8pPr>
      <a:lvl9pPr marL="1828800" algn="l" rtl="0" fontAlgn="base">
        <a:spcBef>
          <a:spcPct val="0"/>
        </a:spcBef>
        <a:spcAft>
          <a:spcPct val="0"/>
        </a:spcAft>
        <a:defRPr sz="2800">
          <a:solidFill>
            <a:srgbClr val="2C95DD"/>
          </a:solidFill>
          <a:latin typeface="MetaNormalLF-Roman" pitchFamily="34" charset="0"/>
          <a:cs typeface="Arial" charset="0"/>
        </a:defRPr>
      </a:lvl9pPr>
    </p:titleStyle>
    <p:bodyStyle>
      <a:lvl1pPr marL="231775" indent="-231775" algn="l" rtl="0" fontAlgn="base">
        <a:spcBef>
          <a:spcPct val="20000"/>
        </a:spcBef>
        <a:spcAft>
          <a:spcPct val="0"/>
        </a:spcAft>
        <a:buClr>
          <a:srgbClr val="92D050"/>
        </a:buClr>
        <a:buSzPct val="120000"/>
        <a:buFont typeface="Arial" charset="0"/>
        <a:buChar char="•"/>
        <a:defRPr sz="2400">
          <a:solidFill>
            <a:srgbClr val="474747"/>
          </a:solidFill>
          <a:latin typeface="+mn-lt"/>
          <a:ea typeface="+mn-ea"/>
          <a:cs typeface="+mn-cs"/>
        </a:defRPr>
      </a:lvl1pPr>
      <a:lvl2pPr marL="682625" indent="-341313" algn="l" rtl="0" fontAlgn="base">
        <a:spcBef>
          <a:spcPct val="20000"/>
        </a:spcBef>
        <a:spcAft>
          <a:spcPct val="0"/>
        </a:spcAft>
        <a:buClr>
          <a:srgbClr val="FFC425"/>
        </a:buClr>
        <a:buSzPct val="90000"/>
        <a:buFont typeface="Webdings" pitchFamily="18" charset="2"/>
        <a:buChar char="4"/>
        <a:defRPr sz="2200">
          <a:solidFill>
            <a:srgbClr val="474747"/>
          </a:solidFill>
          <a:latin typeface="+mn-lt"/>
          <a:cs typeface="+mn-cs"/>
        </a:defRPr>
      </a:lvl2pPr>
      <a:lvl3pPr marL="1143000" indent="-338138" algn="l" rtl="0" fontAlgn="base">
        <a:spcBef>
          <a:spcPct val="20000"/>
        </a:spcBef>
        <a:spcAft>
          <a:spcPct val="0"/>
        </a:spcAft>
        <a:buClr>
          <a:srgbClr val="B5761B"/>
        </a:buClr>
        <a:buSzPct val="90000"/>
        <a:buFont typeface="Webdings" pitchFamily="18" charset="2"/>
        <a:buChar char="8"/>
        <a:defRPr sz="2000">
          <a:solidFill>
            <a:srgbClr val="474747"/>
          </a:solidFill>
          <a:latin typeface="+mn-lt"/>
          <a:cs typeface="+mn-cs"/>
        </a:defRPr>
      </a:lvl3pPr>
      <a:lvl4pPr marL="1487488" indent="-231775" algn="l" rtl="0" fontAlgn="base">
        <a:spcBef>
          <a:spcPct val="20000"/>
        </a:spcBef>
        <a:spcAft>
          <a:spcPct val="0"/>
        </a:spcAft>
        <a:buClr>
          <a:schemeClr val="tx2"/>
        </a:buClr>
        <a:buFont typeface="Wingdings" pitchFamily="2" charset="2"/>
        <a:buChar char="§"/>
        <a:defRPr>
          <a:solidFill>
            <a:srgbClr val="474747"/>
          </a:solidFill>
          <a:latin typeface="+mn-lt"/>
          <a:cs typeface="+mn-cs"/>
        </a:defRPr>
      </a:lvl4pPr>
      <a:lvl5pPr marL="18288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5pPr>
      <a:lvl6pPr marL="22860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6pPr>
      <a:lvl7pPr marL="27432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7pPr>
      <a:lvl8pPr marL="32004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8pPr>
      <a:lvl9pPr marL="36576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a:solidFill>
                  <a:srgbClr val="000000">
                    <a:lumMod val="75000"/>
                    <a:lumOff val="25000"/>
                  </a:srgbClr>
                </a:solidFill>
              </a:rPr>
              <a:t>[Course/Module Title]</a:t>
            </a:r>
            <a:endParaRPr lang="en-US" dirty="0">
              <a:solidFill>
                <a:srgbClr val="000000">
                  <a:lumMod val="75000"/>
                  <a:lumOff val="25000"/>
                </a:srgbClr>
              </a:solidFill>
            </a:endParaRPr>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solidFill>
                  <a:srgbClr val="000000">
                    <a:lumMod val="75000"/>
                    <a:lumOff val="25000"/>
                  </a:srgbClr>
                </a:solidFill>
              </a:rPr>
              <a:pPr>
                <a:defRPr/>
              </a:pPr>
              <a:t>‹#›</a:t>
            </a:fld>
            <a:endParaRPr lang="en-US">
              <a:solidFill>
                <a:srgbClr val="000000">
                  <a:lumMod val="75000"/>
                  <a:lumOff val="25000"/>
                </a:srgbClr>
              </a:solidFill>
            </a:endParaRPr>
          </a:p>
        </p:txBody>
      </p:sp>
      <p:pic>
        <p:nvPicPr>
          <p:cNvPr id="1030" name="Picture 8"/>
          <p:cNvPicPr>
            <a:picLocks noChangeAspect="1" noChangeArrowheads="1"/>
          </p:cNvPicPr>
          <p:nvPr/>
        </p:nvPicPr>
        <p:blipFill>
          <a:blip r:embed="rId19"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lgn="l">
              <a:defRPr/>
            </a:pPr>
            <a:r>
              <a:rPr lang="en-US" sz="1000" dirty="0">
                <a:solidFill>
                  <a:srgbClr val="FFFFFF">
                    <a:lumMod val="50000"/>
                  </a:srgb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4"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lgn="l">
              <a:defRPr/>
            </a:pPr>
            <a:r>
              <a:rPr lang="en-US" sz="1000" dirty="0">
                <a:solidFill>
                  <a:srgbClr val="FFFFFF">
                    <a:lumMod val="50000"/>
                  </a:srgbClr>
                </a:solidFill>
                <a:latin typeface="Calibri"/>
                <a:cs typeface="Arial"/>
              </a:rPr>
              <a:t>Copyright © 2011 EMC Corporation. All Rights Reserved.</a:t>
            </a:r>
          </a:p>
        </p:txBody>
      </p:sp>
      <p:pic>
        <p:nvPicPr>
          <p:cNvPr id="1028" name="Picture 8"/>
          <p:cNvPicPr>
            <a:picLocks noChangeAspect="1" noChangeArrowheads="1"/>
          </p:cNvPicPr>
          <p:nvPr userDrawn="1"/>
        </p:nvPicPr>
        <p:blipFill>
          <a:blip r:embed="rId14" cstate="print"/>
          <a:srcRect/>
          <a:stretch>
            <a:fillRect/>
          </a:stretch>
        </p:blipFill>
        <p:spPr bwMode="auto">
          <a:xfrm>
            <a:off x="0" y="6134100"/>
            <a:ext cx="9150350" cy="523875"/>
          </a:xfrm>
          <a:prstGeom prst="rect">
            <a:avLst/>
          </a:prstGeom>
          <a:noFill/>
          <a:ln w="9525">
            <a:noFill/>
            <a:miter lim="800000"/>
            <a:headEnd/>
            <a:tailEnd/>
          </a:ln>
        </p:spPr>
      </p:pic>
      <p:sp>
        <p:nvSpPr>
          <p:cNvPr id="1029"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Footer Placeholder 4"/>
          <p:cNvSpPr>
            <a:spLocks noGrp="1"/>
          </p:cNvSpPr>
          <p:nvPr>
            <p:ph type="ftr" sz="quarter" idx="3"/>
          </p:nvPr>
        </p:nvSpPr>
        <p:spPr>
          <a:xfrm>
            <a:off x="4419600" y="6629400"/>
            <a:ext cx="4191000" cy="2286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404040"/>
                </a:solidFill>
                <a:latin typeface="+mn-lt"/>
                <a:cs typeface="+mn-cs"/>
              </a:defRPr>
            </a:lvl1pPr>
          </a:lstStyle>
          <a:p>
            <a:pPr>
              <a:defRPr/>
            </a:pPr>
            <a:r>
              <a:rPr lang="en-US"/>
              <a:t>Business Continuity in VDC</a:t>
            </a:r>
          </a:p>
        </p:txBody>
      </p:sp>
      <p:sp>
        <p:nvSpPr>
          <p:cNvPr id="11"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a:solidFill>
                  <a:srgbClr val="000000">
                    <a:lumMod val="75000"/>
                    <a:lumOff val="25000"/>
                  </a:srgbClr>
                </a:solidFill>
                <a:latin typeface="+mn-lt"/>
                <a:cs typeface="+mn-cs"/>
              </a:defRPr>
            </a:lvl1pPr>
          </a:lstStyle>
          <a:p>
            <a:pPr>
              <a:defRPr/>
            </a:pPr>
            <a:fld id="{9686ADCD-F1CF-43D6-9DCE-BCC109ED97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dt="0"/>
  <p:txStyles>
    <p:titleStyle>
      <a:lvl1pPr algn="l" rtl="0" eaLnBrk="0" fontAlgn="base" hangingPunct="0">
        <a:spcBef>
          <a:spcPct val="0"/>
        </a:spcBef>
        <a:spcAft>
          <a:spcPct val="0"/>
        </a:spcAft>
        <a:defRPr sz="2800">
          <a:solidFill>
            <a:srgbClr val="2C95DD"/>
          </a:solidFill>
          <a:latin typeface="+mj-lt"/>
          <a:ea typeface="+mj-ea"/>
          <a:cs typeface="+mj-cs"/>
        </a:defRPr>
      </a:lvl1pPr>
      <a:lvl2pPr algn="l" rtl="0" eaLnBrk="0" fontAlgn="base" hangingPunct="0">
        <a:spcBef>
          <a:spcPct val="0"/>
        </a:spcBef>
        <a:spcAft>
          <a:spcPct val="0"/>
        </a:spcAft>
        <a:defRPr sz="2800">
          <a:solidFill>
            <a:srgbClr val="2C95DD"/>
          </a:solidFill>
          <a:latin typeface="MetaNormalLF-Roman" pitchFamily="34" charset="0"/>
          <a:cs typeface="Arial" charset="0"/>
        </a:defRPr>
      </a:lvl2pPr>
      <a:lvl3pPr algn="l" rtl="0" eaLnBrk="0" fontAlgn="base" hangingPunct="0">
        <a:spcBef>
          <a:spcPct val="0"/>
        </a:spcBef>
        <a:spcAft>
          <a:spcPct val="0"/>
        </a:spcAft>
        <a:defRPr sz="2800">
          <a:solidFill>
            <a:srgbClr val="2C95DD"/>
          </a:solidFill>
          <a:latin typeface="MetaNormalLF-Roman" pitchFamily="34" charset="0"/>
          <a:cs typeface="Arial" charset="0"/>
        </a:defRPr>
      </a:lvl3pPr>
      <a:lvl4pPr algn="l" rtl="0" eaLnBrk="0" fontAlgn="base" hangingPunct="0">
        <a:spcBef>
          <a:spcPct val="0"/>
        </a:spcBef>
        <a:spcAft>
          <a:spcPct val="0"/>
        </a:spcAft>
        <a:defRPr sz="2800">
          <a:solidFill>
            <a:srgbClr val="2C95DD"/>
          </a:solidFill>
          <a:latin typeface="MetaNormalLF-Roman" pitchFamily="34" charset="0"/>
          <a:cs typeface="Arial" charset="0"/>
        </a:defRPr>
      </a:lvl4pPr>
      <a:lvl5pPr algn="l" rtl="0" eaLnBrk="0" fontAlgn="base" hangingPunct="0">
        <a:spcBef>
          <a:spcPct val="0"/>
        </a:spcBef>
        <a:spcAft>
          <a:spcPct val="0"/>
        </a:spcAft>
        <a:defRPr sz="2800">
          <a:solidFill>
            <a:srgbClr val="2C95DD"/>
          </a:solidFill>
          <a:latin typeface="MetaNormalLF-Roman" pitchFamily="34" charset="0"/>
          <a:cs typeface="Arial" charset="0"/>
        </a:defRPr>
      </a:lvl5pPr>
      <a:lvl6pPr marL="457200" algn="l" rtl="0" fontAlgn="base">
        <a:spcBef>
          <a:spcPct val="0"/>
        </a:spcBef>
        <a:spcAft>
          <a:spcPct val="0"/>
        </a:spcAft>
        <a:defRPr sz="2800">
          <a:solidFill>
            <a:srgbClr val="2C95DD"/>
          </a:solidFill>
          <a:latin typeface="MetaNormalLF-Roman" pitchFamily="34" charset="0"/>
          <a:cs typeface="Arial" charset="0"/>
        </a:defRPr>
      </a:lvl6pPr>
      <a:lvl7pPr marL="914400" algn="l" rtl="0" fontAlgn="base">
        <a:spcBef>
          <a:spcPct val="0"/>
        </a:spcBef>
        <a:spcAft>
          <a:spcPct val="0"/>
        </a:spcAft>
        <a:defRPr sz="2800">
          <a:solidFill>
            <a:srgbClr val="2C95DD"/>
          </a:solidFill>
          <a:latin typeface="MetaNormalLF-Roman" pitchFamily="34" charset="0"/>
          <a:cs typeface="Arial" charset="0"/>
        </a:defRPr>
      </a:lvl7pPr>
      <a:lvl8pPr marL="1371600" algn="l" rtl="0" fontAlgn="base">
        <a:spcBef>
          <a:spcPct val="0"/>
        </a:spcBef>
        <a:spcAft>
          <a:spcPct val="0"/>
        </a:spcAft>
        <a:defRPr sz="2800">
          <a:solidFill>
            <a:srgbClr val="2C95DD"/>
          </a:solidFill>
          <a:latin typeface="MetaNormalLF-Roman" pitchFamily="34" charset="0"/>
          <a:cs typeface="Arial" charset="0"/>
        </a:defRPr>
      </a:lvl8pPr>
      <a:lvl9pPr marL="1828800" algn="l" rtl="0" fontAlgn="base">
        <a:spcBef>
          <a:spcPct val="0"/>
        </a:spcBef>
        <a:spcAft>
          <a:spcPct val="0"/>
        </a:spcAft>
        <a:defRPr sz="2800">
          <a:solidFill>
            <a:srgbClr val="2C95DD"/>
          </a:solidFill>
          <a:latin typeface="MetaNormalLF-Roman" pitchFamily="34" charset="0"/>
          <a:cs typeface="Arial" charset="0"/>
        </a:defRPr>
      </a:lvl9pPr>
    </p:titleStyle>
    <p:bodyStyle>
      <a:lvl1pPr marL="231775" indent="-231775" algn="l" rtl="0" eaLnBrk="0" fontAlgn="base" hangingPunct="0">
        <a:spcBef>
          <a:spcPct val="20000"/>
        </a:spcBef>
        <a:spcAft>
          <a:spcPct val="0"/>
        </a:spcAft>
        <a:buClr>
          <a:srgbClr val="92D050"/>
        </a:buClr>
        <a:buSzPct val="120000"/>
        <a:buFont typeface="Arial" charset="0"/>
        <a:buChar char="•"/>
        <a:defRPr sz="2400">
          <a:solidFill>
            <a:srgbClr val="474747"/>
          </a:solidFill>
          <a:latin typeface="+mn-lt"/>
          <a:ea typeface="+mn-ea"/>
          <a:cs typeface="+mn-cs"/>
        </a:defRPr>
      </a:lvl1pPr>
      <a:lvl2pPr marL="682625" indent="-341313" algn="l" rtl="0" eaLnBrk="0" fontAlgn="base" hangingPunct="0">
        <a:spcBef>
          <a:spcPct val="20000"/>
        </a:spcBef>
        <a:spcAft>
          <a:spcPct val="0"/>
        </a:spcAft>
        <a:buClr>
          <a:srgbClr val="FFC425"/>
        </a:buClr>
        <a:buSzPct val="90000"/>
        <a:buFont typeface="Webdings" pitchFamily="18" charset="2"/>
        <a:buChar char="4"/>
        <a:defRPr sz="2200">
          <a:solidFill>
            <a:srgbClr val="474747"/>
          </a:solidFill>
          <a:latin typeface="+mn-lt"/>
          <a:cs typeface="+mn-cs"/>
        </a:defRPr>
      </a:lvl2pPr>
      <a:lvl3pPr marL="1143000" indent="-338138" algn="l" rtl="0" eaLnBrk="0" fontAlgn="base" hangingPunct="0">
        <a:spcBef>
          <a:spcPct val="20000"/>
        </a:spcBef>
        <a:spcAft>
          <a:spcPct val="0"/>
        </a:spcAft>
        <a:buClr>
          <a:srgbClr val="B5761B"/>
        </a:buClr>
        <a:buSzPct val="90000"/>
        <a:buFont typeface="Webdings" pitchFamily="18" charset="2"/>
        <a:buChar char="8"/>
        <a:defRPr sz="2000">
          <a:solidFill>
            <a:srgbClr val="474747"/>
          </a:solidFill>
          <a:latin typeface="+mn-lt"/>
          <a:cs typeface="+mn-cs"/>
        </a:defRPr>
      </a:lvl3pPr>
      <a:lvl4pPr marL="1487488" indent="-231775" algn="l" rtl="0" eaLnBrk="0" fontAlgn="base" hangingPunct="0">
        <a:spcBef>
          <a:spcPct val="20000"/>
        </a:spcBef>
        <a:spcAft>
          <a:spcPct val="0"/>
        </a:spcAft>
        <a:buClr>
          <a:schemeClr val="tx2"/>
        </a:buClr>
        <a:buFont typeface="Wingdings" pitchFamily="2" charset="2"/>
        <a:buChar char="§"/>
        <a:defRPr>
          <a:solidFill>
            <a:srgbClr val="474747"/>
          </a:solidFill>
          <a:latin typeface="+mn-lt"/>
          <a:cs typeface="+mn-cs"/>
        </a:defRPr>
      </a:lvl4pPr>
      <a:lvl5pPr marL="1828800" indent="-231775" algn="l" rtl="0" eaLnBrk="0" fontAlgn="base" hangingPunct="0">
        <a:spcBef>
          <a:spcPct val="20000"/>
        </a:spcBef>
        <a:spcAft>
          <a:spcPct val="0"/>
        </a:spcAft>
        <a:buClr>
          <a:srgbClr val="7030A0"/>
        </a:buClr>
        <a:buSzPct val="110000"/>
        <a:buFont typeface="Arial" charset="0"/>
        <a:buChar char="•"/>
        <a:defRPr>
          <a:solidFill>
            <a:srgbClr val="474747"/>
          </a:solidFill>
          <a:latin typeface="+mn-lt"/>
          <a:cs typeface="+mn-cs"/>
        </a:defRPr>
      </a:lvl5pPr>
      <a:lvl6pPr marL="22860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6pPr>
      <a:lvl7pPr marL="27432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7pPr>
      <a:lvl8pPr marL="32004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8pPr>
      <a:lvl9pPr marL="3657600" indent="-231775" algn="l" rtl="0" fontAlgn="base">
        <a:spcBef>
          <a:spcPct val="20000"/>
        </a:spcBef>
        <a:spcAft>
          <a:spcPct val="0"/>
        </a:spcAft>
        <a:buClr>
          <a:srgbClr val="7030A0"/>
        </a:buClr>
        <a:buSzPct val="110000"/>
        <a:buFont typeface="Arial" charset="0"/>
        <a:buChar char="•"/>
        <a:defRPr>
          <a:solidFill>
            <a:srgbClr val="47474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3.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34.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35.png"/><Relationship Id="rId1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5.png"/><Relationship Id="rId7"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56.pn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3.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41.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8.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8.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5.jpeg"/><Relationship Id="rId3" Type="http://schemas.openxmlformats.org/officeDocument/2006/relationships/image" Target="../media/image77.png"/><Relationship Id="rId7" Type="http://schemas.openxmlformats.org/officeDocument/2006/relationships/image" Target="../media/image3.png"/><Relationship Id="rId12"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png"/><Relationship Id="rId5" Type="http://schemas.openxmlformats.org/officeDocument/2006/relationships/image" Target="../media/image79.png"/><Relationship Id="rId15" Type="http://schemas.openxmlformats.org/officeDocument/2006/relationships/image" Target="../media/image1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81.png"/><Relationship Id="rId1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4400" dirty="0" smtClean="0"/>
              <a:t>Module – 7  </a:t>
            </a:r>
            <a:br>
              <a:rPr lang="en-US" sz="4400" dirty="0" smtClean="0"/>
            </a:br>
            <a:r>
              <a:rPr lang="en-US" sz="4400" dirty="0" smtClean="0"/>
              <a:t/>
            </a:r>
            <a:br>
              <a:rPr lang="en-US" sz="4400" dirty="0" smtClean="0"/>
            </a:br>
            <a:r>
              <a:rPr lang="en-US" sz="4400" dirty="0" smtClean="0"/>
              <a:t>Business Continuity in VDC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1"/>
          <p:cNvSpPr>
            <a:spLocks noGrp="1"/>
          </p:cNvSpPr>
          <p:nvPr>
            <p:ph type="ftr" sz="quarter" idx="10"/>
          </p:nvPr>
        </p:nvSpPr>
        <p:spPr/>
        <p:txBody>
          <a:bodyPr/>
          <a:lstStyle/>
          <a:p>
            <a:r>
              <a:rPr lang="en-US"/>
              <a:t>Business Continuity in VDC</a:t>
            </a:r>
          </a:p>
        </p:txBody>
      </p:sp>
      <p:sp>
        <p:nvSpPr>
          <p:cNvPr id="216066" name="Title 6"/>
          <p:cNvSpPr>
            <a:spLocks noGrp="1"/>
          </p:cNvSpPr>
          <p:nvPr>
            <p:ph type="title" idx="4294967295"/>
          </p:nvPr>
        </p:nvSpPr>
        <p:spPr/>
        <p:txBody>
          <a:bodyPr/>
          <a:lstStyle/>
          <a:p>
            <a:r>
              <a:rPr lang="en-US" dirty="0"/>
              <a:t>Protecting Compute: VM Fault Tolerance </a:t>
            </a:r>
            <a:r>
              <a:rPr lang="en-US" dirty="0" smtClean="0"/>
              <a:t>(contd.)</a:t>
            </a:r>
            <a:endParaRPr lang="en-US" dirty="0">
              <a:solidFill>
                <a:schemeClr val="accent1"/>
              </a:solidFill>
            </a:endParaRPr>
          </a:p>
        </p:txBody>
      </p:sp>
      <p:sp>
        <p:nvSpPr>
          <p:cNvPr id="216067" name="Content Placeholder 6"/>
          <p:cNvSpPr>
            <a:spLocks noGrp="1"/>
          </p:cNvSpPr>
          <p:nvPr>
            <p:ph idx="4294967295"/>
          </p:nvPr>
        </p:nvSpPr>
        <p:spPr>
          <a:xfrm>
            <a:off x="304800" y="914400"/>
            <a:ext cx="8458200" cy="2362200"/>
          </a:xfrm>
        </p:spPr>
        <p:txBody>
          <a:bodyPr/>
          <a:lstStyle/>
          <a:p>
            <a:r>
              <a:rPr lang="en-US" dirty="0" smtClean="0">
                <a:solidFill>
                  <a:schemeClr val="bg2">
                    <a:lumMod val="75000"/>
                  </a:schemeClr>
                </a:solidFill>
              </a:rPr>
              <a:t>Both primary and secondary VMs </a:t>
            </a:r>
            <a:r>
              <a:rPr lang="en-US" dirty="0">
                <a:solidFill>
                  <a:schemeClr val="bg2">
                    <a:lumMod val="75000"/>
                  </a:schemeClr>
                </a:solidFill>
              </a:rPr>
              <a:t>access a common </a:t>
            </a:r>
            <a:r>
              <a:rPr lang="en-US" dirty="0" smtClean="0">
                <a:solidFill>
                  <a:schemeClr val="bg2">
                    <a:lumMod val="75000"/>
                  </a:schemeClr>
                </a:solidFill>
              </a:rPr>
              <a:t>storage</a:t>
            </a:r>
          </a:p>
          <a:p>
            <a:pPr lvl="1" indent="-333375"/>
            <a:r>
              <a:rPr lang="en-US" dirty="0" smtClean="0">
                <a:solidFill>
                  <a:schemeClr val="bg2">
                    <a:lumMod val="75000"/>
                  </a:schemeClr>
                </a:solidFill>
              </a:rPr>
              <a:t>VMs appear </a:t>
            </a:r>
            <a:r>
              <a:rPr lang="en-US" dirty="0">
                <a:solidFill>
                  <a:schemeClr val="bg2">
                    <a:lumMod val="75000"/>
                  </a:schemeClr>
                </a:solidFill>
              </a:rPr>
              <a:t>as a single entity to </a:t>
            </a:r>
            <a:r>
              <a:rPr lang="en-US" dirty="0" smtClean="0">
                <a:solidFill>
                  <a:schemeClr val="bg2">
                    <a:lumMod val="75000"/>
                  </a:schemeClr>
                </a:solidFill>
              </a:rPr>
              <a:t>other VMs</a:t>
            </a:r>
            <a:endParaRPr lang="en-US" dirty="0">
              <a:solidFill>
                <a:schemeClr val="bg2">
                  <a:lumMod val="75000"/>
                </a:schemeClr>
              </a:solidFill>
            </a:endParaRPr>
          </a:p>
          <a:p>
            <a:pPr lvl="1" indent="-333375"/>
            <a:r>
              <a:rPr lang="en-US" dirty="0" smtClean="0">
                <a:solidFill>
                  <a:schemeClr val="bg2">
                    <a:lumMod val="75000"/>
                  </a:schemeClr>
                </a:solidFill>
              </a:rPr>
              <a:t>Only primary </a:t>
            </a:r>
            <a:r>
              <a:rPr lang="en-US" dirty="0">
                <a:solidFill>
                  <a:schemeClr val="bg2">
                    <a:lumMod val="75000"/>
                  </a:schemeClr>
                </a:solidFill>
              </a:rPr>
              <a:t>VM can perform </a:t>
            </a:r>
            <a:r>
              <a:rPr lang="en-US" dirty="0" smtClean="0">
                <a:solidFill>
                  <a:schemeClr val="bg2">
                    <a:lumMod val="75000"/>
                  </a:schemeClr>
                </a:solidFill>
              </a:rPr>
              <a:t>writes using special locking mechanism </a:t>
            </a:r>
            <a:endParaRPr lang="en-US" dirty="0">
              <a:solidFill>
                <a:schemeClr val="bg2">
                  <a:lumMod val="75000"/>
                </a:schemeClr>
              </a:solidFill>
            </a:endParaRPr>
          </a:p>
          <a:p>
            <a:r>
              <a:rPr lang="en-US" dirty="0" smtClean="0">
                <a:solidFill>
                  <a:schemeClr val="bg2">
                    <a:lumMod val="75000"/>
                  </a:schemeClr>
                </a:solidFill>
              </a:rPr>
              <a:t>VMs </a:t>
            </a:r>
            <a:r>
              <a:rPr lang="en-US" dirty="0">
                <a:solidFill>
                  <a:schemeClr val="bg2">
                    <a:lumMod val="75000"/>
                  </a:schemeClr>
                </a:solidFill>
              </a:rPr>
              <a:t>constantly check the status of each other </a:t>
            </a:r>
            <a:r>
              <a:rPr lang="en-US" dirty="0" smtClean="0">
                <a:solidFill>
                  <a:schemeClr val="bg2">
                    <a:lumMod val="75000"/>
                  </a:schemeClr>
                </a:solidFill>
              </a:rPr>
              <a:t>using heartbeats</a:t>
            </a:r>
            <a:endParaRPr lang="en-US" dirty="0">
              <a:solidFill>
                <a:schemeClr val="bg2">
                  <a:lumMod val="75000"/>
                </a:schemeClr>
              </a:solidFill>
            </a:endParaRPr>
          </a:p>
          <a:p>
            <a:pPr marL="685800" lvl="1" indent="-336550"/>
            <a:r>
              <a:rPr lang="en-US" dirty="0">
                <a:solidFill>
                  <a:schemeClr val="bg2">
                    <a:lumMod val="75000"/>
                  </a:schemeClr>
                </a:solidFill>
              </a:rPr>
              <a:t>I</a:t>
            </a:r>
            <a:r>
              <a:rPr lang="en-US" dirty="0" smtClean="0">
                <a:solidFill>
                  <a:schemeClr val="bg2">
                    <a:lumMod val="75000"/>
                  </a:schemeClr>
                </a:solidFill>
              </a:rPr>
              <a:t>f </a:t>
            </a:r>
            <a:r>
              <a:rPr lang="en-US" dirty="0">
                <a:solidFill>
                  <a:schemeClr val="bg2">
                    <a:lumMod val="75000"/>
                  </a:schemeClr>
                </a:solidFill>
              </a:rPr>
              <a:t>primary VM fails, the other takes over immediately</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4634AF96-1A0D-4BCD-B6EA-FEADD6822900}"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10</a:t>
            </a:fld>
            <a:endParaRPr lang="en-US" sz="1000">
              <a:solidFill>
                <a:schemeClr val="tx1">
                  <a:lumMod val="75000"/>
                  <a:lumOff val="25000"/>
                </a:schemeClr>
              </a:solidFill>
              <a:latin typeface="Calibri" pitchFamily="34" charset="0"/>
              <a:cs typeface="+mn-cs"/>
            </a:endParaRPr>
          </a:p>
        </p:txBody>
      </p:sp>
      <p:grpSp>
        <p:nvGrpSpPr>
          <p:cNvPr id="33" name="Group 32"/>
          <p:cNvGrpSpPr/>
          <p:nvPr/>
        </p:nvGrpSpPr>
        <p:grpSpPr>
          <a:xfrm>
            <a:off x="1219200" y="3441820"/>
            <a:ext cx="6324600" cy="2654180"/>
            <a:chOff x="1219200" y="3441820"/>
            <a:chExt cx="6324600" cy="2654180"/>
          </a:xfrm>
        </p:grpSpPr>
        <p:grpSp>
          <p:nvGrpSpPr>
            <p:cNvPr id="216071" name="Group 7"/>
            <p:cNvGrpSpPr>
              <a:grpSpLocks/>
            </p:cNvGrpSpPr>
            <p:nvPr/>
          </p:nvGrpSpPr>
          <p:grpSpPr bwMode="auto">
            <a:xfrm>
              <a:off x="1219200" y="3897634"/>
              <a:ext cx="2020524" cy="2198366"/>
              <a:chOff x="576" y="1824"/>
              <a:chExt cx="1352" cy="1471"/>
            </a:xfrm>
          </p:grpSpPr>
          <p:pic>
            <p:nvPicPr>
              <p:cNvPr id="216072" name="Picture 19" descr="Hypervisor.png"/>
              <p:cNvPicPr>
                <a:picLocks noChangeAspect="1"/>
              </p:cNvPicPr>
              <p:nvPr/>
            </p:nvPicPr>
            <p:blipFill>
              <a:blip r:embed="rId3" cstate="print"/>
              <a:srcRect/>
              <a:stretch>
                <a:fillRect/>
              </a:stretch>
            </p:blipFill>
            <p:spPr bwMode="auto">
              <a:xfrm>
                <a:off x="576" y="2496"/>
                <a:ext cx="1352" cy="799"/>
              </a:xfrm>
              <a:prstGeom prst="rect">
                <a:avLst/>
              </a:prstGeom>
              <a:noFill/>
              <a:ln w="9525">
                <a:noFill/>
                <a:miter lim="800000"/>
                <a:headEnd/>
                <a:tailEnd/>
              </a:ln>
            </p:spPr>
          </p:pic>
          <p:pic>
            <p:nvPicPr>
              <p:cNvPr id="216073" name="Picture 20" descr="VM.png"/>
              <p:cNvPicPr>
                <a:picLocks noChangeAspect="1"/>
              </p:cNvPicPr>
              <p:nvPr/>
            </p:nvPicPr>
            <p:blipFill>
              <a:blip r:embed="rId4" cstate="print"/>
              <a:srcRect/>
              <a:stretch>
                <a:fillRect/>
              </a:stretch>
            </p:blipFill>
            <p:spPr bwMode="auto">
              <a:xfrm>
                <a:off x="936" y="1824"/>
                <a:ext cx="549" cy="707"/>
              </a:xfrm>
              <a:prstGeom prst="rect">
                <a:avLst/>
              </a:prstGeom>
              <a:noFill/>
              <a:ln w="9525">
                <a:noFill/>
                <a:miter lim="800000"/>
                <a:headEnd/>
                <a:tailEnd/>
              </a:ln>
            </p:spPr>
          </p:pic>
          <p:pic>
            <p:nvPicPr>
              <p:cNvPr id="216074" name="Picture 5" descr="AP_OS Single.png"/>
              <p:cNvPicPr>
                <a:picLocks noChangeAspect="1"/>
              </p:cNvPicPr>
              <p:nvPr/>
            </p:nvPicPr>
            <p:blipFill>
              <a:blip r:embed="rId5" cstate="print"/>
              <a:srcRect/>
              <a:stretch>
                <a:fillRect/>
              </a:stretch>
            </p:blipFill>
            <p:spPr bwMode="auto">
              <a:xfrm>
                <a:off x="1056" y="1868"/>
                <a:ext cx="299" cy="484"/>
              </a:xfrm>
              <a:prstGeom prst="rect">
                <a:avLst/>
              </a:prstGeom>
              <a:noFill/>
              <a:ln w="9525">
                <a:noFill/>
                <a:miter lim="800000"/>
                <a:headEnd/>
                <a:tailEnd/>
              </a:ln>
            </p:spPr>
          </p:pic>
        </p:grpSp>
        <p:grpSp>
          <p:nvGrpSpPr>
            <p:cNvPr id="216075" name="Group 11"/>
            <p:cNvGrpSpPr>
              <a:grpSpLocks/>
            </p:cNvGrpSpPr>
            <p:nvPr/>
          </p:nvGrpSpPr>
          <p:grpSpPr bwMode="auto">
            <a:xfrm>
              <a:off x="5523276" y="3897634"/>
              <a:ext cx="2020524" cy="2198366"/>
              <a:chOff x="576" y="1824"/>
              <a:chExt cx="1352" cy="1471"/>
            </a:xfrm>
          </p:grpSpPr>
          <p:pic>
            <p:nvPicPr>
              <p:cNvPr id="216076" name="Picture 19" descr="Hypervisor.png"/>
              <p:cNvPicPr>
                <a:picLocks noChangeAspect="1"/>
              </p:cNvPicPr>
              <p:nvPr/>
            </p:nvPicPr>
            <p:blipFill>
              <a:blip r:embed="rId3" cstate="print"/>
              <a:srcRect/>
              <a:stretch>
                <a:fillRect/>
              </a:stretch>
            </p:blipFill>
            <p:spPr bwMode="auto">
              <a:xfrm>
                <a:off x="576" y="2496"/>
                <a:ext cx="1352" cy="799"/>
              </a:xfrm>
              <a:prstGeom prst="rect">
                <a:avLst/>
              </a:prstGeom>
              <a:noFill/>
              <a:ln w="9525">
                <a:noFill/>
                <a:miter lim="800000"/>
                <a:headEnd/>
                <a:tailEnd/>
              </a:ln>
            </p:spPr>
          </p:pic>
          <p:pic>
            <p:nvPicPr>
              <p:cNvPr id="216077" name="Picture 20" descr="VM.png"/>
              <p:cNvPicPr>
                <a:picLocks noChangeAspect="1"/>
              </p:cNvPicPr>
              <p:nvPr/>
            </p:nvPicPr>
            <p:blipFill>
              <a:blip r:embed="rId4" cstate="print"/>
              <a:srcRect/>
              <a:stretch>
                <a:fillRect/>
              </a:stretch>
            </p:blipFill>
            <p:spPr bwMode="auto">
              <a:xfrm>
                <a:off x="936" y="1824"/>
                <a:ext cx="549" cy="707"/>
              </a:xfrm>
              <a:prstGeom prst="rect">
                <a:avLst/>
              </a:prstGeom>
              <a:noFill/>
              <a:ln w="9525">
                <a:noFill/>
                <a:miter lim="800000"/>
                <a:headEnd/>
                <a:tailEnd/>
              </a:ln>
            </p:spPr>
          </p:pic>
          <p:pic>
            <p:nvPicPr>
              <p:cNvPr id="216078" name="Picture 5" descr="AP_OS Single.png"/>
              <p:cNvPicPr>
                <a:picLocks noChangeAspect="1"/>
              </p:cNvPicPr>
              <p:nvPr/>
            </p:nvPicPr>
            <p:blipFill>
              <a:blip r:embed="rId5" cstate="print"/>
              <a:srcRect/>
              <a:stretch>
                <a:fillRect/>
              </a:stretch>
            </p:blipFill>
            <p:spPr bwMode="auto">
              <a:xfrm>
                <a:off x="1056" y="1868"/>
                <a:ext cx="299" cy="484"/>
              </a:xfrm>
              <a:prstGeom prst="rect">
                <a:avLst/>
              </a:prstGeom>
              <a:noFill/>
              <a:ln w="9525">
                <a:noFill/>
                <a:miter lim="800000"/>
                <a:headEnd/>
                <a:tailEnd/>
              </a:ln>
            </p:spPr>
          </p:pic>
        </p:grpSp>
        <p:grpSp>
          <p:nvGrpSpPr>
            <p:cNvPr id="216085" name="Group 21"/>
            <p:cNvGrpSpPr>
              <a:grpSpLocks/>
            </p:cNvGrpSpPr>
            <p:nvPr/>
          </p:nvGrpSpPr>
          <p:grpSpPr bwMode="auto">
            <a:xfrm>
              <a:off x="3371238" y="3897634"/>
              <a:ext cx="2020524" cy="2198366"/>
              <a:chOff x="576" y="1824"/>
              <a:chExt cx="1352" cy="1471"/>
            </a:xfrm>
          </p:grpSpPr>
          <p:pic>
            <p:nvPicPr>
              <p:cNvPr id="216086" name="Picture 19" descr="Hypervisor.png"/>
              <p:cNvPicPr>
                <a:picLocks noChangeAspect="1"/>
              </p:cNvPicPr>
              <p:nvPr/>
            </p:nvPicPr>
            <p:blipFill>
              <a:blip r:embed="rId3" cstate="print"/>
              <a:srcRect/>
              <a:stretch>
                <a:fillRect/>
              </a:stretch>
            </p:blipFill>
            <p:spPr bwMode="auto">
              <a:xfrm>
                <a:off x="576" y="2496"/>
                <a:ext cx="1352" cy="799"/>
              </a:xfrm>
              <a:prstGeom prst="rect">
                <a:avLst/>
              </a:prstGeom>
              <a:noFill/>
              <a:ln w="9525">
                <a:noFill/>
                <a:miter lim="800000"/>
                <a:headEnd/>
                <a:tailEnd/>
              </a:ln>
            </p:spPr>
          </p:pic>
          <p:pic>
            <p:nvPicPr>
              <p:cNvPr id="216087" name="Picture 20" descr="VM.png"/>
              <p:cNvPicPr>
                <a:picLocks noChangeAspect="1"/>
              </p:cNvPicPr>
              <p:nvPr/>
            </p:nvPicPr>
            <p:blipFill>
              <a:blip r:embed="rId4" cstate="print"/>
              <a:srcRect/>
              <a:stretch>
                <a:fillRect/>
              </a:stretch>
            </p:blipFill>
            <p:spPr bwMode="auto">
              <a:xfrm>
                <a:off x="936" y="1824"/>
                <a:ext cx="549" cy="707"/>
              </a:xfrm>
              <a:prstGeom prst="rect">
                <a:avLst/>
              </a:prstGeom>
              <a:noFill/>
              <a:ln w="9525">
                <a:noFill/>
                <a:miter lim="800000"/>
                <a:headEnd/>
                <a:tailEnd/>
              </a:ln>
            </p:spPr>
          </p:pic>
          <p:pic>
            <p:nvPicPr>
              <p:cNvPr id="216088" name="Picture 5" descr="AP_OS Single.png"/>
              <p:cNvPicPr>
                <a:picLocks noChangeAspect="1"/>
              </p:cNvPicPr>
              <p:nvPr/>
            </p:nvPicPr>
            <p:blipFill>
              <a:blip r:embed="rId5" cstate="print"/>
              <a:srcRect/>
              <a:stretch>
                <a:fillRect/>
              </a:stretch>
            </p:blipFill>
            <p:spPr bwMode="auto">
              <a:xfrm>
                <a:off x="1056" y="1868"/>
                <a:ext cx="299" cy="484"/>
              </a:xfrm>
              <a:prstGeom prst="rect">
                <a:avLst/>
              </a:prstGeom>
              <a:noFill/>
              <a:ln w="9525">
                <a:noFill/>
                <a:miter lim="800000"/>
                <a:headEnd/>
                <a:tailEnd/>
              </a:ln>
            </p:spPr>
          </p:pic>
        </p:grpSp>
        <p:sp>
          <p:nvSpPr>
            <p:cNvPr id="216089" name="Rectangle 25"/>
            <p:cNvSpPr>
              <a:spLocks noChangeArrowheads="1"/>
            </p:cNvSpPr>
            <p:nvPr/>
          </p:nvSpPr>
          <p:spPr bwMode="auto">
            <a:xfrm>
              <a:off x="1434404" y="3513555"/>
              <a:ext cx="215204" cy="215204"/>
            </a:xfrm>
            <a:prstGeom prst="rect">
              <a:avLst/>
            </a:prstGeom>
            <a:solidFill>
              <a:srgbClr val="CCFFCC"/>
            </a:solidFill>
            <a:ln w="9525">
              <a:solidFill>
                <a:schemeClr val="tx1"/>
              </a:solidFill>
              <a:miter lim="800000"/>
              <a:headEnd/>
              <a:tailEnd/>
            </a:ln>
            <a:effectLst/>
          </p:spPr>
          <p:txBody>
            <a:bodyPr wrap="none" anchor="ctr"/>
            <a:lstStyle/>
            <a:p>
              <a:r>
                <a:rPr lang="en-US" sz="1200" b="1" dirty="0">
                  <a:latin typeface="Calibri" pitchFamily="34" charset="0"/>
                </a:rPr>
                <a:t>1</a:t>
              </a:r>
              <a:r>
                <a:rPr lang="en-US" dirty="0"/>
                <a:t> </a:t>
              </a:r>
            </a:p>
          </p:txBody>
        </p:sp>
        <p:pic>
          <p:nvPicPr>
            <p:cNvPr id="216090" name="Picture 27" descr="X Mark.png"/>
            <p:cNvPicPr>
              <a:picLocks noChangeAspect="1"/>
            </p:cNvPicPr>
            <p:nvPr/>
          </p:nvPicPr>
          <p:blipFill>
            <a:blip r:embed="rId6" cstate="print"/>
            <a:srcRect/>
            <a:stretch>
              <a:fillRect/>
            </a:stretch>
          </p:blipFill>
          <p:spPr bwMode="auto">
            <a:xfrm>
              <a:off x="1637652" y="4090420"/>
              <a:ext cx="1087975" cy="714357"/>
            </a:xfrm>
            <a:prstGeom prst="rect">
              <a:avLst/>
            </a:prstGeom>
            <a:noFill/>
            <a:ln w="9525">
              <a:noFill/>
              <a:miter lim="800000"/>
              <a:headEnd/>
              <a:tailEnd/>
            </a:ln>
          </p:spPr>
        </p:pic>
        <p:sp>
          <p:nvSpPr>
            <p:cNvPr id="216091" name="Rectangle 27"/>
            <p:cNvSpPr>
              <a:spLocks noChangeArrowheads="1"/>
            </p:cNvSpPr>
            <p:nvPr/>
          </p:nvSpPr>
          <p:spPr bwMode="auto">
            <a:xfrm>
              <a:off x="3586442" y="3513555"/>
              <a:ext cx="215204" cy="215204"/>
            </a:xfrm>
            <a:prstGeom prst="rect">
              <a:avLst/>
            </a:prstGeom>
            <a:solidFill>
              <a:srgbClr val="CCFFCC"/>
            </a:solidFill>
            <a:ln w="9525">
              <a:solidFill>
                <a:schemeClr val="tx1"/>
              </a:solidFill>
              <a:miter lim="800000"/>
              <a:headEnd/>
              <a:tailEnd/>
            </a:ln>
            <a:effectLst/>
          </p:spPr>
          <p:txBody>
            <a:bodyPr wrap="none" anchor="ctr"/>
            <a:lstStyle/>
            <a:p>
              <a:r>
                <a:rPr lang="en-US" sz="1200" b="1">
                  <a:latin typeface="Calibri" pitchFamily="34" charset="0"/>
                </a:rPr>
                <a:t>2</a:t>
              </a:r>
              <a:r>
                <a:rPr lang="en-US"/>
                <a:t> </a:t>
              </a:r>
            </a:p>
          </p:txBody>
        </p:sp>
        <p:sp>
          <p:nvSpPr>
            <p:cNvPr id="216092" name="Rectangle 28"/>
            <p:cNvSpPr>
              <a:spLocks noChangeArrowheads="1"/>
            </p:cNvSpPr>
            <p:nvPr/>
          </p:nvSpPr>
          <p:spPr bwMode="auto">
            <a:xfrm>
              <a:off x="5738479" y="3513555"/>
              <a:ext cx="215204" cy="215204"/>
            </a:xfrm>
            <a:prstGeom prst="rect">
              <a:avLst/>
            </a:prstGeom>
            <a:solidFill>
              <a:srgbClr val="CCFFCC"/>
            </a:solidFill>
            <a:ln w="9525">
              <a:solidFill>
                <a:schemeClr val="tx1"/>
              </a:solidFill>
              <a:miter lim="800000"/>
              <a:headEnd/>
              <a:tailEnd/>
            </a:ln>
            <a:effectLst/>
          </p:spPr>
          <p:txBody>
            <a:bodyPr wrap="none" anchor="ctr"/>
            <a:lstStyle/>
            <a:p>
              <a:r>
                <a:rPr lang="en-US" sz="1200" b="1">
                  <a:latin typeface="Calibri" pitchFamily="34" charset="0"/>
                </a:rPr>
                <a:t>3</a:t>
              </a:r>
              <a:r>
                <a:rPr lang="en-US"/>
                <a:t> </a:t>
              </a:r>
            </a:p>
          </p:txBody>
        </p:sp>
        <p:sp>
          <p:nvSpPr>
            <p:cNvPr id="216094" name="Text Box 30"/>
            <p:cNvSpPr txBox="1">
              <a:spLocks noChangeArrowheads="1"/>
            </p:cNvSpPr>
            <p:nvPr/>
          </p:nvSpPr>
          <p:spPr bwMode="auto">
            <a:xfrm>
              <a:off x="1649608" y="3441820"/>
              <a:ext cx="1550792" cy="276999"/>
            </a:xfrm>
            <a:prstGeom prst="rect">
              <a:avLst/>
            </a:prstGeom>
            <a:noFill/>
            <a:ln w="9525">
              <a:noFill/>
              <a:miter lim="800000"/>
              <a:headEnd/>
              <a:tailEnd/>
            </a:ln>
            <a:effectLst/>
          </p:spPr>
          <p:txBody>
            <a:bodyPr wrap="square">
              <a:spAutoFit/>
            </a:bodyPr>
            <a:lstStyle/>
            <a:p>
              <a:pPr algn="l">
                <a:spcBef>
                  <a:spcPct val="50000"/>
                </a:spcBef>
              </a:pPr>
              <a:r>
                <a:rPr lang="en-US" sz="1200" b="1" dirty="0">
                  <a:latin typeface="Calibri" pitchFamily="34" charset="0"/>
                </a:rPr>
                <a:t>Primary goes down</a:t>
              </a:r>
            </a:p>
          </p:txBody>
        </p:sp>
        <p:sp>
          <p:nvSpPr>
            <p:cNvPr id="216095" name="Text Box 31"/>
            <p:cNvSpPr txBox="1">
              <a:spLocks noChangeArrowheads="1"/>
            </p:cNvSpPr>
            <p:nvPr/>
          </p:nvSpPr>
          <p:spPr bwMode="auto">
            <a:xfrm>
              <a:off x="3801645" y="3441820"/>
              <a:ext cx="1684755" cy="461665"/>
            </a:xfrm>
            <a:prstGeom prst="rect">
              <a:avLst/>
            </a:prstGeom>
            <a:noFill/>
            <a:ln w="9525">
              <a:noFill/>
              <a:miter lim="800000"/>
              <a:headEnd/>
              <a:tailEnd/>
            </a:ln>
            <a:effectLst/>
          </p:spPr>
          <p:txBody>
            <a:bodyPr wrap="square">
              <a:spAutoFit/>
            </a:bodyPr>
            <a:lstStyle/>
            <a:p>
              <a:pPr algn="l">
                <a:spcBef>
                  <a:spcPct val="50000"/>
                </a:spcBef>
              </a:pPr>
              <a:r>
                <a:rPr lang="en-US" sz="1200" b="1" dirty="0">
                  <a:latin typeface="Calibri" pitchFamily="34" charset="0"/>
                </a:rPr>
                <a:t>Secondary becomes Primary</a:t>
              </a:r>
            </a:p>
          </p:txBody>
        </p:sp>
        <p:sp>
          <p:nvSpPr>
            <p:cNvPr id="216096" name="Text Box 32"/>
            <p:cNvSpPr txBox="1">
              <a:spLocks noChangeArrowheads="1"/>
            </p:cNvSpPr>
            <p:nvPr/>
          </p:nvSpPr>
          <p:spPr bwMode="auto">
            <a:xfrm>
              <a:off x="5953683" y="3441820"/>
              <a:ext cx="1590117" cy="461665"/>
            </a:xfrm>
            <a:prstGeom prst="rect">
              <a:avLst/>
            </a:prstGeom>
            <a:noFill/>
            <a:ln w="9525">
              <a:noFill/>
              <a:miter lim="800000"/>
              <a:headEnd/>
              <a:tailEnd/>
            </a:ln>
            <a:effectLst/>
          </p:spPr>
          <p:txBody>
            <a:bodyPr wrap="square">
              <a:spAutoFit/>
            </a:bodyPr>
            <a:lstStyle/>
            <a:p>
              <a:pPr algn="l">
                <a:spcBef>
                  <a:spcPct val="50000"/>
                </a:spcBef>
              </a:pPr>
              <a:r>
                <a:rPr lang="en-US" sz="1200" b="1" dirty="0">
                  <a:latin typeface="Calibri" pitchFamily="34" charset="0"/>
                </a:rPr>
                <a:t>New Secondary created</a:t>
              </a:r>
            </a:p>
          </p:txBody>
        </p:sp>
        <p:grpSp>
          <p:nvGrpSpPr>
            <p:cNvPr id="216099" name="Group 35"/>
            <p:cNvGrpSpPr>
              <a:grpSpLocks/>
            </p:cNvGrpSpPr>
            <p:nvPr/>
          </p:nvGrpSpPr>
          <p:grpSpPr bwMode="auto">
            <a:xfrm>
              <a:off x="2653892" y="4159166"/>
              <a:ext cx="1147753" cy="358673"/>
              <a:chOff x="1680" y="2400"/>
              <a:chExt cx="2016" cy="288"/>
            </a:xfrm>
          </p:grpSpPr>
          <p:sp>
            <p:nvSpPr>
              <p:cNvPr id="216097" name="AutoShape 33"/>
              <p:cNvSpPr>
                <a:spLocks noChangeArrowheads="1"/>
              </p:cNvSpPr>
              <p:nvPr/>
            </p:nvSpPr>
            <p:spPr bwMode="auto">
              <a:xfrm>
                <a:off x="1680" y="2400"/>
                <a:ext cx="2016" cy="144"/>
              </a:xfrm>
              <a:prstGeom prst="rightArrow">
                <a:avLst>
                  <a:gd name="adj1" fmla="val 50000"/>
                  <a:gd name="adj2" fmla="val 350000"/>
                </a:avLst>
              </a:prstGeom>
              <a:noFill/>
              <a:ln w="9525">
                <a:solidFill>
                  <a:schemeClr val="tx1"/>
                </a:solidFill>
                <a:miter lim="800000"/>
                <a:headEnd/>
                <a:tailEnd/>
              </a:ln>
              <a:effectLst/>
            </p:spPr>
            <p:txBody>
              <a:bodyPr wrap="none" anchor="ctr"/>
              <a:lstStyle/>
              <a:p>
                <a:endParaRPr lang="en-US"/>
              </a:p>
            </p:txBody>
          </p:sp>
          <p:sp>
            <p:nvSpPr>
              <p:cNvPr id="216098" name="AutoShape 34"/>
              <p:cNvSpPr>
                <a:spLocks noChangeArrowheads="1"/>
              </p:cNvSpPr>
              <p:nvPr/>
            </p:nvSpPr>
            <p:spPr bwMode="auto">
              <a:xfrm>
                <a:off x="2064" y="2544"/>
                <a:ext cx="912" cy="144"/>
              </a:xfrm>
              <a:prstGeom prst="leftArrow">
                <a:avLst>
                  <a:gd name="adj1" fmla="val 50000"/>
                  <a:gd name="adj2" fmla="val 158333"/>
                </a:avLst>
              </a:prstGeom>
              <a:noFill/>
              <a:ln w="9525">
                <a:solidFill>
                  <a:schemeClr val="tx1"/>
                </a:solidFill>
                <a:miter lim="800000"/>
                <a:headEnd/>
                <a:tailEnd/>
              </a:ln>
              <a:effectLst/>
            </p:spPr>
            <p:txBody>
              <a:bodyPr wrap="none" anchor="ctr"/>
              <a:lstStyle/>
              <a:p>
                <a:endParaRPr lang="en-US"/>
              </a:p>
            </p:txBody>
          </p:sp>
        </p:grpSp>
        <p:grpSp>
          <p:nvGrpSpPr>
            <p:cNvPr id="216100" name="Group 36"/>
            <p:cNvGrpSpPr>
              <a:grpSpLocks/>
            </p:cNvGrpSpPr>
            <p:nvPr/>
          </p:nvGrpSpPr>
          <p:grpSpPr bwMode="auto">
            <a:xfrm>
              <a:off x="4734195" y="4159166"/>
              <a:ext cx="1291223" cy="430408"/>
              <a:chOff x="1680" y="2400"/>
              <a:chExt cx="2016" cy="2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grpSpPr>
          <p:sp>
            <p:nvSpPr>
              <p:cNvPr id="216101" name="AutoShape 37"/>
              <p:cNvSpPr>
                <a:spLocks noChangeArrowheads="1"/>
              </p:cNvSpPr>
              <p:nvPr/>
            </p:nvSpPr>
            <p:spPr bwMode="auto">
              <a:xfrm>
                <a:off x="1680" y="2400"/>
                <a:ext cx="2016" cy="144"/>
              </a:xfrm>
              <a:prstGeom prst="rightArrow">
                <a:avLst>
                  <a:gd name="adj1" fmla="val 50000"/>
                  <a:gd name="adj2" fmla="val 350000"/>
                </a:avLst>
              </a:prstGeom>
              <a:grpFill/>
              <a:ln w="9525">
                <a:solidFill>
                  <a:schemeClr val="tx1"/>
                </a:solidFill>
                <a:miter lim="800000"/>
                <a:headEnd/>
                <a:tailEnd/>
              </a:ln>
              <a:effectLst/>
            </p:spPr>
            <p:txBody>
              <a:bodyPr wrap="none" anchor="ctr"/>
              <a:lstStyle/>
              <a:p>
                <a:endParaRPr lang="en-US"/>
              </a:p>
            </p:txBody>
          </p:sp>
          <p:sp>
            <p:nvSpPr>
              <p:cNvPr id="216102" name="AutoShape 38"/>
              <p:cNvSpPr>
                <a:spLocks noChangeArrowheads="1"/>
              </p:cNvSpPr>
              <p:nvPr/>
            </p:nvSpPr>
            <p:spPr bwMode="auto">
              <a:xfrm>
                <a:off x="2064" y="2544"/>
                <a:ext cx="912" cy="144"/>
              </a:xfrm>
              <a:prstGeom prst="leftArrow">
                <a:avLst>
                  <a:gd name="adj1" fmla="val 50000"/>
                  <a:gd name="adj2" fmla="val 158333"/>
                </a:avLst>
              </a:prstGeom>
              <a:grpFill/>
              <a:ln w="9525">
                <a:solidFill>
                  <a:schemeClr val="tx1"/>
                </a:solidFill>
                <a:miter lim="800000"/>
                <a:headEnd/>
                <a:tailEnd/>
              </a:ln>
              <a:effectLst/>
            </p:spPr>
            <p:txBody>
              <a:bodyPr wrap="none" anchor="ctr"/>
              <a:lstStyle/>
              <a:p>
                <a:endParaRPr lang="en-US"/>
              </a:p>
            </p:txBody>
          </p:sp>
        </p:grpSp>
        <p:pic>
          <p:nvPicPr>
            <p:cNvPr id="216103" name="Picture 27" descr="X Mark.png"/>
            <p:cNvPicPr>
              <a:picLocks noChangeAspect="1"/>
            </p:cNvPicPr>
            <p:nvPr/>
          </p:nvPicPr>
          <p:blipFill>
            <a:blip r:embed="rId7" cstate="print"/>
            <a:srcRect/>
            <a:stretch>
              <a:fillRect/>
            </a:stretch>
          </p:blipFill>
          <p:spPr bwMode="auto">
            <a:xfrm>
              <a:off x="2869096" y="4159166"/>
              <a:ext cx="553382" cy="43040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p:cNvSpPr>
            <a:spLocks noGrp="1"/>
          </p:cNvSpPr>
          <p:nvPr>
            <p:ph type="ftr" sz="quarter" idx="10"/>
          </p:nvPr>
        </p:nvSpPr>
        <p:spPr/>
        <p:txBody>
          <a:bodyPr/>
          <a:lstStyle/>
          <a:p>
            <a:r>
              <a:rPr lang="en-US"/>
              <a:t>Business Continuity in VDC</a:t>
            </a:r>
          </a:p>
        </p:txBody>
      </p:sp>
      <p:sp>
        <p:nvSpPr>
          <p:cNvPr id="218114" name="Title 6"/>
          <p:cNvSpPr>
            <a:spLocks noGrp="1"/>
          </p:cNvSpPr>
          <p:nvPr>
            <p:ph type="title" idx="4294967295"/>
          </p:nvPr>
        </p:nvSpPr>
        <p:spPr/>
        <p:txBody>
          <a:bodyPr/>
          <a:lstStyle/>
          <a:p>
            <a:r>
              <a:rPr lang="en-US" dirty="0"/>
              <a:t>Protecting Storage</a:t>
            </a:r>
            <a:endParaRPr lang="en-US" dirty="0">
              <a:solidFill>
                <a:schemeClr val="accent1"/>
              </a:solidFill>
            </a:endParaRPr>
          </a:p>
        </p:txBody>
      </p:sp>
      <p:sp>
        <p:nvSpPr>
          <p:cNvPr id="218115" name="Content Placeholder 6"/>
          <p:cNvSpPr>
            <a:spLocks noGrp="1"/>
          </p:cNvSpPr>
          <p:nvPr>
            <p:ph idx="4294967295"/>
          </p:nvPr>
        </p:nvSpPr>
        <p:spPr>
          <a:xfrm>
            <a:off x="304800" y="914400"/>
            <a:ext cx="4495800" cy="5181600"/>
          </a:xfrm>
        </p:spPr>
        <p:txBody>
          <a:bodyPr/>
          <a:lstStyle/>
          <a:p>
            <a:r>
              <a:rPr lang="en-US" dirty="0">
                <a:solidFill>
                  <a:schemeClr val="bg2">
                    <a:lumMod val="75000"/>
                  </a:schemeClr>
                </a:solidFill>
              </a:rPr>
              <a:t>RAID </a:t>
            </a:r>
          </a:p>
          <a:p>
            <a:pPr marL="685800" lvl="1" indent="-336550"/>
            <a:r>
              <a:rPr lang="en-US" sz="2000" dirty="0">
                <a:solidFill>
                  <a:schemeClr val="bg2">
                    <a:lumMod val="75000"/>
                  </a:schemeClr>
                </a:solidFill>
              </a:rPr>
              <a:t>Provides </a:t>
            </a:r>
            <a:r>
              <a:rPr lang="en-US" sz="2000" dirty="0" smtClean="0">
                <a:solidFill>
                  <a:schemeClr val="bg2">
                    <a:lumMod val="75000"/>
                  </a:schemeClr>
                </a:solidFill>
              </a:rPr>
              <a:t>data protection </a:t>
            </a:r>
            <a:r>
              <a:rPr lang="en-US" sz="2000" dirty="0">
                <a:solidFill>
                  <a:schemeClr val="bg2">
                    <a:lumMod val="75000"/>
                  </a:schemeClr>
                </a:solidFill>
              </a:rPr>
              <a:t>against </a:t>
            </a:r>
            <a:r>
              <a:rPr lang="en-US" sz="2000" dirty="0" smtClean="0">
                <a:solidFill>
                  <a:schemeClr val="bg2">
                    <a:lumMod val="75000"/>
                  </a:schemeClr>
                </a:solidFill>
              </a:rPr>
              <a:t>drive </a:t>
            </a:r>
            <a:r>
              <a:rPr lang="en-US" sz="2000" dirty="0">
                <a:solidFill>
                  <a:schemeClr val="bg2">
                    <a:lumMod val="75000"/>
                  </a:schemeClr>
                </a:solidFill>
              </a:rPr>
              <a:t>failures </a:t>
            </a:r>
          </a:p>
          <a:p>
            <a:r>
              <a:rPr lang="en-US" dirty="0">
                <a:solidFill>
                  <a:schemeClr val="bg2">
                    <a:lumMod val="75000"/>
                  </a:schemeClr>
                </a:solidFill>
              </a:rPr>
              <a:t>Hot spare</a:t>
            </a:r>
          </a:p>
          <a:p>
            <a:pPr marL="685800" lvl="1" indent="-336550"/>
            <a:r>
              <a:rPr lang="en-US" sz="2000" dirty="0" smtClean="0">
                <a:solidFill>
                  <a:schemeClr val="bg2">
                    <a:lumMod val="75000"/>
                  </a:schemeClr>
                </a:solidFill>
              </a:rPr>
              <a:t>Is a standby </a:t>
            </a:r>
            <a:r>
              <a:rPr lang="en-US" sz="2000" dirty="0">
                <a:solidFill>
                  <a:schemeClr val="bg2">
                    <a:lumMod val="75000"/>
                  </a:schemeClr>
                </a:solidFill>
              </a:rPr>
              <a:t>disk drive in a RAID array </a:t>
            </a:r>
          </a:p>
          <a:p>
            <a:pPr marL="685800" lvl="1" indent="-336550"/>
            <a:r>
              <a:rPr lang="en-US" sz="2000" dirty="0">
                <a:solidFill>
                  <a:schemeClr val="bg2">
                    <a:lumMod val="75000"/>
                  </a:schemeClr>
                </a:solidFill>
              </a:rPr>
              <a:t>T</a:t>
            </a:r>
            <a:r>
              <a:rPr lang="en-US" sz="2000" dirty="0" smtClean="0">
                <a:solidFill>
                  <a:schemeClr val="bg2">
                    <a:lumMod val="75000"/>
                  </a:schemeClr>
                </a:solidFill>
              </a:rPr>
              <a:t>emporarily </a:t>
            </a:r>
            <a:r>
              <a:rPr lang="en-US" sz="2000" dirty="0">
                <a:solidFill>
                  <a:schemeClr val="bg2">
                    <a:lumMod val="75000"/>
                  </a:schemeClr>
                </a:solidFill>
              </a:rPr>
              <a:t>replaces a failed disk drive without disrupting the compute </a:t>
            </a:r>
            <a:r>
              <a:rPr lang="en-US" sz="2000" dirty="0" smtClean="0">
                <a:solidFill>
                  <a:schemeClr val="bg2">
                    <a:lumMod val="75000"/>
                  </a:schemeClr>
                </a:solidFill>
              </a:rPr>
              <a:t>access </a:t>
            </a:r>
            <a:endParaRPr lang="en-US" sz="2000" dirty="0">
              <a:solidFill>
                <a:schemeClr val="bg2">
                  <a:lumMod val="75000"/>
                </a:schemeClr>
              </a:solidFill>
            </a:endParaRPr>
          </a:p>
          <a:p>
            <a:r>
              <a:rPr lang="en-US" dirty="0" smtClean="0">
                <a:solidFill>
                  <a:schemeClr val="bg2">
                    <a:lumMod val="75000"/>
                  </a:schemeClr>
                </a:solidFill>
              </a:rPr>
              <a:t>Redundant components</a:t>
            </a:r>
            <a:endParaRPr lang="en-US" dirty="0">
              <a:solidFill>
                <a:schemeClr val="bg2">
                  <a:lumMod val="75000"/>
                </a:schemeClr>
              </a:solidFill>
            </a:endParaRPr>
          </a:p>
          <a:p>
            <a:pPr marL="685800" lvl="1" indent="-336550"/>
            <a:r>
              <a:rPr lang="en-US" sz="2000" dirty="0">
                <a:solidFill>
                  <a:schemeClr val="bg2">
                    <a:lumMod val="75000"/>
                  </a:schemeClr>
                </a:solidFill>
              </a:rPr>
              <a:t>Array controllers </a:t>
            </a:r>
            <a:endParaRPr lang="en-US" sz="2000" dirty="0" smtClean="0">
              <a:solidFill>
                <a:schemeClr val="bg2">
                  <a:lumMod val="75000"/>
                </a:schemeClr>
              </a:solidFill>
            </a:endParaRPr>
          </a:p>
          <a:p>
            <a:pPr marL="685800" lvl="1" indent="-336550"/>
            <a:r>
              <a:rPr lang="en-US" sz="2000" dirty="0" smtClean="0">
                <a:solidFill>
                  <a:schemeClr val="bg2">
                    <a:lumMod val="75000"/>
                  </a:schemeClr>
                </a:solidFill>
              </a:rPr>
              <a:t>Ports </a:t>
            </a:r>
            <a:r>
              <a:rPr lang="en-US" sz="2000" dirty="0">
                <a:solidFill>
                  <a:schemeClr val="bg2">
                    <a:lumMod val="75000"/>
                  </a:schemeClr>
                </a:solidFill>
              </a:rPr>
              <a:t>in a storage array </a:t>
            </a:r>
            <a:endParaRPr lang="en-US" sz="1800" dirty="0" smtClean="0">
              <a:solidFill>
                <a:schemeClr val="bg2">
                  <a:lumMod val="75000"/>
                </a:schemeClr>
              </a:solidFill>
            </a:endParaRPr>
          </a:p>
          <a:p>
            <a:pPr marL="685800" lvl="1" indent="-336550"/>
            <a:r>
              <a:rPr lang="en-US" sz="2000" dirty="0" smtClean="0">
                <a:solidFill>
                  <a:schemeClr val="bg2">
                    <a:lumMod val="75000"/>
                  </a:schemeClr>
                </a:solidFill>
              </a:rPr>
              <a:t>Storage arrays </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5FA903B0-B7A2-4A2E-B41E-AC4738D8EB40}"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11</a:t>
            </a:fld>
            <a:endParaRPr lang="en-US" sz="1000">
              <a:solidFill>
                <a:schemeClr val="tx1">
                  <a:lumMod val="75000"/>
                  <a:lumOff val="25000"/>
                </a:schemeClr>
              </a:solidFill>
              <a:latin typeface="Calibri" pitchFamily="34" charset="0"/>
              <a:cs typeface="+mn-cs"/>
            </a:endParaRPr>
          </a:p>
        </p:txBody>
      </p:sp>
      <p:grpSp>
        <p:nvGrpSpPr>
          <p:cNvPr id="26" name="Group 25"/>
          <p:cNvGrpSpPr/>
          <p:nvPr/>
        </p:nvGrpSpPr>
        <p:grpSpPr>
          <a:xfrm>
            <a:off x="4953000" y="2286000"/>
            <a:ext cx="3894138" cy="2546866"/>
            <a:chOff x="5029200" y="2895600"/>
            <a:chExt cx="3894138" cy="2546866"/>
          </a:xfrm>
        </p:grpSpPr>
        <p:pic>
          <p:nvPicPr>
            <p:cNvPr id="218150" name="Picture 12" descr="Storage Array_Tall.png"/>
            <p:cNvPicPr>
              <a:picLocks noChangeAspect="1"/>
            </p:cNvPicPr>
            <p:nvPr/>
          </p:nvPicPr>
          <p:blipFill>
            <a:blip r:embed="rId3" cstate="print"/>
            <a:srcRect/>
            <a:stretch>
              <a:fillRect/>
            </a:stretch>
          </p:blipFill>
          <p:spPr bwMode="auto">
            <a:xfrm>
              <a:off x="6997700" y="2895600"/>
              <a:ext cx="1073150" cy="2286000"/>
            </a:xfrm>
            <a:prstGeom prst="rect">
              <a:avLst/>
            </a:prstGeom>
            <a:noFill/>
            <a:ln w="9525">
              <a:noFill/>
              <a:miter lim="800000"/>
              <a:headEnd/>
              <a:tailEnd/>
            </a:ln>
          </p:spPr>
        </p:pic>
        <p:sp>
          <p:nvSpPr>
            <p:cNvPr id="218118" name="Rectangle 6"/>
            <p:cNvSpPr>
              <a:spLocks noChangeArrowheads="1"/>
            </p:cNvSpPr>
            <p:nvPr/>
          </p:nvSpPr>
          <p:spPr bwMode="auto">
            <a:xfrm>
              <a:off x="5151088" y="4876800"/>
              <a:ext cx="407099" cy="184666"/>
            </a:xfrm>
            <a:prstGeom prst="rect">
              <a:avLst/>
            </a:prstGeom>
            <a:noFill/>
            <a:ln w="9525">
              <a:noFill/>
              <a:miter lim="800000"/>
              <a:headEnd/>
              <a:tailEn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200" b="1" dirty="0">
                  <a:latin typeface="+mn-lt"/>
                </a:rPr>
                <a:t>Server</a:t>
              </a:r>
            </a:p>
          </p:txBody>
        </p:sp>
        <p:sp>
          <p:nvSpPr>
            <p:cNvPr id="218119" name="Rectangle 7"/>
            <p:cNvSpPr>
              <a:spLocks noChangeArrowheads="1"/>
            </p:cNvSpPr>
            <p:nvPr/>
          </p:nvSpPr>
          <p:spPr bwMode="auto">
            <a:xfrm>
              <a:off x="7090311" y="5257800"/>
              <a:ext cx="860941" cy="184666"/>
            </a:xfrm>
            <a:prstGeom prst="rect">
              <a:avLst/>
            </a:prstGeom>
            <a:noFill/>
            <a:ln w="9525">
              <a:noFill/>
              <a:miter lim="800000"/>
              <a:headEnd/>
              <a:tailEn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200" b="1" dirty="0">
                  <a:latin typeface="+mn-lt"/>
                </a:rPr>
                <a:t>Storage Array</a:t>
              </a:r>
            </a:p>
          </p:txBody>
        </p:sp>
        <p:sp>
          <p:nvSpPr>
            <p:cNvPr id="218120" name="Freeform 8"/>
            <p:cNvSpPr>
              <a:spLocks/>
            </p:cNvSpPr>
            <p:nvPr/>
          </p:nvSpPr>
          <p:spPr bwMode="auto">
            <a:xfrm>
              <a:off x="5668963" y="4114800"/>
              <a:ext cx="1493837" cy="198438"/>
            </a:xfrm>
            <a:custGeom>
              <a:avLst/>
              <a:gdLst/>
              <a:ahLst/>
              <a:cxnLst>
                <a:cxn ang="0">
                  <a:pos x="0" y="418"/>
                </a:cxn>
                <a:cxn ang="0">
                  <a:pos x="2986" y="418"/>
                </a:cxn>
                <a:cxn ang="0">
                  <a:pos x="3624" y="418"/>
                </a:cxn>
                <a:cxn ang="0">
                  <a:pos x="3624" y="0"/>
                </a:cxn>
              </a:cxnLst>
              <a:rect l="0" t="0" r="r" b="b"/>
              <a:pathLst>
                <a:path w="3624" h="418">
                  <a:moveTo>
                    <a:pt x="0" y="418"/>
                  </a:moveTo>
                  <a:lnTo>
                    <a:pt x="2986" y="418"/>
                  </a:lnTo>
                  <a:lnTo>
                    <a:pt x="3624" y="418"/>
                  </a:lnTo>
                  <a:lnTo>
                    <a:pt x="3624" y="0"/>
                  </a:lnTo>
                </a:path>
              </a:pathLst>
            </a:custGeom>
            <a:noFill/>
            <a:ln w="38100" cap="flat" cmpd="sng">
              <a:solidFill>
                <a:srgbClr val="FF9900"/>
              </a:solidFill>
              <a:prstDash val="solid"/>
              <a:round/>
              <a:headEnd type="none" w="med" len="med"/>
              <a:tailEnd type="none" w="med" len="med"/>
            </a:ln>
            <a:effectLst/>
          </p:spPr>
          <p:txBody>
            <a:bodyPr/>
            <a:lstStyle/>
            <a:p>
              <a:endParaRPr lang="en-US">
                <a:latin typeface="+mn-lt"/>
              </a:endParaRPr>
            </a:p>
          </p:txBody>
        </p:sp>
        <p:sp>
          <p:nvSpPr>
            <p:cNvPr id="218121" name="Freeform 9"/>
            <p:cNvSpPr>
              <a:spLocks/>
            </p:cNvSpPr>
            <p:nvPr/>
          </p:nvSpPr>
          <p:spPr bwMode="auto">
            <a:xfrm>
              <a:off x="5670550" y="3581400"/>
              <a:ext cx="1416050" cy="227013"/>
            </a:xfrm>
            <a:custGeom>
              <a:avLst/>
              <a:gdLst/>
              <a:ahLst/>
              <a:cxnLst>
                <a:cxn ang="0">
                  <a:pos x="0" y="0"/>
                </a:cxn>
                <a:cxn ang="0">
                  <a:pos x="2986" y="0"/>
                </a:cxn>
                <a:cxn ang="0">
                  <a:pos x="3624" y="0"/>
                </a:cxn>
                <a:cxn ang="0">
                  <a:pos x="3624" y="427"/>
                </a:cxn>
              </a:cxnLst>
              <a:rect l="0" t="0" r="r" b="b"/>
              <a:pathLst>
                <a:path w="3624" h="427">
                  <a:moveTo>
                    <a:pt x="0" y="0"/>
                  </a:moveTo>
                  <a:lnTo>
                    <a:pt x="2986" y="0"/>
                  </a:lnTo>
                  <a:lnTo>
                    <a:pt x="3624" y="0"/>
                  </a:lnTo>
                  <a:lnTo>
                    <a:pt x="3624" y="427"/>
                  </a:lnTo>
                </a:path>
              </a:pathLst>
            </a:custGeom>
            <a:noFill/>
            <a:ln w="38100">
              <a:solidFill>
                <a:srgbClr val="FF9900"/>
              </a:solidFill>
              <a:prstDash val="solid"/>
              <a:round/>
              <a:headEnd/>
              <a:tailEnd/>
            </a:ln>
          </p:spPr>
          <p:txBody>
            <a:bodyPr/>
            <a:lstStyle/>
            <a:p>
              <a:endParaRPr lang="en-US">
                <a:latin typeface="+mn-lt"/>
              </a:endParaRPr>
            </a:p>
          </p:txBody>
        </p:sp>
        <p:sp>
          <p:nvSpPr>
            <p:cNvPr id="218137" name="Freeform 25"/>
            <p:cNvSpPr>
              <a:spLocks/>
            </p:cNvSpPr>
            <p:nvPr/>
          </p:nvSpPr>
          <p:spPr bwMode="auto">
            <a:xfrm>
              <a:off x="6022975" y="4256088"/>
              <a:ext cx="4763" cy="9525"/>
            </a:xfrm>
            <a:custGeom>
              <a:avLst/>
              <a:gdLst/>
              <a:ahLst/>
              <a:cxnLst>
                <a:cxn ang="0">
                  <a:pos x="0" y="0"/>
                </a:cxn>
                <a:cxn ang="0">
                  <a:pos x="0" y="16"/>
                </a:cxn>
                <a:cxn ang="0">
                  <a:pos x="7" y="7"/>
                </a:cxn>
                <a:cxn ang="0">
                  <a:pos x="0" y="0"/>
                </a:cxn>
              </a:cxnLst>
              <a:rect l="0" t="0" r="r" b="b"/>
              <a:pathLst>
                <a:path w="7" h="16">
                  <a:moveTo>
                    <a:pt x="0" y="0"/>
                  </a:moveTo>
                  <a:lnTo>
                    <a:pt x="0" y="16"/>
                  </a:lnTo>
                  <a:lnTo>
                    <a:pt x="7" y="7"/>
                  </a:lnTo>
                  <a:lnTo>
                    <a:pt x="0" y="0"/>
                  </a:lnTo>
                  <a:close/>
                </a:path>
              </a:pathLst>
            </a:custGeom>
            <a:solidFill>
              <a:srgbClr val="000000"/>
            </a:solidFill>
            <a:ln w="9525">
              <a:noFill/>
              <a:round/>
              <a:headEnd/>
              <a:tailEnd/>
            </a:ln>
          </p:spPr>
          <p:txBody>
            <a:bodyPr/>
            <a:lstStyle/>
            <a:p>
              <a:endParaRPr lang="en-US">
                <a:latin typeface="+mn-lt"/>
              </a:endParaRPr>
            </a:p>
          </p:txBody>
        </p:sp>
        <p:sp>
          <p:nvSpPr>
            <p:cNvPr id="218138" name="Freeform 26"/>
            <p:cNvSpPr>
              <a:spLocks/>
            </p:cNvSpPr>
            <p:nvPr/>
          </p:nvSpPr>
          <p:spPr bwMode="auto">
            <a:xfrm>
              <a:off x="6022975" y="4437063"/>
              <a:ext cx="3175" cy="7937"/>
            </a:xfrm>
            <a:custGeom>
              <a:avLst/>
              <a:gdLst/>
              <a:ahLst/>
              <a:cxnLst>
                <a:cxn ang="0">
                  <a:pos x="0" y="13"/>
                </a:cxn>
                <a:cxn ang="0">
                  <a:pos x="6" y="7"/>
                </a:cxn>
                <a:cxn ang="0">
                  <a:pos x="0" y="0"/>
                </a:cxn>
                <a:cxn ang="0">
                  <a:pos x="0" y="13"/>
                </a:cxn>
              </a:cxnLst>
              <a:rect l="0" t="0" r="r" b="b"/>
              <a:pathLst>
                <a:path w="6" h="13">
                  <a:moveTo>
                    <a:pt x="0" y="13"/>
                  </a:moveTo>
                  <a:lnTo>
                    <a:pt x="6" y="7"/>
                  </a:lnTo>
                  <a:lnTo>
                    <a:pt x="0" y="0"/>
                  </a:lnTo>
                  <a:lnTo>
                    <a:pt x="0" y="13"/>
                  </a:lnTo>
                  <a:close/>
                </a:path>
              </a:pathLst>
            </a:custGeom>
            <a:solidFill>
              <a:srgbClr val="000000"/>
            </a:solidFill>
            <a:ln w="9525">
              <a:noFill/>
              <a:round/>
              <a:headEnd/>
              <a:tailEnd/>
            </a:ln>
          </p:spPr>
          <p:txBody>
            <a:bodyPr/>
            <a:lstStyle/>
            <a:p>
              <a:endParaRPr lang="en-US">
                <a:latin typeface="+mn-lt"/>
              </a:endParaRPr>
            </a:p>
          </p:txBody>
        </p:sp>
        <p:sp>
          <p:nvSpPr>
            <p:cNvPr id="218139" name="Line 27"/>
            <p:cNvSpPr>
              <a:spLocks noChangeShapeType="1"/>
            </p:cNvSpPr>
            <p:nvPr/>
          </p:nvSpPr>
          <p:spPr bwMode="auto">
            <a:xfrm>
              <a:off x="5929313" y="3459163"/>
              <a:ext cx="457200" cy="0"/>
            </a:xfrm>
            <a:prstGeom prst="line">
              <a:avLst/>
            </a:prstGeom>
            <a:noFill/>
            <a:ln w="28575">
              <a:solidFill>
                <a:srgbClr val="000080"/>
              </a:solidFill>
              <a:round/>
              <a:headEnd type="triangle" w="lg" len="med"/>
              <a:tailEnd type="triangle" w="lg" len="med"/>
            </a:ln>
            <a:effectLst/>
          </p:spPr>
          <p:txBody>
            <a:bodyPr lIns="0" tIns="0" rIns="0" bIns="0"/>
            <a:lstStyle/>
            <a:p>
              <a:endParaRPr lang="en-US">
                <a:latin typeface="+mn-lt"/>
              </a:endParaRPr>
            </a:p>
          </p:txBody>
        </p:sp>
        <p:sp>
          <p:nvSpPr>
            <p:cNvPr id="218140" name="Line 28"/>
            <p:cNvSpPr>
              <a:spLocks noChangeShapeType="1"/>
            </p:cNvSpPr>
            <p:nvPr/>
          </p:nvSpPr>
          <p:spPr bwMode="auto">
            <a:xfrm>
              <a:off x="5929313" y="4221163"/>
              <a:ext cx="457200" cy="0"/>
            </a:xfrm>
            <a:prstGeom prst="line">
              <a:avLst/>
            </a:prstGeom>
            <a:noFill/>
            <a:ln w="28575">
              <a:solidFill>
                <a:srgbClr val="000080"/>
              </a:solidFill>
              <a:round/>
              <a:headEnd type="triangle" w="lg" len="med"/>
              <a:tailEnd type="triangle" w="lg" len="med"/>
            </a:ln>
            <a:effectLst/>
          </p:spPr>
          <p:txBody>
            <a:bodyPr lIns="0" tIns="0" rIns="0" bIns="0"/>
            <a:lstStyle/>
            <a:p>
              <a:endParaRPr lang="en-US">
                <a:latin typeface="+mn-lt"/>
              </a:endParaRPr>
            </a:p>
          </p:txBody>
        </p:sp>
        <p:sp>
          <p:nvSpPr>
            <p:cNvPr id="218142" name="Text Box 30"/>
            <p:cNvSpPr txBox="1">
              <a:spLocks noChangeArrowheads="1"/>
            </p:cNvSpPr>
            <p:nvPr/>
          </p:nvSpPr>
          <p:spPr bwMode="auto">
            <a:xfrm>
              <a:off x="8140700" y="3824288"/>
              <a:ext cx="782638" cy="366712"/>
            </a:xfrm>
            <a:prstGeom prst="rect">
              <a:avLst/>
            </a:prstGeom>
            <a:noFill/>
            <a:ln w="25400" algn="ctr">
              <a:noFill/>
              <a:miter lim="800000"/>
              <a:headEnd/>
              <a:tailEnd type="none" w="lg" len="med"/>
            </a:ln>
            <a:effectLst/>
          </p:spPr>
          <p:txBody>
            <a:bodyPr lIns="0" tIns="0" rIns="0" bIns="0">
              <a:spAutoFit/>
            </a:bodyPr>
            <a:lstStyle/>
            <a:p>
              <a:pPr marL="354013" indent="-354013" defTabSz="941388">
                <a:spcBef>
                  <a:spcPct val="50000"/>
                </a:spcBef>
                <a:buClr>
                  <a:srgbClr val="003580"/>
                </a:buClr>
                <a:buFont typeface="Wingdings" pitchFamily="2" charset="2"/>
                <a:buNone/>
              </a:pPr>
              <a:r>
                <a:rPr lang="en-US" sz="1200" b="1" dirty="0">
                  <a:latin typeface="+mn-lt"/>
                </a:rPr>
                <a:t>Controllers</a:t>
              </a:r>
            </a:p>
            <a:p>
              <a:pPr marL="354013" indent="-354013" defTabSz="941388">
                <a:spcBef>
                  <a:spcPct val="50000"/>
                </a:spcBef>
                <a:buClr>
                  <a:srgbClr val="003580"/>
                </a:buClr>
                <a:buFont typeface="Wingdings" pitchFamily="2" charset="2"/>
                <a:buNone/>
              </a:pPr>
              <a:r>
                <a:rPr lang="en-US" sz="800" b="1" dirty="0">
                  <a:solidFill>
                    <a:srgbClr val="003580"/>
                  </a:solidFill>
                  <a:latin typeface="+mn-lt"/>
                </a:rPr>
                <a:t> </a:t>
              </a:r>
            </a:p>
          </p:txBody>
        </p:sp>
        <p:sp>
          <p:nvSpPr>
            <p:cNvPr id="218143" name="Freeform 31"/>
            <p:cNvSpPr>
              <a:spLocks/>
            </p:cNvSpPr>
            <p:nvPr/>
          </p:nvSpPr>
          <p:spPr bwMode="auto">
            <a:xfrm>
              <a:off x="6998838" y="4038600"/>
              <a:ext cx="230187" cy="487363"/>
            </a:xfrm>
            <a:custGeom>
              <a:avLst/>
              <a:gdLst/>
              <a:ahLst/>
              <a:cxnLst>
                <a:cxn ang="0">
                  <a:pos x="616" y="0"/>
                </a:cxn>
                <a:cxn ang="0">
                  <a:pos x="128" y="0"/>
                </a:cxn>
                <a:cxn ang="0">
                  <a:pos x="97" y="1"/>
                </a:cxn>
                <a:cxn ang="0">
                  <a:pos x="83" y="4"/>
                </a:cxn>
                <a:cxn ang="0">
                  <a:pos x="71" y="9"/>
                </a:cxn>
                <a:cxn ang="0">
                  <a:pos x="49" y="19"/>
                </a:cxn>
                <a:cxn ang="0">
                  <a:pos x="40" y="26"/>
                </a:cxn>
                <a:cxn ang="0">
                  <a:pos x="32" y="36"/>
                </a:cxn>
                <a:cxn ang="0">
                  <a:pos x="24" y="44"/>
                </a:cxn>
                <a:cxn ang="0">
                  <a:pos x="17" y="54"/>
                </a:cxn>
                <a:cxn ang="0">
                  <a:pos x="8" y="79"/>
                </a:cxn>
                <a:cxn ang="0">
                  <a:pos x="3" y="92"/>
                </a:cxn>
                <a:cxn ang="0">
                  <a:pos x="1" y="108"/>
                </a:cxn>
                <a:cxn ang="0">
                  <a:pos x="0" y="142"/>
                </a:cxn>
                <a:cxn ang="0">
                  <a:pos x="0" y="1438"/>
                </a:cxn>
                <a:cxn ang="0">
                  <a:pos x="1" y="1471"/>
                </a:cxn>
                <a:cxn ang="0">
                  <a:pos x="3" y="1485"/>
                </a:cxn>
                <a:cxn ang="0">
                  <a:pos x="8" y="1500"/>
                </a:cxn>
                <a:cxn ang="0">
                  <a:pos x="17" y="1523"/>
                </a:cxn>
                <a:cxn ang="0">
                  <a:pos x="24" y="1534"/>
                </a:cxn>
                <a:cxn ang="0">
                  <a:pos x="32" y="1544"/>
                </a:cxn>
                <a:cxn ang="0">
                  <a:pos x="40" y="1551"/>
                </a:cxn>
                <a:cxn ang="0">
                  <a:pos x="49" y="1559"/>
                </a:cxn>
                <a:cxn ang="0">
                  <a:pos x="71" y="1570"/>
                </a:cxn>
                <a:cxn ang="0">
                  <a:pos x="83" y="1574"/>
                </a:cxn>
                <a:cxn ang="0">
                  <a:pos x="97" y="1577"/>
                </a:cxn>
                <a:cxn ang="0">
                  <a:pos x="128" y="1580"/>
                </a:cxn>
                <a:cxn ang="0">
                  <a:pos x="616" y="1580"/>
                </a:cxn>
                <a:cxn ang="0">
                  <a:pos x="631" y="1579"/>
                </a:cxn>
                <a:cxn ang="0">
                  <a:pos x="646" y="1577"/>
                </a:cxn>
                <a:cxn ang="0">
                  <a:pos x="659" y="1574"/>
                </a:cxn>
                <a:cxn ang="0">
                  <a:pos x="671" y="1570"/>
                </a:cxn>
                <a:cxn ang="0">
                  <a:pos x="682" y="1564"/>
                </a:cxn>
                <a:cxn ang="0">
                  <a:pos x="693" y="1559"/>
                </a:cxn>
                <a:cxn ang="0">
                  <a:pos x="702" y="1551"/>
                </a:cxn>
                <a:cxn ang="0">
                  <a:pos x="712" y="1544"/>
                </a:cxn>
                <a:cxn ang="0">
                  <a:pos x="718" y="1534"/>
                </a:cxn>
                <a:cxn ang="0">
                  <a:pos x="725" y="1523"/>
                </a:cxn>
                <a:cxn ang="0">
                  <a:pos x="730" y="1511"/>
                </a:cxn>
                <a:cxn ang="0">
                  <a:pos x="735" y="1500"/>
                </a:cxn>
                <a:cxn ang="0">
                  <a:pos x="738" y="1485"/>
                </a:cxn>
                <a:cxn ang="0">
                  <a:pos x="742" y="1471"/>
                </a:cxn>
                <a:cxn ang="0">
                  <a:pos x="743" y="1455"/>
                </a:cxn>
                <a:cxn ang="0">
                  <a:pos x="744" y="1438"/>
                </a:cxn>
                <a:cxn ang="0">
                  <a:pos x="744" y="142"/>
                </a:cxn>
                <a:cxn ang="0">
                  <a:pos x="742" y="108"/>
                </a:cxn>
                <a:cxn ang="0">
                  <a:pos x="738" y="92"/>
                </a:cxn>
                <a:cxn ang="0">
                  <a:pos x="735" y="79"/>
                </a:cxn>
                <a:cxn ang="0">
                  <a:pos x="725" y="54"/>
                </a:cxn>
                <a:cxn ang="0">
                  <a:pos x="718" y="44"/>
                </a:cxn>
                <a:cxn ang="0">
                  <a:pos x="712" y="36"/>
                </a:cxn>
                <a:cxn ang="0">
                  <a:pos x="702" y="26"/>
                </a:cxn>
                <a:cxn ang="0">
                  <a:pos x="693" y="19"/>
                </a:cxn>
                <a:cxn ang="0">
                  <a:pos x="671" y="9"/>
                </a:cxn>
                <a:cxn ang="0">
                  <a:pos x="659" y="4"/>
                </a:cxn>
                <a:cxn ang="0">
                  <a:pos x="646" y="1"/>
                </a:cxn>
                <a:cxn ang="0">
                  <a:pos x="616" y="0"/>
                </a:cxn>
              </a:cxnLst>
              <a:rect l="0" t="0" r="r" b="b"/>
              <a:pathLst>
                <a:path w="744" h="1580">
                  <a:moveTo>
                    <a:pt x="616" y="0"/>
                  </a:moveTo>
                  <a:lnTo>
                    <a:pt x="128" y="0"/>
                  </a:lnTo>
                  <a:lnTo>
                    <a:pt x="97" y="1"/>
                  </a:lnTo>
                  <a:lnTo>
                    <a:pt x="83" y="4"/>
                  </a:lnTo>
                  <a:lnTo>
                    <a:pt x="71" y="9"/>
                  </a:lnTo>
                  <a:lnTo>
                    <a:pt x="49" y="19"/>
                  </a:lnTo>
                  <a:lnTo>
                    <a:pt x="40" y="26"/>
                  </a:lnTo>
                  <a:lnTo>
                    <a:pt x="32" y="36"/>
                  </a:lnTo>
                  <a:lnTo>
                    <a:pt x="24" y="44"/>
                  </a:lnTo>
                  <a:lnTo>
                    <a:pt x="17" y="54"/>
                  </a:lnTo>
                  <a:lnTo>
                    <a:pt x="8" y="79"/>
                  </a:lnTo>
                  <a:lnTo>
                    <a:pt x="3" y="92"/>
                  </a:lnTo>
                  <a:lnTo>
                    <a:pt x="1" y="108"/>
                  </a:lnTo>
                  <a:lnTo>
                    <a:pt x="0" y="142"/>
                  </a:lnTo>
                  <a:lnTo>
                    <a:pt x="0" y="1438"/>
                  </a:lnTo>
                  <a:lnTo>
                    <a:pt x="1" y="1471"/>
                  </a:lnTo>
                  <a:lnTo>
                    <a:pt x="3" y="1485"/>
                  </a:lnTo>
                  <a:lnTo>
                    <a:pt x="8" y="1500"/>
                  </a:lnTo>
                  <a:lnTo>
                    <a:pt x="17" y="1523"/>
                  </a:lnTo>
                  <a:lnTo>
                    <a:pt x="24" y="1534"/>
                  </a:lnTo>
                  <a:lnTo>
                    <a:pt x="32" y="1544"/>
                  </a:lnTo>
                  <a:lnTo>
                    <a:pt x="40" y="1551"/>
                  </a:lnTo>
                  <a:lnTo>
                    <a:pt x="49" y="1559"/>
                  </a:lnTo>
                  <a:lnTo>
                    <a:pt x="71" y="1570"/>
                  </a:lnTo>
                  <a:lnTo>
                    <a:pt x="83" y="1574"/>
                  </a:lnTo>
                  <a:lnTo>
                    <a:pt x="97" y="1577"/>
                  </a:lnTo>
                  <a:lnTo>
                    <a:pt x="128" y="1580"/>
                  </a:lnTo>
                  <a:lnTo>
                    <a:pt x="616" y="1580"/>
                  </a:lnTo>
                  <a:lnTo>
                    <a:pt x="631" y="1579"/>
                  </a:lnTo>
                  <a:lnTo>
                    <a:pt x="646" y="1577"/>
                  </a:lnTo>
                  <a:lnTo>
                    <a:pt x="659" y="1574"/>
                  </a:lnTo>
                  <a:lnTo>
                    <a:pt x="671" y="1570"/>
                  </a:lnTo>
                  <a:lnTo>
                    <a:pt x="682" y="1564"/>
                  </a:lnTo>
                  <a:lnTo>
                    <a:pt x="693" y="1559"/>
                  </a:lnTo>
                  <a:lnTo>
                    <a:pt x="702" y="1551"/>
                  </a:lnTo>
                  <a:lnTo>
                    <a:pt x="712" y="1544"/>
                  </a:lnTo>
                  <a:lnTo>
                    <a:pt x="718" y="1534"/>
                  </a:lnTo>
                  <a:lnTo>
                    <a:pt x="725" y="1523"/>
                  </a:lnTo>
                  <a:lnTo>
                    <a:pt x="730" y="1511"/>
                  </a:lnTo>
                  <a:lnTo>
                    <a:pt x="735" y="1500"/>
                  </a:lnTo>
                  <a:lnTo>
                    <a:pt x="738" y="1485"/>
                  </a:lnTo>
                  <a:lnTo>
                    <a:pt x="742" y="1471"/>
                  </a:lnTo>
                  <a:lnTo>
                    <a:pt x="743" y="1455"/>
                  </a:lnTo>
                  <a:lnTo>
                    <a:pt x="744" y="1438"/>
                  </a:lnTo>
                  <a:lnTo>
                    <a:pt x="744" y="142"/>
                  </a:lnTo>
                  <a:lnTo>
                    <a:pt x="742" y="108"/>
                  </a:lnTo>
                  <a:lnTo>
                    <a:pt x="738" y="92"/>
                  </a:lnTo>
                  <a:lnTo>
                    <a:pt x="735" y="79"/>
                  </a:lnTo>
                  <a:lnTo>
                    <a:pt x="725" y="54"/>
                  </a:lnTo>
                  <a:lnTo>
                    <a:pt x="718" y="44"/>
                  </a:lnTo>
                  <a:lnTo>
                    <a:pt x="712" y="36"/>
                  </a:lnTo>
                  <a:lnTo>
                    <a:pt x="702" y="26"/>
                  </a:lnTo>
                  <a:lnTo>
                    <a:pt x="693" y="19"/>
                  </a:lnTo>
                  <a:lnTo>
                    <a:pt x="671" y="9"/>
                  </a:lnTo>
                  <a:lnTo>
                    <a:pt x="659" y="4"/>
                  </a:lnTo>
                  <a:lnTo>
                    <a:pt x="646" y="1"/>
                  </a:lnTo>
                  <a:lnTo>
                    <a:pt x="616" y="0"/>
                  </a:lnTo>
                  <a:close/>
                </a:path>
              </a:pathLst>
            </a:custGeom>
            <a:solidFill>
              <a:schemeClr val="accent2"/>
            </a:solidFill>
            <a:ln w="9525">
              <a:noFill/>
              <a:round/>
              <a:headEnd/>
              <a:tailEnd/>
            </a:ln>
          </p:spPr>
          <p:txBody>
            <a:bodyPr/>
            <a:lstStyle/>
            <a:p>
              <a:endParaRPr lang="en-US">
                <a:latin typeface="+mn-lt"/>
              </a:endParaRPr>
            </a:p>
          </p:txBody>
        </p:sp>
        <p:sp>
          <p:nvSpPr>
            <p:cNvPr id="218145" name="Rectangle 33"/>
            <p:cNvSpPr>
              <a:spLocks noChangeArrowheads="1"/>
            </p:cNvSpPr>
            <p:nvPr/>
          </p:nvSpPr>
          <p:spPr bwMode="auto">
            <a:xfrm>
              <a:off x="6738938" y="3514725"/>
              <a:ext cx="271462" cy="152400"/>
            </a:xfrm>
            <a:prstGeom prst="rect">
              <a:avLst/>
            </a:prstGeom>
            <a:solidFill>
              <a:srgbClr val="800080"/>
            </a:solidFill>
            <a:ln w="25400" algn="ctr">
              <a:solidFill>
                <a:srgbClr val="800080"/>
              </a:solidFill>
              <a:miter lim="800000"/>
              <a:headEnd/>
              <a:tailEnd type="none" w="lg" len="med"/>
            </a:ln>
            <a:effectLst/>
          </p:spPr>
          <p:txBody>
            <a:bodyPr wrap="none" lIns="0" tIns="0" rIns="0" bIns="0" anchor="ctr"/>
            <a:lstStyle/>
            <a:p>
              <a:endParaRPr lang="en-US">
                <a:latin typeface="+mn-lt"/>
              </a:endParaRPr>
            </a:p>
          </p:txBody>
        </p:sp>
        <p:sp>
          <p:nvSpPr>
            <p:cNvPr id="218147" name="Rectangle 35"/>
            <p:cNvSpPr>
              <a:spLocks noChangeArrowheads="1"/>
            </p:cNvSpPr>
            <p:nvPr/>
          </p:nvSpPr>
          <p:spPr bwMode="auto">
            <a:xfrm>
              <a:off x="6713538" y="4240213"/>
              <a:ext cx="271462" cy="152400"/>
            </a:xfrm>
            <a:prstGeom prst="rect">
              <a:avLst/>
            </a:prstGeom>
            <a:solidFill>
              <a:srgbClr val="800080"/>
            </a:solidFill>
            <a:ln w="25400" algn="ctr">
              <a:solidFill>
                <a:srgbClr val="800080"/>
              </a:solidFill>
              <a:miter lim="800000"/>
              <a:headEnd/>
              <a:tailEnd type="none" w="lg" len="med"/>
            </a:ln>
            <a:effectLst/>
          </p:spPr>
          <p:txBody>
            <a:bodyPr wrap="none" lIns="0" tIns="0" rIns="0" bIns="0" anchor="ctr"/>
            <a:lstStyle/>
            <a:p>
              <a:endParaRPr lang="en-US">
                <a:latin typeface="+mn-lt"/>
              </a:endParaRPr>
            </a:p>
          </p:txBody>
        </p:sp>
        <p:sp>
          <p:nvSpPr>
            <p:cNvPr id="218148" name="Text Box 36"/>
            <p:cNvSpPr txBox="1">
              <a:spLocks noChangeArrowheads="1"/>
            </p:cNvSpPr>
            <p:nvPr/>
          </p:nvSpPr>
          <p:spPr bwMode="auto">
            <a:xfrm>
              <a:off x="6083300" y="4694238"/>
              <a:ext cx="457200" cy="184666"/>
            </a:xfrm>
            <a:prstGeom prst="rect">
              <a:avLst/>
            </a:prstGeom>
            <a:noFill/>
            <a:ln w="25400" algn="ctr">
              <a:noFill/>
              <a:miter lim="800000"/>
              <a:headEnd/>
              <a:tailEnd type="none" w="lg" len="med"/>
            </a:ln>
            <a:effectLst/>
          </p:spPr>
          <p:txBody>
            <a:bodyPr lIns="0" tIns="0" rIns="0" bIns="0">
              <a:spAutoFit/>
            </a:bodyPr>
            <a:lstStyle/>
            <a:p>
              <a:pPr marL="354013" indent="-354013" defTabSz="941388">
                <a:spcBef>
                  <a:spcPct val="50000"/>
                </a:spcBef>
                <a:buClr>
                  <a:srgbClr val="003580"/>
                </a:buClr>
                <a:buFont typeface="Wingdings" pitchFamily="2" charset="2"/>
                <a:buNone/>
              </a:pPr>
              <a:r>
                <a:rPr lang="en-US" sz="1200" b="1" dirty="0">
                  <a:solidFill>
                    <a:srgbClr val="000000"/>
                  </a:solidFill>
                  <a:latin typeface="+mn-lt"/>
                </a:rPr>
                <a:t>Ports</a:t>
              </a:r>
            </a:p>
          </p:txBody>
        </p:sp>
        <p:pic>
          <p:nvPicPr>
            <p:cNvPr id="218149" name="Picture 7" descr="Host.png"/>
            <p:cNvPicPr>
              <a:picLocks noChangeAspect="1"/>
            </p:cNvPicPr>
            <p:nvPr/>
          </p:nvPicPr>
          <p:blipFill>
            <a:blip r:embed="rId4" cstate="print"/>
            <a:srcRect/>
            <a:stretch>
              <a:fillRect/>
            </a:stretch>
          </p:blipFill>
          <p:spPr bwMode="auto">
            <a:xfrm>
              <a:off x="5029200" y="3276600"/>
              <a:ext cx="673100" cy="1524000"/>
            </a:xfrm>
            <a:prstGeom prst="rect">
              <a:avLst/>
            </a:prstGeom>
            <a:noFill/>
            <a:ln w="9525">
              <a:noFill/>
              <a:miter lim="800000"/>
              <a:headEnd/>
              <a:tailEnd/>
            </a:ln>
          </p:spPr>
        </p:pic>
        <p:sp>
          <p:nvSpPr>
            <p:cNvPr id="218151" name="Freeform 39"/>
            <p:cNvSpPr>
              <a:spLocks/>
            </p:cNvSpPr>
            <p:nvPr/>
          </p:nvSpPr>
          <p:spPr bwMode="auto">
            <a:xfrm>
              <a:off x="7008812" y="3322637"/>
              <a:ext cx="230188" cy="487363"/>
            </a:xfrm>
            <a:custGeom>
              <a:avLst/>
              <a:gdLst/>
              <a:ahLst/>
              <a:cxnLst>
                <a:cxn ang="0">
                  <a:pos x="616" y="0"/>
                </a:cxn>
                <a:cxn ang="0">
                  <a:pos x="128" y="0"/>
                </a:cxn>
                <a:cxn ang="0">
                  <a:pos x="97" y="1"/>
                </a:cxn>
                <a:cxn ang="0">
                  <a:pos x="83" y="4"/>
                </a:cxn>
                <a:cxn ang="0">
                  <a:pos x="71" y="9"/>
                </a:cxn>
                <a:cxn ang="0">
                  <a:pos x="49" y="19"/>
                </a:cxn>
                <a:cxn ang="0">
                  <a:pos x="40" y="26"/>
                </a:cxn>
                <a:cxn ang="0">
                  <a:pos x="32" y="36"/>
                </a:cxn>
                <a:cxn ang="0">
                  <a:pos x="24" y="44"/>
                </a:cxn>
                <a:cxn ang="0">
                  <a:pos x="17" y="54"/>
                </a:cxn>
                <a:cxn ang="0">
                  <a:pos x="8" y="79"/>
                </a:cxn>
                <a:cxn ang="0">
                  <a:pos x="3" y="92"/>
                </a:cxn>
                <a:cxn ang="0">
                  <a:pos x="1" y="108"/>
                </a:cxn>
                <a:cxn ang="0">
                  <a:pos x="0" y="142"/>
                </a:cxn>
                <a:cxn ang="0">
                  <a:pos x="0" y="1438"/>
                </a:cxn>
                <a:cxn ang="0">
                  <a:pos x="1" y="1471"/>
                </a:cxn>
                <a:cxn ang="0">
                  <a:pos x="3" y="1485"/>
                </a:cxn>
                <a:cxn ang="0">
                  <a:pos x="8" y="1500"/>
                </a:cxn>
                <a:cxn ang="0">
                  <a:pos x="17" y="1523"/>
                </a:cxn>
                <a:cxn ang="0">
                  <a:pos x="24" y="1534"/>
                </a:cxn>
                <a:cxn ang="0">
                  <a:pos x="32" y="1544"/>
                </a:cxn>
                <a:cxn ang="0">
                  <a:pos x="40" y="1551"/>
                </a:cxn>
                <a:cxn ang="0">
                  <a:pos x="49" y="1559"/>
                </a:cxn>
                <a:cxn ang="0">
                  <a:pos x="71" y="1570"/>
                </a:cxn>
                <a:cxn ang="0">
                  <a:pos x="83" y="1574"/>
                </a:cxn>
                <a:cxn ang="0">
                  <a:pos x="97" y="1577"/>
                </a:cxn>
                <a:cxn ang="0">
                  <a:pos x="128" y="1580"/>
                </a:cxn>
                <a:cxn ang="0">
                  <a:pos x="616" y="1580"/>
                </a:cxn>
                <a:cxn ang="0">
                  <a:pos x="631" y="1579"/>
                </a:cxn>
                <a:cxn ang="0">
                  <a:pos x="646" y="1577"/>
                </a:cxn>
                <a:cxn ang="0">
                  <a:pos x="659" y="1574"/>
                </a:cxn>
                <a:cxn ang="0">
                  <a:pos x="671" y="1570"/>
                </a:cxn>
                <a:cxn ang="0">
                  <a:pos x="682" y="1564"/>
                </a:cxn>
                <a:cxn ang="0">
                  <a:pos x="693" y="1559"/>
                </a:cxn>
                <a:cxn ang="0">
                  <a:pos x="702" y="1551"/>
                </a:cxn>
                <a:cxn ang="0">
                  <a:pos x="712" y="1544"/>
                </a:cxn>
                <a:cxn ang="0">
                  <a:pos x="718" y="1534"/>
                </a:cxn>
                <a:cxn ang="0">
                  <a:pos x="725" y="1523"/>
                </a:cxn>
                <a:cxn ang="0">
                  <a:pos x="730" y="1511"/>
                </a:cxn>
                <a:cxn ang="0">
                  <a:pos x="735" y="1500"/>
                </a:cxn>
                <a:cxn ang="0">
                  <a:pos x="738" y="1485"/>
                </a:cxn>
                <a:cxn ang="0">
                  <a:pos x="742" y="1471"/>
                </a:cxn>
                <a:cxn ang="0">
                  <a:pos x="743" y="1455"/>
                </a:cxn>
                <a:cxn ang="0">
                  <a:pos x="744" y="1438"/>
                </a:cxn>
                <a:cxn ang="0">
                  <a:pos x="744" y="142"/>
                </a:cxn>
                <a:cxn ang="0">
                  <a:pos x="742" y="108"/>
                </a:cxn>
                <a:cxn ang="0">
                  <a:pos x="738" y="92"/>
                </a:cxn>
                <a:cxn ang="0">
                  <a:pos x="735" y="79"/>
                </a:cxn>
                <a:cxn ang="0">
                  <a:pos x="725" y="54"/>
                </a:cxn>
                <a:cxn ang="0">
                  <a:pos x="718" y="44"/>
                </a:cxn>
                <a:cxn ang="0">
                  <a:pos x="712" y="36"/>
                </a:cxn>
                <a:cxn ang="0">
                  <a:pos x="702" y="26"/>
                </a:cxn>
                <a:cxn ang="0">
                  <a:pos x="693" y="19"/>
                </a:cxn>
                <a:cxn ang="0">
                  <a:pos x="671" y="9"/>
                </a:cxn>
                <a:cxn ang="0">
                  <a:pos x="659" y="4"/>
                </a:cxn>
                <a:cxn ang="0">
                  <a:pos x="646" y="1"/>
                </a:cxn>
                <a:cxn ang="0">
                  <a:pos x="616" y="0"/>
                </a:cxn>
              </a:cxnLst>
              <a:rect l="0" t="0" r="r" b="b"/>
              <a:pathLst>
                <a:path w="744" h="1580">
                  <a:moveTo>
                    <a:pt x="616" y="0"/>
                  </a:moveTo>
                  <a:lnTo>
                    <a:pt x="128" y="0"/>
                  </a:lnTo>
                  <a:lnTo>
                    <a:pt x="97" y="1"/>
                  </a:lnTo>
                  <a:lnTo>
                    <a:pt x="83" y="4"/>
                  </a:lnTo>
                  <a:lnTo>
                    <a:pt x="71" y="9"/>
                  </a:lnTo>
                  <a:lnTo>
                    <a:pt x="49" y="19"/>
                  </a:lnTo>
                  <a:lnTo>
                    <a:pt x="40" y="26"/>
                  </a:lnTo>
                  <a:lnTo>
                    <a:pt x="32" y="36"/>
                  </a:lnTo>
                  <a:lnTo>
                    <a:pt x="24" y="44"/>
                  </a:lnTo>
                  <a:lnTo>
                    <a:pt x="17" y="54"/>
                  </a:lnTo>
                  <a:lnTo>
                    <a:pt x="8" y="79"/>
                  </a:lnTo>
                  <a:lnTo>
                    <a:pt x="3" y="92"/>
                  </a:lnTo>
                  <a:lnTo>
                    <a:pt x="1" y="108"/>
                  </a:lnTo>
                  <a:lnTo>
                    <a:pt x="0" y="142"/>
                  </a:lnTo>
                  <a:lnTo>
                    <a:pt x="0" y="1438"/>
                  </a:lnTo>
                  <a:lnTo>
                    <a:pt x="1" y="1471"/>
                  </a:lnTo>
                  <a:lnTo>
                    <a:pt x="3" y="1485"/>
                  </a:lnTo>
                  <a:lnTo>
                    <a:pt x="8" y="1500"/>
                  </a:lnTo>
                  <a:lnTo>
                    <a:pt x="17" y="1523"/>
                  </a:lnTo>
                  <a:lnTo>
                    <a:pt x="24" y="1534"/>
                  </a:lnTo>
                  <a:lnTo>
                    <a:pt x="32" y="1544"/>
                  </a:lnTo>
                  <a:lnTo>
                    <a:pt x="40" y="1551"/>
                  </a:lnTo>
                  <a:lnTo>
                    <a:pt x="49" y="1559"/>
                  </a:lnTo>
                  <a:lnTo>
                    <a:pt x="71" y="1570"/>
                  </a:lnTo>
                  <a:lnTo>
                    <a:pt x="83" y="1574"/>
                  </a:lnTo>
                  <a:lnTo>
                    <a:pt x="97" y="1577"/>
                  </a:lnTo>
                  <a:lnTo>
                    <a:pt x="128" y="1580"/>
                  </a:lnTo>
                  <a:lnTo>
                    <a:pt x="616" y="1580"/>
                  </a:lnTo>
                  <a:lnTo>
                    <a:pt x="631" y="1579"/>
                  </a:lnTo>
                  <a:lnTo>
                    <a:pt x="646" y="1577"/>
                  </a:lnTo>
                  <a:lnTo>
                    <a:pt x="659" y="1574"/>
                  </a:lnTo>
                  <a:lnTo>
                    <a:pt x="671" y="1570"/>
                  </a:lnTo>
                  <a:lnTo>
                    <a:pt x="682" y="1564"/>
                  </a:lnTo>
                  <a:lnTo>
                    <a:pt x="693" y="1559"/>
                  </a:lnTo>
                  <a:lnTo>
                    <a:pt x="702" y="1551"/>
                  </a:lnTo>
                  <a:lnTo>
                    <a:pt x="712" y="1544"/>
                  </a:lnTo>
                  <a:lnTo>
                    <a:pt x="718" y="1534"/>
                  </a:lnTo>
                  <a:lnTo>
                    <a:pt x="725" y="1523"/>
                  </a:lnTo>
                  <a:lnTo>
                    <a:pt x="730" y="1511"/>
                  </a:lnTo>
                  <a:lnTo>
                    <a:pt x="735" y="1500"/>
                  </a:lnTo>
                  <a:lnTo>
                    <a:pt x="738" y="1485"/>
                  </a:lnTo>
                  <a:lnTo>
                    <a:pt x="742" y="1471"/>
                  </a:lnTo>
                  <a:lnTo>
                    <a:pt x="743" y="1455"/>
                  </a:lnTo>
                  <a:lnTo>
                    <a:pt x="744" y="1438"/>
                  </a:lnTo>
                  <a:lnTo>
                    <a:pt x="744" y="142"/>
                  </a:lnTo>
                  <a:lnTo>
                    <a:pt x="742" y="108"/>
                  </a:lnTo>
                  <a:lnTo>
                    <a:pt x="738" y="92"/>
                  </a:lnTo>
                  <a:lnTo>
                    <a:pt x="735" y="79"/>
                  </a:lnTo>
                  <a:lnTo>
                    <a:pt x="725" y="54"/>
                  </a:lnTo>
                  <a:lnTo>
                    <a:pt x="718" y="44"/>
                  </a:lnTo>
                  <a:lnTo>
                    <a:pt x="712" y="36"/>
                  </a:lnTo>
                  <a:lnTo>
                    <a:pt x="702" y="26"/>
                  </a:lnTo>
                  <a:lnTo>
                    <a:pt x="693" y="19"/>
                  </a:lnTo>
                  <a:lnTo>
                    <a:pt x="671" y="9"/>
                  </a:lnTo>
                  <a:lnTo>
                    <a:pt x="659" y="4"/>
                  </a:lnTo>
                  <a:lnTo>
                    <a:pt x="646" y="1"/>
                  </a:lnTo>
                  <a:lnTo>
                    <a:pt x="616" y="0"/>
                  </a:lnTo>
                  <a:close/>
                </a:path>
              </a:pathLst>
            </a:custGeom>
            <a:solidFill>
              <a:schemeClr val="folHlink"/>
            </a:solidFill>
            <a:ln w="9525">
              <a:noFill/>
              <a:round/>
              <a:headEnd/>
              <a:tailEnd/>
            </a:ln>
          </p:spPr>
          <p:txBody>
            <a:bodyPr/>
            <a:lstStyle/>
            <a:p>
              <a:endParaRPr lang="en-US">
                <a:latin typeface="+mn-lt"/>
              </a:endParaRPr>
            </a:p>
          </p:txBody>
        </p:sp>
        <p:sp>
          <p:nvSpPr>
            <p:cNvPr id="218152" name="Line 40"/>
            <p:cNvSpPr>
              <a:spLocks noChangeShapeType="1"/>
            </p:cNvSpPr>
            <p:nvPr/>
          </p:nvSpPr>
          <p:spPr bwMode="auto">
            <a:xfrm>
              <a:off x="7226300" y="3581400"/>
              <a:ext cx="1066800" cy="228600"/>
            </a:xfrm>
            <a:prstGeom prst="line">
              <a:avLst/>
            </a:prstGeom>
            <a:noFill/>
            <a:ln w="9525">
              <a:solidFill>
                <a:schemeClr val="tx1"/>
              </a:solidFill>
              <a:round/>
              <a:headEnd type="arrow" w="med" len="med"/>
              <a:tailEnd/>
            </a:ln>
            <a:effectLst/>
          </p:spPr>
          <p:txBody>
            <a:bodyPr/>
            <a:lstStyle/>
            <a:p>
              <a:endParaRPr lang="en-US">
                <a:latin typeface="+mn-lt"/>
              </a:endParaRPr>
            </a:p>
          </p:txBody>
        </p:sp>
        <p:sp>
          <p:nvSpPr>
            <p:cNvPr id="218153" name="Line 41"/>
            <p:cNvSpPr>
              <a:spLocks noChangeShapeType="1"/>
            </p:cNvSpPr>
            <p:nvPr/>
          </p:nvSpPr>
          <p:spPr bwMode="auto">
            <a:xfrm flipV="1">
              <a:off x="7226300" y="4038600"/>
              <a:ext cx="1066800" cy="228600"/>
            </a:xfrm>
            <a:prstGeom prst="line">
              <a:avLst/>
            </a:prstGeom>
            <a:noFill/>
            <a:ln w="9525">
              <a:solidFill>
                <a:schemeClr val="tx1"/>
              </a:solidFill>
              <a:round/>
              <a:headEnd type="arrow" w="med" len="med"/>
              <a:tailEnd/>
            </a:ln>
            <a:effectLst/>
          </p:spPr>
          <p:txBody>
            <a:bodyPr/>
            <a:lstStyle/>
            <a:p>
              <a:endParaRPr lang="en-US">
                <a:latin typeface="+mn-lt"/>
              </a:endParaRPr>
            </a:p>
          </p:txBody>
        </p:sp>
        <p:sp>
          <p:nvSpPr>
            <p:cNvPr id="218156" name="Line 44"/>
            <p:cNvSpPr>
              <a:spLocks noChangeShapeType="1"/>
            </p:cNvSpPr>
            <p:nvPr/>
          </p:nvSpPr>
          <p:spPr bwMode="auto">
            <a:xfrm flipH="1">
              <a:off x="6311900" y="3657600"/>
              <a:ext cx="533400" cy="1066800"/>
            </a:xfrm>
            <a:prstGeom prst="line">
              <a:avLst/>
            </a:prstGeom>
            <a:noFill/>
            <a:ln w="9525">
              <a:solidFill>
                <a:schemeClr val="tx1"/>
              </a:solidFill>
              <a:round/>
              <a:headEnd type="arrow" w="med" len="med"/>
              <a:tailEnd/>
            </a:ln>
            <a:effectLst/>
          </p:spPr>
          <p:txBody>
            <a:bodyPr/>
            <a:lstStyle/>
            <a:p>
              <a:endParaRPr lang="en-US">
                <a:latin typeface="+mn-lt"/>
              </a:endParaRPr>
            </a:p>
          </p:txBody>
        </p:sp>
        <p:sp>
          <p:nvSpPr>
            <p:cNvPr id="218157" name="Line 45"/>
            <p:cNvSpPr>
              <a:spLocks noChangeShapeType="1"/>
            </p:cNvSpPr>
            <p:nvPr/>
          </p:nvSpPr>
          <p:spPr bwMode="auto">
            <a:xfrm flipH="1">
              <a:off x="6311900" y="4419600"/>
              <a:ext cx="533400" cy="304800"/>
            </a:xfrm>
            <a:prstGeom prst="line">
              <a:avLst/>
            </a:prstGeom>
            <a:noFill/>
            <a:ln w="9525">
              <a:solidFill>
                <a:schemeClr val="tx1"/>
              </a:solidFill>
              <a:round/>
              <a:headEnd type="arrow" w="med" len="med"/>
              <a:tailEnd/>
            </a:ln>
            <a:effectLst/>
          </p:spPr>
          <p:txBody>
            <a:bodyPr/>
            <a:lstStyle/>
            <a:p>
              <a:endParaRPr lang="en-US">
                <a:latin typeface="+mn-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54274" name="Title 6"/>
          <p:cNvSpPr>
            <a:spLocks noGrp="1"/>
          </p:cNvSpPr>
          <p:nvPr>
            <p:ph type="title" idx="4294967295"/>
          </p:nvPr>
        </p:nvSpPr>
        <p:spPr/>
        <p:txBody>
          <a:bodyPr/>
          <a:lstStyle/>
          <a:p>
            <a:r>
              <a:rPr lang="en-US" dirty="0"/>
              <a:t>Protecting Network</a:t>
            </a:r>
            <a:endParaRPr lang="en-US" dirty="0">
              <a:solidFill>
                <a:schemeClr val="accent1"/>
              </a:solidFill>
            </a:endParaRPr>
          </a:p>
        </p:txBody>
      </p:sp>
      <p:sp>
        <p:nvSpPr>
          <p:cNvPr id="54275" name="Content Placeholder 6"/>
          <p:cNvSpPr>
            <a:spLocks noGrp="1"/>
          </p:cNvSpPr>
          <p:nvPr>
            <p:ph idx="4294967295"/>
          </p:nvPr>
        </p:nvSpPr>
        <p:spPr>
          <a:xfrm>
            <a:off x="304800" y="914400"/>
            <a:ext cx="8458200" cy="5181600"/>
          </a:xfrm>
        </p:spPr>
        <p:txBody>
          <a:bodyPr/>
          <a:lstStyle/>
          <a:p>
            <a:r>
              <a:rPr lang="en-US" dirty="0" smtClean="0">
                <a:solidFill>
                  <a:schemeClr val="bg2">
                    <a:lumMod val="75000"/>
                  </a:schemeClr>
                </a:solidFill>
              </a:rPr>
              <a:t>Protecting physical network by using redundancy</a:t>
            </a:r>
          </a:p>
          <a:p>
            <a:pPr marL="685800" lvl="1" indent="-336550"/>
            <a:r>
              <a:rPr lang="en-US" dirty="0" smtClean="0">
                <a:solidFill>
                  <a:schemeClr val="bg2">
                    <a:lumMod val="75000"/>
                  </a:schemeClr>
                </a:solidFill>
              </a:rPr>
              <a:t>Interconnect devices with redundant hot swappable components</a:t>
            </a:r>
          </a:p>
          <a:p>
            <a:pPr marL="685800" lvl="1" indent="-336550"/>
            <a:r>
              <a:rPr lang="en-US" dirty="0" smtClean="0">
                <a:solidFill>
                  <a:schemeClr val="bg2">
                    <a:lumMod val="75000"/>
                  </a:schemeClr>
                </a:solidFill>
              </a:rPr>
              <a:t>Redundant links and multipathing </a:t>
            </a:r>
          </a:p>
          <a:p>
            <a:pPr marL="685800" lvl="1" indent="-336550"/>
            <a:r>
              <a:rPr lang="en-US" dirty="0" smtClean="0">
                <a:solidFill>
                  <a:schemeClr val="bg2">
                    <a:lumMod val="75000"/>
                  </a:schemeClr>
                </a:solidFill>
              </a:rPr>
              <a:t>Redundant NICs and NIC teaming</a:t>
            </a:r>
          </a:p>
          <a:p>
            <a:r>
              <a:rPr lang="en-US" dirty="0" smtClean="0">
                <a:solidFill>
                  <a:schemeClr val="bg2">
                    <a:lumMod val="75000"/>
                  </a:schemeClr>
                </a:solidFill>
              </a:rPr>
              <a:t>Protecting virtual network</a:t>
            </a:r>
          </a:p>
          <a:p>
            <a:pPr marL="685800" lvl="1" indent="-336550"/>
            <a:r>
              <a:rPr lang="en-US" dirty="0" smtClean="0">
                <a:solidFill>
                  <a:schemeClr val="bg2">
                    <a:lumMod val="75000"/>
                  </a:schemeClr>
                </a:solidFill>
              </a:rPr>
              <a:t>Failure in a virtual network on a hypervisor may be result of </a:t>
            </a:r>
          </a:p>
          <a:p>
            <a:pPr lvl="2" indent="-336550"/>
            <a:r>
              <a:rPr lang="en-US" dirty="0" smtClean="0">
                <a:solidFill>
                  <a:schemeClr val="bg2">
                    <a:lumMod val="75000"/>
                  </a:schemeClr>
                </a:solidFill>
              </a:rPr>
              <a:t>Software error or security attack</a:t>
            </a:r>
          </a:p>
          <a:p>
            <a:pPr lvl="2" indent="-336550"/>
            <a:r>
              <a:rPr lang="en-US" dirty="0" smtClean="0">
                <a:solidFill>
                  <a:schemeClr val="bg2">
                    <a:lumMod val="75000"/>
                  </a:schemeClr>
                </a:solidFill>
              </a:rPr>
              <a:t>Physical server failures</a:t>
            </a:r>
          </a:p>
          <a:p>
            <a:pPr marL="685800" lvl="1" indent="-336550"/>
            <a:r>
              <a:rPr lang="en-US" dirty="0" smtClean="0">
                <a:solidFill>
                  <a:schemeClr val="bg2">
                    <a:lumMod val="75000"/>
                  </a:schemeClr>
                </a:solidFill>
              </a:rPr>
              <a:t>Virtual network failure is not common</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95E800AB-11FF-48EC-B0F4-FF6F3D67ECFF}"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12</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58370" name="Title 6"/>
          <p:cNvSpPr>
            <a:spLocks noGrp="1"/>
          </p:cNvSpPr>
          <p:nvPr>
            <p:ph type="title" idx="4294967295"/>
          </p:nvPr>
        </p:nvSpPr>
        <p:spPr/>
        <p:txBody>
          <a:bodyPr/>
          <a:lstStyle/>
          <a:p>
            <a:r>
              <a:rPr lang="en-US" dirty="0"/>
              <a:t>Protecting Network: </a:t>
            </a:r>
            <a:r>
              <a:rPr lang="en-US" dirty="0" smtClean="0"/>
              <a:t>Multipathing to Storage</a:t>
            </a:r>
            <a:endParaRPr lang="en-US" dirty="0"/>
          </a:p>
        </p:txBody>
      </p:sp>
      <p:sp>
        <p:nvSpPr>
          <p:cNvPr id="58371"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A technique to enable multiple paths for </a:t>
            </a:r>
            <a:r>
              <a:rPr lang="en-US" dirty="0" smtClean="0">
                <a:solidFill>
                  <a:schemeClr val="bg2">
                    <a:lumMod val="75000"/>
                  </a:schemeClr>
                </a:solidFill>
              </a:rPr>
              <a:t>accessing the </a:t>
            </a:r>
            <a:r>
              <a:rPr lang="en-US" dirty="0">
                <a:solidFill>
                  <a:schemeClr val="bg2">
                    <a:lumMod val="75000"/>
                  </a:schemeClr>
                </a:solidFill>
              </a:rPr>
              <a:t>same storage device</a:t>
            </a:r>
          </a:p>
          <a:p>
            <a:pPr marL="685800" lvl="1" indent="-336550"/>
            <a:r>
              <a:rPr lang="en-US" sz="2000" dirty="0">
                <a:solidFill>
                  <a:schemeClr val="bg2">
                    <a:lumMod val="75000"/>
                  </a:schemeClr>
                </a:solidFill>
              </a:rPr>
              <a:t>Dynamic failover to an alternate </a:t>
            </a:r>
            <a:r>
              <a:rPr lang="en-US" sz="2000" dirty="0" smtClean="0">
                <a:solidFill>
                  <a:schemeClr val="bg2">
                    <a:lumMod val="75000"/>
                  </a:schemeClr>
                </a:solidFill>
              </a:rPr>
              <a:t>path if current active path fails</a:t>
            </a:r>
            <a:endParaRPr lang="en-US" sz="2000" dirty="0">
              <a:solidFill>
                <a:schemeClr val="bg2">
                  <a:lumMod val="75000"/>
                </a:schemeClr>
              </a:solidFill>
            </a:endParaRPr>
          </a:p>
          <a:p>
            <a:r>
              <a:rPr lang="en-US" dirty="0" smtClean="0">
                <a:solidFill>
                  <a:schemeClr val="bg2">
                    <a:lumMod val="75000"/>
                  </a:schemeClr>
                </a:solidFill>
              </a:rPr>
              <a:t>Multipathing requirement </a:t>
            </a:r>
            <a:endParaRPr lang="en-US" dirty="0">
              <a:solidFill>
                <a:schemeClr val="bg2">
                  <a:lumMod val="75000"/>
                </a:schemeClr>
              </a:solidFill>
            </a:endParaRPr>
          </a:p>
          <a:p>
            <a:pPr marL="685800" lvl="1" indent="-336550"/>
            <a:r>
              <a:rPr lang="en-US" sz="2000" dirty="0">
                <a:solidFill>
                  <a:schemeClr val="bg2">
                    <a:lumMod val="75000"/>
                  </a:schemeClr>
                </a:solidFill>
              </a:rPr>
              <a:t>Either a server has two or more </a:t>
            </a:r>
            <a:r>
              <a:rPr lang="en-US" sz="2000" dirty="0" smtClean="0">
                <a:solidFill>
                  <a:schemeClr val="bg2">
                    <a:lumMod val="75000"/>
                  </a:schemeClr>
                </a:solidFill>
              </a:rPr>
              <a:t>HBAs </a:t>
            </a:r>
            <a:r>
              <a:rPr lang="en-US" sz="2000" dirty="0">
                <a:solidFill>
                  <a:schemeClr val="bg2">
                    <a:lumMod val="75000"/>
                  </a:schemeClr>
                </a:solidFill>
              </a:rPr>
              <a:t>available</a:t>
            </a:r>
          </a:p>
          <a:p>
            <a:pPr marL="685800" lvl="1" indent="-336550"/>
            <a:r>
              <a:rPr lang="en-US" sz="2000" dirty="0" smtClean="0">
                <a:solidFill>
                  <a:schemeClr val="bg2">
                    <a:lumMod val="75000"/>
                  </a:schemeClr>
                </a:solidFill>
              </a:rPr>
              <a:t>Or, </a:t>
            </a:r>
            <a:r>
              <a:rPr lang="en-US" sz="2000" dirty="0">
                <a:solidFill>
                  <a:schemeClr val="bg2">
                    <a:lumMod val="75000"/>
                  </a:schemeClr>
                </a:solidFill>
              </a:rPr>
              <a:t>one HBA port </a:t>
            </a:r>
            <a:r>
              <a:rPr lang="en-US" sz="2000" dirty="0" smtClean="0">
                <a:solidFill>
                  <a:schemeClr val="bg2">
                    <a:lumMod val="75000"/>
                  </a:schemeClr>
                </a:solidFill>
              </a:rPr>
              <a:t>is set </a:t>
            </a:r>
            <a:r>
              <a:rPr lang="en-US" sz="2000" dirty="0">
                <a:solidFill>
                  <a:schemeClr val="bg2">
                    <a:lumMod val="75000"/>
                  </a:schemeClr>
                </a:solidFill>
              </a:rPr>
              <a:t>up with multiple </a:t>
            </a:r>
            <a:r>
              <a:rPr lang="en-US" sz="2000" dirty="0" smtClean="0">
                <a:solidFill>
                  <a:schemeClr val="bg2">
                    <a:lumMod val="75000"/>
                  </a:schemeClr>
                </a:solidFill>
              </a:rPr>
              <a:t>storage controllers </a:t>
            </a:r>
            <a:endParaRPr lang="en-US" sz="2000" dirty="0">
              <a:solidFill>
                <a:schemeClr val="bg2">
                  <a:lumMod val="75000"/>
                </a:schemeClr>
              </a:solidFill>
            </a:endParaRPr>
          </a:p>
          <a:p>
            <a:r>
              <a:rPr lang="en-US" dirty="0">
                <a:solidFill>
                  <a:schemeClr val="bg2">
                    <a:lumMod val="75000"/>
                  </a:schemeClr>
                </a:solidFill>
              </a:rPr>
              <a:t>Execution options</a:t>
            </a:r>
          </a:p>
          <a:p>
            <a:pPr marL="685800" lvl="1" indent="-336550"/>
            <a:r>
              <a:rPr lang="en-US" sz="2000" dirty="0" smtClean="0">
                <a:solidFill>
                  <a:schemeClr val="bg2">
                    <a:lumMod val="75000"/>
                  </a:schemeClr>
                </a:solidFill>
              </a:rPr>
              <a:t>At hypervisor (in-built multipathing capability) </a:t>
            </a:r>
            <a:endParaRPr lang="en-US" sz="2000" dirty="0">
              <a:solidFill>
                <a:schemeClr val="bg2">
                  <a:lumMod val="75000"/>
                </a:schemeClr>
              </a:solidFill>
            </a:endParaRPr>
          </a:p>
          <a:p>
            <a:pPr marL="685800" lvl="1" indent="-336550"/>
            <a:r>
              <a:rPr lang="en-US" sz="2000" dirty="0" smtClean="0">
                <a:solidFill>
                  <a:schemeClr val="bg2">
                    <a:lumMod val="75000"/>
                  </a:schemeClr>
                </a:solidFill>
              </a:rPr>
              <a:t>Third-party software module added to the hypervisor</a:t>
            </a:r>
            <a:endParaRPr lang="en-US" sz="20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30ADA54-781A-4FBA-9846-840B6F6D343A}"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13</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1"/>
          <p:cNvSpPr>
            <a:spLocks noGrp="1"/>
          </p:cNvSpPr>
          <p:nvPr>
            <p:ph type="ftr" sz="quarter" idx="10"/>
          </p:nvPr>
        </p:nvSpPr>
        <p:spPr/>
        <p:txBody>
          <a:bodyPr/>
          <a:lstStyle/>
          <a:p>
            <a:r>
              <a:rPr lang="en-US"/>
              <a:t>Business Continuity in VDC</a:t>
            </a:r>
          </a:p>
        </p:txBody>
      </p:sp>
      <p:sp>
        <p:nvSpPr>
          <p:cNvPr id="246786" name="Title 6"/>
          <p:cNvSpPr>
            <a:spLocks noGrp="1"/>
          </p:cNvSpPr>
          <p:nvPr>
            <p:ph type="title" idx="4294967295"/>
          </p:nvPr>
        </p:nvSpPr>
        <p:spPr/>
        <p:txBody>
          <a:bodyPr/>
          <a:lstStyle/>
          <a:p>
            <a:r>
              <a:rPr lang="en-US" dirty="0"/>
              <a:t>Protecting Network: NIC Teaming</a:t>
            </a:r>
          </a:p>
        </p:txBody>
      </p:sp>
      <p:sp>
        <p:nvSpPr>
          <p:cNvPr id="246787" name="Content Placeholder 6"/>
          <p:cNvSpPr>
            <a:spLocks noGrp="1"/>
          </p:cNvSpPr>
          <p:nvPr>
            <p:ph idx="4294967295"/>
          </p:nvPr>
        </p:nvSpPr>
        <p:spPr>
          <a:xfrm>
            <a:off x="304800" y="914400"/>
            <a:ext cx="3962400" cy="5029200"/>
          </a:xfrm>
        </p:spPr>
        <p:txBody>
          <a:bodyPr/>
          <a:lstStyle/>
          <a:p>
            <a:r>
              <a:rPr lang="en-US" dirty="0">
                <a:solidFill>
                  <a:schemeClr val="bg2">
                    <a:lumMod val="75000"/>
                  </a:schemeClr>
                </a:solidFill>
              </a:rPr>
              <a:t>Enables failover in case of physical NIC failures/link </a:t>
            </a:r>
            <a:r>
              <a:rPr lang="en-US" dirty="0" smtClean="0">
                <a:solidFill>
                  <a:schemeClr val="bg2">
                    <a:lumMod val="75000"/>
                  </a:schemeClr>
                </a:solidFill>
              </a:rPr>
              <a:t>outages</a:t>
            </a:r>
          </a:p>
          <a:p>
            <a:pPr lvl="1" indent="-333375"/>
            <a:r>
              <a:rPr lang="en-US" sz="1800" dirty="0" smtClean="0">
                <a:solidFill>
                  <a:schemeClr val="bg2">
                    <a:lumMod val="75000"/>
                  </a:schemeClr>
                </a:solidFill>
                <a:latin typeface="Calibri" pitchFamily="34" charset="0"/>
              </a:rPr>
              <a:t>Supports the IEEE 802.1AX-2008 link aggregation standard</a:t>
            </a:r>
            <a:endParaRPr lang="en-US" sz="1800" dirty="0">
              <a:solidFill>
                <a:schemeClr val="bg2">
                  <a:lumMod val="75000"/>
                </a:schemeClr>
              </a:solidFill>
            </a:endParaRPr>
          </a:p>
          <a:p>
            <a:r>
              <a:rPr lang="en-US" dirty="0">
                <a:solidFill>
                  <a:schemeClr val="bg2">
                    <a:lumMod val="75000"/>
                  </a:schemeClr>
                </a:solidFill>
              </a:rPr>
              <a:t>VMs </a:t>
            </a:r>
            <a:r>
              <a:rPr lang="en-US" dirty="0" smtClean="0">
                <a:solidFill>
                  <a:schemeClr val="bg2">
                    <a:lumMod val="75000"/>
                  </a:schemeClr>
                </a:solidFill>
              </a:rPr>
              <a:t>unaware </a:t>
            </a:r>
            <a:r>
              <a:rPr lang="en-US" dirty="0">
                <a:solidFill>
                  <a:schemeClr val="bg2">
                    <a:lumMod val="75000"/>
                  </a:schemeClr>
                </a:solidFill>
              </a:rPr>
              <a:t>of the underlying physical NICs</a:t>
            </a:r>
          </a:p>
          <a:p>
            <a:pPr lvl="1" indent="-333375"/>
            <a:r>
              <a:rPr lang="en-US" sz="1800" dirty="0" smtClean="0">
                <a:solidFill>
                  <a:schemeClr val="bg2">
                    <a:lumMod val="75000"/>
                  </a:schemeClr>
                </a:solidFill>
              </a:rPr>
              <a:t>Packets sent to the logical NIC team are dispatched to one of the physical NICs </a:t>
            </a:r>
          </a:p>
          <a:p>
            <a:pPr lvl="1" indent="-333375"/>
            <a:r>
              <a:rPr lang="en-US" sz="1800" dirty="0" smtClean="0">
                <a:solidFill>
                  <a:schemeClr val="bg2">
                    <a:lumMod val="75000"/>
                  </a:schemeClr>
                </a:solidFill>
              </a:rPr>
              <a:t>Packets arriving at any of the physical NICs are automatically directed to the appropriate virtual NIC</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540FBE79-2E31-4937-B680-0A45C06A316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14</a:t>
            </a:fld>
            <a:endParaRPr lang="en-US" sz="1000">
              <a:solidFill>
                <a:schemeClr val="tx1">
                  <a:lumMod val="75000"/>
                  <a:lumOff val="25000"/>
                </a:schemeClr>
              </a:solidFill>
              <a:latin typeface="Calibri" pitchFamily="34" charset="0"/>
              <a:cs typeface="+mn-cs"/>
            </a:endParaRPr>
          </a:p>
        </p:txBody>
      </p:sp>
      <p:grpSp>
        <p:nvGrpSpPr>
          <p:cNvPr id="40" name="Group 39"/>
          <p:cNvGrpSpPr/>
          <p:nvPr/>
        </p:nvGrpSpPr>
        <p:grpSpPr>
          <a:xfrm>
            <a:off x="3810000" y="1447471"/>
            <a:ext cx="5151897" cy="3500249"/>
            <a:chOff x="3657600" y="1447800"/>
            <a:chExt cx="5261028" cy="3574394"/>
          </a:xfrm>
        </p:grpSpPr>
        <p:sp>
          <p:nvSpPr>
            <p:cNvPr id="46" name="Rounded Rectangle 45"/>
            <p:cNvSpPr/>
            <p:nvPr/>
          </p:nvSpPr>
          <p:spPr bwMode="auto">
            <a:xfrm>
              <a:off x="4953000" y="1447800"/>
              <a:ext cx="2667000" cy="289560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a:endParaRPr lang="en-US" sz="900">
                <a:solidFill>
                  <a:schemeClr val="tx1"/>
                </a:solidFill>
                <a:cs typeface="Arial" charset="0"/>
              </a:endParaRPr>
            </a:p>
          </p:txBody>
        </p:sp>
        <p:sp>
          <p:nvSpPr>
            <p:cNvPr id="50" name="Rounded Rectangle 19"/>
            <p:cNvSpPr/>
            <p:nvPr/>
          </p:nvSpPr>
          <p:spPr bwMode="auto">
            <a:xfrm>
              <a:off x="5004171" y="2861905"/>
              <a:ext cx="2564751" cy="606381"/>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a:endParaRPr lang="en-US" sz="900">
                <a:solidFill>
                  <a:schemeClr val="tx1"/>
                </a:solidFill>
                <a:cs typeface="Arial" charset="0"/>
              </a:endParaRPr>
            </a:p>
          </p:txBody>
        </p:sp>
        <p:sp>
          <p:nvSpPr>
            <p:cNvPr id="246802" name="Text Box 341"/>
            <p:cNvSpPr txBox="1">
              <a:spLocks noChangeArrowheads="1"/>
            </p:cNvSpPr>
            <p:nvPr/>
          </p:nvSpPr>
          <p:spPr bwMode="auto">
            <a:xfrm>
              <a:off x="5181600" y="4582180"/>
              <a:ext cx="814388" cy="440014"/>
            </a:xfrm>
            <a:prstGeom prst="rect">
              <a:avLst/>
            </a:prstGeom>
            <a:noFill/>
            <a:ln w="9525">
              <a:noFill/>
              <a:miter lim="800000"/>
              <a:headEnd/>
              <a:tailEnd/>
            </a:ln>
          </p:spPr>
          <p:txBody>
            <a:bodyPr>
              <a:spAutoFit/>
            </a:bodyPr>
            <a:lstStyle/>
            <a:p>
              <a:r>
                <a:rPr lang="en-US" sz="1050" b="1" dirty="0">
                  <a:latin typeface="+mn-lt"/>
                </a:rPr>
                <a:t>Physical NIC</a:t>
              </a:r>
            </a:p>
          </p:txBody>
        </p:sp>
        <p:grpSp>
          <p:nvGrpSpPr>
            <p:cNvPr id="246851" name="Group 67"/>
            <p:cNvGrpSpPr>
              <a:grpSpLocks/>
            </p:cNvGrpSpPr>
            <p:nvPr/>
          </p:nvGrpSpPr>
          <p:grpSpPr bwMode="auto">
            <a:xfrm>
              <a:off x="5127625" y="1911350"/>
              <a:ext cx="585788" cy="862013"/>
              <a:chOff x="3360" y="1104"/>
              <a:chExt cx="486" cy="543"/>
            </a:xfrm>
          </p:grpSpPr>
          <p:pic>
            <p:nvPicPr>
              <p:cNvPr id="246807" name="Picture 78" descr="VM.png"/>
              <p:cNvPicPr>
                <a:picLocks noChangeAspect="1"/>
              </p:cNvPicPr>
              <p:nvPr/>
            </p:nvPicPr>
            <p:blipFill>
              <a:blip r:embed="rId3" cstate="print"/>
              <a:srcRect/>
              <a:stretch>
                <a:fillRect/>
              </a:stretch>
            </p:blipFill>
            <p:spPr bwMode="auto">
              <a:xfrm>
                <a:off x="3360" y="1104"/>
                <a:ext cx="486" cy="543"/>
              </a:xfrm>
              <a:prstGeom prst="rect">
                <a:avLst/>
              </a:prstGeom>
              <a:noFill/>
              <a:ln w="9525">
                <a:noFill/>
                <a:miter lim="800000"/>
                <a:headEnd/>
                <a:tailEnd/>
              </a:ln>
            </p:spPr>
          </p:pic>
          <p:pic>
            <p:nvPicPr>
              <p:cNvPr id="246808" name="Picture 10" descr="AP_OS Single.png"/>
              <p:cNvPicPr>
                <a:picLocks noChangeAspect="1"/>
              </p:cNvPicPr>
              <p:nvPr/>
            </p:nvPicPr>
            <p:blipFill>
              <a:blip r:embed="rId4" cstate="print"/>
              <a:srcRect/>
              <a:stretch>
                <a:fillRect/>
              </a:stretch>
            </p:blipFill>
            <p:spPr bwMode="auto">
              <a:xfrm>
                <a:off x="3473" y="1140"/>
                <a:ext cx="265" cy="372"/>
              </a:xfrm>
              <a:prstGeom prst="rect">
                <a:avLst/>
              </a:prstGeom>
              <a:noFill/>
              <a:ln w="9525">
                <a:noFill/>
                <a:miter lim="800000"/>
                <a:headEnd/>
                <a:tailEnd/>
              </a:ln>
            </p:spPr>
          </p:pic>
        </p:grpSp>
        <p:sp>
          <p:nvSpPr>
            <p:cNvPr id="246805" name="Text Box 65"/>
            <p:cNvSpPr txBox="1">
              <a:spLocks noChangeArrowheads="1"/>
            </p:cNvSpPr>
            <p:nvPr/>
          </p:nvSpPr>
          <p:spPr bwMode="auto">
            <a:xfrm>
              <a:off x="7853416" y="3536950"/>
              <a:ext cx="1065212" cy="330011"/>
            </a:xfrm>
            <a:prstGeom prst="rect">
              <a:avLst/>
            </a:prstGeom>
            <a:noFill/>
            <a:ln w="25400" algn="ctr">
              <a:noFill/>
              <a:miter lim="800000"/>
              <a:headEnd/>
              <a:tailEnd type="none" w="lg" len="med"/>
            </a:ln>
          </p:spPr>
          <p:txBody>
            <a:bodyPr lIns="0" tIns="0" rIns="0" bIns="0">
              <a:spAutoFit/>
            </a:bodyPr>
            <a:lstStyle/>
            <a:p>
              <a:pPr marL="354013" indent="-354013" defTabSz="941388"/>
              <a:r>
                <a:rPr lang="en-US" sz="1050" b="1" dirty="0">
                  <a:latin typeface="+mn-lt"/>
                </a:rPr>
                <a:t>x86 </a:t>
              </a:r>
            </a:p>
            <a:p>
              <a:pPr marL="354013" indent="-354013" defTabSz="941388"/>
              <a:r>
                <a:rPr lang="en-US" sz="1050" b="1" dirty="0">
                  <a:latin typeface="+mn-lt"/>
                </a:rPr>
                <a:t>Architecture</a:t>
              </a:r>
            </a:p>
          </p:txBody>
        </p:sp>
        <p:sp>
          <p:nvSpPr>
            <p:cNvPr id="246873" name="Text Box 65"/>
            <p:cNvSpPr txBox="1">
              <a:spLocks noChangeArrowheads="1"/>
            </p:cNvSpPr>
            <p:nvPr/>
          </p:nvSpPr>
          <p:spPr bwMode="auto">
            <a:xfrm>
              <a:off x="7853415" y="3124200"/>
              <a:ext cx="1065213" cy="165006"/>
            </a:xfrm>
            <a:prstGeom prst="rect">
              <a:avLst/>
            </a:prstGeom>
            <a:noFill/>
            <a:ln w="25400" algn="ctr">
              <a:noFill/>
              <a:miter lim="800000"/>
              <a:headEnd/>
              <a:tailEnd type="none" w="lg" len="med"/>
            </a:ln>
          </p:spPr>
          <p:txBody>
            <a:bodyPr wrap="square" lIns="0" tIns="0" rIns="0" bIns="0">
              <a:spAutoFit/>
            </a:bodyPr>
            <a:lstStyle/>
            <a:p>
              <a:pPr marL="354013" indent="-354013" defTabSz="941388"/>
              <a:r>
                <a:rPr lang="en-US" sz="1050" b="1" dirty="0" smtClean="0">
                  <a:latin typeface="+mn-lt"/>
                </a:rPr>
                <a:t>Hypervisor</a:t>
              </a:r>
              <a:endParaRPr lang="en-US" sz="1050" b="1" dirty="0">
                <a:latin typeface="+mn-lt"/>
              </a:endParaRPr>
            </a:p>
          </p:txBody>
        </p:sp>
        <p:grpSp>
          <p:nvGrpSpPr>
            <p:cNvPr id="246852" name="Group 68"/>
            <p:cNvGrpSpPr>
              <a:grpSpLocks/>
            </p:cNvGrpSpPr>
            <p:nvPr/>
          </p:nvGrpSpPr>
          <p:grpSpPr bwMode="auto">
            <a:xfrm>
              <a:off x="6800850" y="1911350"/>
              <a:ext cx="587375" cy="862013"/>
              <a:chOff x="3360" y="1104"/>
              <a:chExt cx="486" cy="543"/>
            </a:xfrm>
          </p:grpSpPr>
          <p:pic>
            <p:nvPicPr>
              <p:cNvPr id="246853" name="Picture 78" descr="VM.png"/>
              <p:cNvPicPr>
                <a:picLocks noChangeAspect="1"/>
              </p:cNvPicPr>
              <p:nvPr/>
            </p:nvPicPr>
            <p:blipFill>
              <a:blip r:embed="rId3" cstate="print"/>
              <a:srcRect/>
              <a:stretch>
                <a:fillRect/>
              </a:stretch>
            </p:blipFill>
            <p:spPr bwMode="auto">
              <a:xfrm>
                <a:off x="3360" y="1104"/>
                <a:ext cx="486" cy="543"/>
              </a:xfrm>
              <a:prstGeom prst="rect">
                <a:avLst/>
              </a:prstGeom>
              <a:noFill/>
              <a:ln w="9525">
                <a:noFill/>
                <a:miter lim="800000"/>
                <a:headEnd/>
                <a:tailEnd/>
              </a:ln>
            </p:spPr>
          </p:pic>
          <p:pic>
            <p:nvPicPr>
              <p:cNvPr id="246854" name="Picture 10" descr="AP_OS Single.png"/>
              <p:cNvPicPr>
                <a:picLocks noChangeAspect="1"/>
              </p:cNvPicPr>
              <p:nvPr/>
            </p:nvPicPr>
            <p:blipFill>
              <a:blip r:embed="rId4" cstate="print"/>
              <a:srcRect/>
              <a:stretch>
                <a:fillRect/>
              </a:stretch>
            </p:blipFill>
            <p:spPr bwMode="auto">
              <a:xfrm>
                <a:off x="3473" y="1140"/>
                <a:ext cx="265" cy="372"/>
              </a:xfrm>
              <a:prstGeom prst="rect">
                <a:avLst/>
              </a:prstGeom>
              <a:noFill/>
              <a:ln w="9525">
                <a:noFill/>
                <a:miter lim="800000"/>
                <a:headEnd/>
                <a:tailEnd/>
              </a:ln>
            </p:spPr>
          </p:pic>
        </p:grpSp>
        <p:pic>
          <p:nvPicPr>
            <p:cNvPr id="246857" name="Picture 357" descr="ICON_NIC_Q308"/>
            <p:cNvPicPr>
              <a:picLocks noChangeAspect="1" noChangeArrowheads="1"/>
            </p:cNvPicPr>
            <p:nvPr/>
          </p:nvPicPr>
          <p:blipFill>
            <a:blip r:embed="rId5" cstate="print">
              <a:lum bright="40000" contrast="-40000"/>
            </a:blip>
            <a:srcRect/>
            <a:stretch>
              <a:fillRect/>
            </a:stretch>
          </p:blipFill>
          <p:spPr bwMode="auto">
            <a:xfrm>
              <a:off x="6069013" y="2849563"/>
              <a:ext cx="484187" cy="439737"/>
            </a:xfrm>
            <a:prstGeom prst="rect">
              <a:avLst/>
            </a:prstGeom>
            <a:noFill/>
            <a:ln w="9525">
              <a:noFill/>
              <a:miter lim="800000"/>
              <a:headEnd/>
              <a:tailEnd/>
            </a:ln>
          </p:spPr>
        </p:pic>
        <p:pic>
          <p:nvPicPr>
            <p:cNvPr id="246862" name="Picture 357" descr="ICON_NIC_Q308"/>
            <p:cNvPicPr>
              <a:picLocks noChangeAspect="1" noChangeArrowheads="1"/>
            </p:cNvPicPr>
            <p:nvPr/>
          </p:nvPicPr>
          <p:blipFill>
            <a:blip r:embed="rId6" cstate="print"/>
            <a:srcRect/>
            <a:stretch>
              <a:fillRect/>
            </a:stretch>
          </p:blipFill>
          <p:spPr bwMode="auto">
            <a:xfrm>
              <a:off x="7086600" y="2641600"/>
              <a:ext cx="228600" cy="207963"/>
            </a:xfrm>
            <a:prstGeom prst="rect">
              <a:avLst/>
            </a:prstGeom>
            <a:noFill/>
            <a:ln w="9525">
              <a:noFill/>
              <a:miter lim="800000"/>
              <a:headEnd/>
              <a:tailEnd/>
            </a:ln>
          </p:spPr>
        </p:pic>
        <p:pic>
          <p:nvPicPr>
            <p:cNvPr id="246863" name="Picture 357" descr="ICON_NIC_Q308"/>
            <p:cNvPicPr>
              <a:picLocks noChangeAspect="1" noChangeArrowheads="1"/>
            </p:cNvPicPr>
            <p:nvPr/>
          </p:nvPicPr>
          <p:blipFill>
            <a:blip r:embed="rId6" cstate="print"/>
            <a:srcRect/>
            <a:stretch>
              <a:fillRect/>
            </a:stretch>
          </p:blipFill>
          <p:spPr bwMode="auto">
            <a:xfrm>
              <a:off x="5334000" y="2641600"/>
              <a:ext cx="228600" cy="207963"/>
            </a:xfrm>
            <a:prstGeom prst="rect">
              <a:avLst/>
            </a:prstGeom>
            <a:noFill/>
            <a:ln w="9525">
              <a:noFill/>
              <a:miter lim="800000"/>
              <a:headEnd/>
              <a:tailEnd/>
            </a:ln>
          </p:spPr>
        </p:pic>
        <p:cxnSp>
          <p:nvCxnSpPr>
            <p:cNvPr id="246865" name="AutoShape 81"/>
            <p:cNvCxnSpPr>
              <a:cxnSpLocks noChangeShapeType="1"/>
              <a:endCxn id="246863" idx="3"/>
            </p:cNvCxnSpPr>
            <p:nvPr/>
          </p:nvCxnSpPr>
          <p:spPr bwMode="auto">
            <a:xfrm rot="10800000">
              <a:off x="5562600" y="2745583"/>
              <a:ext cx="582614" cy="324643"/>
            </a:xfrm>
            <a:prstGeom prst="bentConnector3">
              <a:avLst>
                <a:gd name="adj1" fmla="val 50000"/>
              </a:avLst>
            </a:prstGeom>
            <a:noFill/>
            <a:ln w="25400">
              <a:solidFill>
                <a:schemeClr val="accent2"/>
              </a:solidFill>
              <a:miter lim="800000"/>
              <a:headEnd/>
              <a:tailEnd/>
            </a:ln>
            <a:effectLst/>
          </p:spPr>
        </p:cxnSp>
        <p:cxnSp>
          <p:nvCxnSpPr>
            <p:cNvPr id="246866" name="AutoShape 82"/>
            <p:cNvCxnSpPr>
              <a:cxnSpLocks noChangeShapeType="1"/>
              <a:stCxn id="0" idx="3"/>
              <a:endCxn id="0" idx="1"/>
            </p:cNvCxnSpPr>
            <p:nvPr/>
          </p:nvCxnSpPr>
          <p:spPr bwMode="auto">
            <a:xfrm flipV="1">
              <a:off x="6553200" y="2746375"/>
              <a:ext cx="533400" cy="323850"/>
            </a:xfrm>
            <a:prstGeom prst="bentConnector3">
              <a:avLst>
                <a:gd name="adj1" fmla="val 49704"/>
              </a:avLst>
            </a:prstGeom>
            <a:noFill/>
            <a:ln w="25400">
              <a:solidFill>
                <a:schemeClr val="accent2"/>
              </a:solidFill>
              <a:miter lim="800000"/>
              <a:headEnd/>
              <a:tailEnd/>
            </a:ln>
            <a:effectLst/>
          </p:spPr>
        </p:cxnSp>
        <p:pic>
          <p:nvPicPr>
            <p:cNvPr id="246867" name="Picture 357" descr="ICON_NIC_Q308"/>
            <p:cNvPicPr>
              <a:picLocks noChangeAspect="1" noChangeArrowheads="1"/>
            </p:cNvPicPr>
            <p:nvPr/>
          </p:nvPicPr>
          <p:blipFill>
            <a:blip r:embed="rId7" cstate="print"/>
            <a:srcRect/>
            <a:stretch>
              <a:fillRect/>
            </a:stretch>
          </p:blipFill>
          <p:spPr bwMode="auto">
            <a:xfrm>
              <a:off x="5410200" y="4148138"/>
              <a:ext cx="331788" cy="301625"/>
            </a:xfrm>
            <a:prstGeom prst="rect">
              <a:avLst/>
            </a:prstGeom>
            <a:noFill/>
            <a:ln w="9525">
              <a:noFill/>
              <a:miter lim="800000"/>
              <a:headEnd/>
              <a:tailEnd/>
            </a:ln>
          </p:spPr>
        </p:pic>
        <p:pic>
          <p:nvPicPr>
            <p:cNvPr id="246868" name="Picture 357" descr="ICON_NIC_Q308"/>
            <p:cNvPicPr>
              <a:picLocks noChangeAspect="1" noChangeArrowheads="1"/>
            </p:cNvPicPr>
            <p:nvPr/>
          </p:nvPicPr>
          <p:blipFill>
            <a:blip r:embed="rId7" cstate="print"/>
            <a:srcRect/>
            <a:stretch>
              <a:fillRect/>
            </a:stretch>
          </p:blipFill>
          <p:spPr bwMode="auto">
            <a:xfrm>
              <a:off x="6907213" y="4148138"/>
              <a:ext cx="331787" cy="301625"/>
            </a:xfrm>
            <a:prstGeom prst="rect">
              <a:avLst/>
            </a:prstGeom>
            <a:noFill/>
            <a:ln w="9525">
              <a:noFill/>
              <a:miter lim="800000"/>
              <a:headEnd/>
              <a:tailEnd/>
            </a:ln>
          </p:spPr>
        </p:pic>
        <p:cxnSp>
          <p:nvCxnSpPr>
            <p:cNvPr id="246869" name="AutoShape 85"/>
            <p:cNvCxnSpPr>
              <a:cxnSpLocks noChangeShapeType="1"/>
              <a:stCxn id="0" idx="2"/>
              <a:endCxn id="0" idx="0"/>
            </p:cNvCxnSpPr>
            <p:nvPr/>
          </p:nvCxnSpPr>
          <p:spPr bwMode="auto">
            <a:xfrm flipH="1">
              <a:off x="5576888" y="3289300"/>
              <a:ext cx="735012" cy="858838"/>
            </a:xfrm>
            <a:prstGeom prst="straightConnector1">
              <a:avLst/>
            </a:prstGeom>
            <a:noFill/>
            <a:ln w="38100">
              <a:solidFill>
                <a:srgbClr val="993300"/>
              </a:solidFill>
              <a:round/>
              <a:headEnd type="stealth" w="med" len="med"/>
              <a:tailEnd type="stealth" w="med" len="med"/>
            </a:ln>
            <a:effectLst/>
          </p:spPr>
        </p:cxnSp>
        <p:cxnSp>
          <p:nvCxnSpPr>
            <p:cNvPr id="246870" name="AutoShape 86"/>
            <p:cNvCxnSpPr>
              <a:cxnSpLocks noChangeShapeType="1"/>
              <a:stCxn id="0" idx="2"/>
              <a:endCxn id="0" idx="0"/>
            </p:cNvCxnSpPr>
            <p:nvPr/>
          </p:nvCxnSpPr>
          <p:spPr bwMode="auto">
            <a:xfrm>
              <a:off x="6311900" y="3289300"/>
              <a:ext cx="762000" cy="858838"/>
            </a:xfrm>
            <a:prstGeom prst="straightConnector1">
              <a:avLst/>
            </a:prstGeom>
            <a:noFill/>
            <a:ln w="38100">
              <a:solidFill>
                <a:srgbClr val="993300"/>
              </a:solidFill>
              <a:round/>
              <a:headEnd type="stealth" w="med" len="med"/>
              <a:tailEnd type="stealth" w="med" len="med"/>
            </a:ln>
            <a:effectLst/>
          </p:spPr>
        </p:cxnSp>
        <p:sp>
          <p:nvSpPr>
            <p:cNvPr id="246871" name="Line 87"/>
            <p:cNvSpPr>
              <a:spLocks noChangeShapeType="1"/>
            </p:cNvSpPr>
            <p:nvPr/>
          </p:nvSpPr>
          <p:spPr bwMode="auto">
            <a:xfrm>
              <a:off x="7239000" y="3687763"/>
              <a:ext cx="533400" cy="0"/>
            </a:xfrm>
            <a:prstGeom prst="line">
              <a:avLst/>
            </a:prstGeom>
            <a:noFill/>
            <a:ln w="9525">
              <a:solidFill>
                <a:schemeClr val="tx1"/>
              </a:solidFill>
              <a:round/>
              <a:headEnd type="triangle" w="med" len="med"/>
              <a:tailEnd/>
            </a:ln>
            <a:effectLst/>
          </p:spPr>
          <p:txBody>
            <a:bodyPr/>
            <a:lstStyle/>
            <a:p>
              <a:endParaRPr lang="en-US">
                <a:latin typeface="+mn-lt"/>
              </a:endParaRPr>
            </a:p>
          </p:txBody>
        </p:sp>
        <p:sp>
          <p:nvSpPr>
            <p:cNvPr id="246872" name="Line 88"/>
            <p:cNvSpPr>
              <a:spLocks noChangeShapeType="1"/>
            </p:cNvSpPr>
            <p:nvPr/>
          </p:nvSpPr>
          <p:spPr bwMode="auto">
            <a:xfrm>
              <a:off x="7239000" y="3200400"/>
              <a:ext cx="533400" cy="0"/>
            </a:xfrm>
            <a:prstGeom prst="line">
              <a:avLst/>
            </a:prstGeom>
            <a:noFill/>
            <a:ln w="9525">
              <a:solidFill>
                <a:schemeClr val="tx1"/>
              </a:solidFill>
              <a:round/>
              <a:headEnd type="triangle" w="med" len="med"/>
              <a:tailEnd/>
            </a:ln>
            <a:effectLst/>
          </p:spPr>
          <p:txBody>
            <a:bodyPr/>
            <a:lstStyle/>
            <a:p>
              <a:endParaRPr lang="en-US">
                <a:latin typeface="+mn-lt"/>
              </a:endParaRPr>
            </a:p>
          </p:txBody>
        </p:sp>
        <p:pic>
          <p:nvPicPr>
            <p:cNvPr id="246874" name="Picture 357" descr="ICON_NIC_Q308"/>
            <p:cNvPicPr>
              <a:picLocks noChangeAspect="1" noChangeArrowheads="1"/>
            </p:cNvPicPr>
            <p:nvPr/>
          </p:nvPicPr>
          <p:blipFill>
            <a:blip r:embed="rId7" cstate="print"/>
            <a:srcRect/>
            <a:stretch>
              <a:fillRect/>
            </a:stretch>
          </p:blipFill>
          <p:spPr bwMode="auto">
            <a:xfrm>
              <a:off x="6248400" y="4144963"/>
              <a:ext cx="331788" cy="301625"/>
            </a:xfrm>
            <a:prstGeom prst="rect">
              <a:avLst/>
            </a:prstGeom>
            <a:noFill/>
            <a:ln w="9525">
              <a:noFill/>
              <a:miter lim="800000"/>
              <a:headEnd/>
              <a:tailEnd/>
            </a:ln>
          </p:spPr>
        </p:pic>
        <p:cxnSp>
          <p:nvCxnSpPr>
            <p:cNvPr id="246875" name="AutoShape 91"/>
            <p:cNvCxnSpPr>
              <a:cxnSpLocks noChangeShapeType="1"/>
              <a:stCxn id="0" idx="2"/>
              <a:endCxn id="0" idx="0"/>
            </p:cNvCxnSpPr>
            <p:nvPr/>
          </p:nvCxnSpPr>
          <p:spPr bwMode="auto">
            <a:xfrm>
              <a:off x="6311900" y="3289300"/>
              <a:ext cx="103188" cy="855663"/>
            </a:xfrm>
            <a:prstGeom prst="straightConnector1">
              <a:avLst/>
            </a:prstGeom>
            <a:noFill/>
            <a:ln w="38100">
              <a:solidFill>
                <a:srgbClr val="993300"/>
              </a:solidFill>
              <a:round/>
              <a:headEnd type="stealth" w="med" len="med"/>
              <a:tailEnd type="stealth" w="med" len="med"/>
            </a:ln>
            <a:effectLst/>
          </p:spPr>
        </p:cxnSp>
        <p:sp>
          <p:nvSpPr>
            <p:cNvPr id="246879" name="Text Box 95"/>
            <p:cNvSpPr txBox="1">
              <a:spLocks noChangeArrowheads="1"/>
            </p:cNvSpPr>
            <p:nvPr/>
          </p:nvSpPr>
          <p:spPr bwMode="auto">
            <a:xfrm>
              <a:off x="7620000" y="1525950"/>
              <a:ext cx="1298628" cy="526446"/>
            </a:xfrm>
            <a:prstGeom prst="rect">
              <a:avLst/>
            </a:prstGeom>
            <a:noFill/>
            <a:ln w="9525">
              <a:noFill/>
              <a:miter lim="800000"/>
              <a:headEnd/>
              <a:tailEnd/>
            </a:ln>
            <a:effectLst/>
          </p:spPr>
          <p:txBody>
            <a:bodyPr wrap="square">
              <a:spAutoFit/>
            </a:bodyPr>
            <a:lstStyle/>
            <a:p>
              <a:pPr>
                <a:spcBef>
                  <a:spcPct val="50000"/>
                </a:spcBef>
              </a:pPr>
              <a:r>
                <a:rPr lang="en-US" sz="1050" b="1" dirty="0">
                  <a:latin typeface="+mn-lt"/>
                </a:rPr>
                <a:t>Logical NIC </a:t>
              </a:r>
            </a:p>
            <a:p>
              <a:pPr>
                <a:spcBef>
                  <a:spcPct val="50000"/>
                </a:spcBef>
              </a:pPr>
              <a:r>
                <a:rPr lang="en-US" sz="1050" b="1" dirty="0">
                  <a:latin typeface="+mn-lt"/>
                </a:rPr>
                <a:t>Team</a:t>
              </a:r>
            </a:p>
          </p:txBody>
        </p:sp>
        <p:cxnSp>
          <p:nvCxnSpPr>
            <p:cNvPr id="42" name="Straight Connector 41"/>
            <p:cNvCxnSpPr/>
            <p:nvPr/>
          </p:nvCxnSpPr>
          <p:spPr bwMode="auto">
            <a:xfrm>
              <a:off x="6324600" y="1752600"/>
              <a:ext cx="144780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 name="Straight Arrow Connector 43"/>
            <p:cNvCxnSpPr/>
            <p:nvPr/>
          </p:nvCxnSpPr>
          <p:spPr bwMode="auto">
            <a:xfrm rot="5400000">
              <a:off x="5715000" y="2362200"/>
              <a:ext cx="12192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5" name="Text Box 341"/>
            <p:cNvSpPr txBox="1">
              <a:spLocks noChangeArrowheads="1"/>
            </p:cNvSpPr>
            <p:nvPr/>
          </p:nvSpPr>
          <p:spPr bwMode="auto">
            <a:xfrm>
              <a:off x="5967412" y="4572000"/>
              <a:ext cx="814388" cy="440014"/>
            </a:xfrm>
            <a:prstGeom prst="rect">
              <a:avLst/>
            </a:prstGeom>
            <a:noFill/>
            <a:ln w="9525">
              <a:noFill/>
              <a:miter lim="800000"/>
              <a:headEnd/>
              <a:tailEnd/>
            </a:ln>
          </p:spPr>
          <p:txBody>
            <a:bodyPr>
              <a:spAutoFit/>
            </a:bodyPr>
            <a:lstStyle/>
            <a:p>
              <a:r>
                <a:rPr lang="en-US" sz="1050" b="1" dirty="0">
                  <a:latin typeface="+mn-lt"/>
                </a:rPr>
                <a:t>Physical NIC</a:t>
              </a:r>
            </a:p>
          </p:txBody>
        </p:sp>
        <p:sp>
          <p:nvSpPr>
            <p:cNvPr id="47" name="Text Box 341"/>
            <p:cNvSpPr txBox="1">
              <a:spLocks noChangeArrowheads="1"/>
            </p:cNvSpPr>
            <p:nvPr/>
          </p:nvSpPr>
          <p:spPr bwMode="auto">
            <a:xfrm>
              <a:off x="6805612" y="4582180"/>
              <a:ext cx="814388" cy="440014"/>
            </a:xfrm>
            <a:prstGeom prst="rect">
              <a:avLst/>
            </a:prstGeom>
            <a:noFill/>
            <a:ln w="9525">
              <a:noFill/>
              <a:miter lim="800000"/>
              <a:headEnd/>
              <a:tailEnd/>
            </a:ln>
          </p:spPr>
          <p:txBody>
            <a:bodyPr>
              <a:spAutoFit/>
            </a:bodyPr>
            <a:lstStyle/>
            <a:p>
              <a:r>
                <a:rPr lang="en-US" sz="1050" b="1" dirty="0">
                  <a:latin typeface="+mn-lt"/>
                </a:rPr>
                <a:t>Physical NIC</a:t>
              </a:r>
            </a:p>
          </p:txBody>
        </p:sp>
        <p:sp>
          <p:nvSpPr>
            <p:cNvPr id="35" name="Text Box 341"/>
            <p:cNvSpPr txBox="1">
              <a:spLocks noChangeArrowheads="1"/>
            </p:cNvSpPr>
            <p:nvPr/>
          </p:nvSpPr>
          <p:spPr bwMode="auto">
            <a:xfrm>
              <a:off x="8104240" y="2589496"/>
              <a:ext cx="814388" cy="259295"/>
            </a:xfrm>
            <a:prstGeom prst="rect">
              <a:avLst/>
            </a:prstGeom>
            <a:noFill/>
            <a:ln w="9525">
              <a:noFill/>
              <a:miter lim="800000"/>
              <a:headEnd/>
              <a:tailEnd/>
            </a:ln>
          </p:spPr>
          <p:txBody>
            <a:bodyPr>
              <a:spAutoFit/>
            </a:bodyPr>
            <a:lstStyle/>
            <a:p>
              <a:r>
                <a:rPr lang="en-US" sz="1050" b="1" dirty="0" smtClean="0">
                  <a:latin typeface="+mn-lt"/>
                </a:rPr>
                <a:t>Virtual </a:t>
              </a:r>
              <a:r>
                <a:rPr lang="en-US" sz="1050" b="1" dirty="0">
                  <a:latin typeface="+mn-lt"/>
                </a:rPr>
                <a:t>NIC</a:t>
              </a:r>
            </a:p>
          </p:txBody>
        </p:sp>
        <p:sp>
          <p:nvSpPr>
            <p:cNvPr id="36" name="Line 88"/>
            <p:cNvSpPr>
              <a:spLocks noChangeShapeType="1"/>
            </p:cNvSpPr>
            <p:nvPr/>
          </p:nvSpPr>
          <p:spPr bwMode="auto">
            <a:xfrm>
              <a:off x="7239000" y="2743200"/>
              <a:ext cx="685800" cy="0"/>
            </a:xfrm>
            <a:prstGeom prst="line">
              <a:avLst/>
            </a:prstGeom>
            <a:noFill/>
            <a:ln w="9525">
              <a:solidFill>
                <a:schemeClr val="tx1"/>
              </a:solidFill>
              <a:round/>
              <a:headEnd type="triangle" w="med" len="med"/>
              <a:tailEnd/>
            </a:ln>
            <a:effectLst/>
          </p:spPr>
          <p:txBody>
            <a:bodyPr/>
            <a:lstStyle/>
            <a:p>
              <a:endParaRPr lang="en-US">
                <a:latin typeface="+mn-lt"/>
              </a:endParaRPr>
            </a:p>
          </p:txBody>
        </p:sp>
        <p:sp>
          <p:nvSpPr>
            <p:cNvPr id="38" name="Text Box 341"/>
            <p:cNvSpPr txBox="1">
              <a:spLocks noChangeArrowheads="1"/>
            </p:cNvSpPr>
            <p:nvPr/>
          </p:nvSpPr>
          <p:spPr bwMode="auto">
            <a:xfrm>
              <a:off x="3657600" y="2587823"/>
              <a:ext cx="1295400" cy="267152"/>
            </a:xfrm>
            <a:prstGeom prst="rect">
              <a:avLst/>
            </a:prstGeom>
            <a:noFill/>
            <a:ln w="9525">
              <a:noFill/>
              <a:miter lim="800000"/>
              <a:headEnd/>
              <a:tailEnd/>
            </a:ln>
          </p:spPr>
          <p:txBody>
            <a:bodyPr wrap="square">
              <a:spAutoFit/>
            </a:bodyPr>
            <a:lstStyle/>
            <a:p>
              <a:r>
                <a:rPr lang="en-US" sz="1050" b="1" dirty="0" smtClean="0">
                  <a:latin typeface="+mn-lt"/>
                </a:rPr>
                <a:t>Virtual NIC</a:t>
              </a:r>
              <a:endParaRPr lang="en-US" sz="1050" b="1" dirty="0">
                <a:latin typeface="+mn-lt"/>
              </a:endParaRPr>
            </a:p>
          </p:txBody>
        </p:sp>
        <p:sp>
          <p:nvSpPr>
            <p:cNvPr id="39" name="Line 88"/>
            <p:cNvSpPr>
              <a:spLocks noChangeShapeType="1"/>
            </p:cNvSpPr>
            <p:nvPr/>
          </p:nvSpPr>
          <p:spPr bwMode="auto">
            <a:xfrm>
              <a:off x="4800600" y="2743200"/>
              <a:ext cx="533400" cy="0"/>
            </a:xfrm>
            <a:prstGeom prst="line">
              <a:avLst/>
            </a:prstGeom>
            <a:noFill/>
            <a:ln w="9525">
              <a:solidFill>
                <a:schemeClr val="tx1"/>
              </a:solidFill>
              <a:round/>
              <a:headEnd type="none" w="med" len="med"/>
              <a:tailEnd type="triangle"/>
            </a:ln>
            <a:effectLst/>
          </p:spPr>
          <p:txBody>
            <a:bodyPr/>
            <a:lstStyle/>
            <a:p>
              <a:endParaRPr lang="en-US">
                <a:latin typeface="+mn-lt"/>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66562" name="Title 6"/>
          <p:cNvSpPr>
            <a:spLocks noGrp="1"/>
          </p:cNvSpPr>
          <p:nvPr>
            <p:ph type="title" idx="4294967295"/>
          </p:nvPr>
        </p:nvSpPr>
        <p:spPr/>
        <p:txBody>
          <a:bodyPr/>
          <a:lstStyle/>
          <a:p>
            <a:r>
              <a:rPr lang="en-US" dirty="0" smtClean="0"/>
              <a:t>Protection from Site Failure </a:t>
            </a:r>
            <a:endParaRPr lang="en-US" dirty="0"/>
          </a:p>
        </p:txBody>
      </p:sp>
      <p:sp>
        <p:nvSpPr>
          <p:cNvPr id="66563"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In case of a regional </a:t>
            </a:r>
            <a:r>
              <a:rPr lang="en-US" dirty="0" smtClean="0">
                <a:solidFill>
                  <a:schemeClr val="bg2">
                    <a:lumMod val="75000"/>
                  </a:schemeClr>
                </a:solidFill>
              </a:rPr>
              <a:t>disaster, the whole VDC site requires recovery</a:t>
            </a:r>
          </a:p>
          <a:p>
            <a:r>
              <a:rPr lang="en-US" dirty="0" smtClean="0">
                <a:solidFill>
                  <a:schemeClr val="bg2">
                    <a:lumMod val="75000"/>
                  </a:schemeClr>
                </a:solidFill>
              </a:rPr>
              <a:t>Automatic site failover capability is highly desirable </a:t>
            </a:r>
          </a:p>
          <a:p>
            <a:pPr marL="685800" lvl="1" indent="-336550"/>
            <a:r>
              <a:rPr lang="en-US" dirty="0" smtClean="0">
                <a:solidFill>
                  <a:schemeClr val="bg2">
                    <a:lumMod val="75000"/>
                  </a:schemeClr>
                </a:solidFill>
              </a:rPr>
              <a:t>Manual steps are often error prone</a:t>
            </a:r>
          </a:p>
          <a:p>
            <a:pPr marL="685800" lvl="1" indent="-336550"/>
            <a:r>
              <a:rPr lang="en-US" dirty="0" smtClean="0">
                <a:solidFill>
                  <a:schemeClr val="bg2">
                    <a:lumMod val="75000"/>
                  </a:schemeClr>
                </a:solidFill>
              </a:rPr>
              <a:t>Reduces RTO</a:t>
            </a:r>
          </a:p>
          <a:p>
            <a:pPr marL="228600" indent="-222250"/>
            <a:r>
              <a:rPr lang="en-US" dirty="0" smtClean="0">
                <a:solidFill>
                  <a:schemeClr val="bg2">
                    <a:lumMod val="75000"/>
                  </a:schemeClr>
                </a:solidFill>
              </a:rPr>
              <a:t>“Bare-metal</a:t>
            </a:r>
            <a:r>
              <a:rPr lang="en-US" dirty="0">
                <a:solidFill>
                  <a:schemeClr val="bg2">
                    <a:lumMod val="75000"/>
                  </a:schemeClr>
                </a:solidFill>
              </a:rPr>
              <a:t>” (Type 1) hypervisor running directly on the physical compute </a:t>
            </a:r>
            <a:r>
              <a:rPr lang="en-US" dirty="0" smtClean="0">
                <a:solidFill>
                  <a:schemeClr val="bg2">
                    <a:lumMod val="75000"/>
                  </a:schemeClr>
                </a:solidFill>
              </a:rPr>
              <a:t>is the preferred </a:t>
            </a:r>
            <a:r>
              <a:rPr lang="en-US" dirty="0">
                <a:solidFill>
                  <a:schemeClr val="bg2">
                    <a:lumMod val="75000"/>
                  </a:schemeClr>
                </a:solidFill>
              </a:rPr>
              <a:t>choice </a:t>
            </a:r>
            <a:r>
              <a:rPr lang="en-US" dirty="0" smtClean="0">
                <a:solidFill>
                  <a:schemeClr val="bg2">
                    <a:lumMod val="75000"/>
                  </a:schemeClr>
                </a:solidFill>
              </a:rPr>
              <a:t>of configuration </a:t>
            </a:r>
            <a:endParaRPr lang="en-US" dirty="0">
              <a:solidFill>
                <a:schemeClr val="bg2">
                  <a:lumMod val="75000"/>
                </a:schemeClr>
              </a:solidFill>
            </a:endParaRPr>
          </a:p>
          <a:p>
            <a:pPr marL="685800" lvl="1" indent="-336550"/>
            <a:r>
              <a:rPr lang="en-US" dirty="0" smtClean="0">
                <a:solidFill>
                  <a:schemeClr val="bg2">
                    <a:lumMod val="75000"/>
                  </a:schemeClr>
                </a:solidFill>
              </a:rPr>
              <a:t>Offers </a:t>
            </a:r>
            <a:r>
              <a:rPr lang="en-US" dirty="0">
                <a:solidFill>
                  <a:schemeClr val="bg2">
                    <a:lumMod val="75000"/>
                  </a:schemeClr>
                </a:solidFill>
              </a:rPr>
              <a:t>greater levels of performance, reliability, and security during </a:t>
            </a:r>
            <a:r>
              <a:rPr lang="en-US" dirty="0" smtClean="0">
                <a:solidFill>
                  <a:schemeClr val="bg2">
                    <a:lumMod val="75000"/>
                  </a:schemeClr>
                </a:solidFill>
              </a:rPr>
              <a:t>site failover</a:t>
            </a:r>
          </a:p>
          <a:p>
            <a:r>
              <a:rPr lang="en-US" dirty="0" smtClean="0">
                <a:solidFill>
                  <a:schemeClr val="bg2">
                    <a:lumMod val="75000"/>
                  </a:schemeClr>
                </a:solidFill>
              </a:rPr>
              <a:t>Site failover depends upon </a:t>
            </a:r>
          </a:p>
          <a:p>
            <a:pPr marL="685800" lvl="1" indent="-336550"/>
            <a:r>
              <a:rPr lang="en-US" dirty="0" smtClean="0">
                <a:solidFill>
                  <a:schemeClr val="bg2">
                    <a:lumMod val="75000"/>
                  </a:schemeClr>
                </a:solidFill>
              </a:rPr>
              <a:t>VM migration capability, reliable network infrastructure, and data backup and replication functionality</a:t>
            </a:r>
            <a:endParaRPr lang="en-US" dirty="0"/>
          </a:p>
          <a:p>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C5249734-B2CC-4173-AFE5-6B4B93655A4F}"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15</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Traditional approaches to VM backup</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Image based VM backup</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Challenges for VM backup in a VDC environment</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Deduplication as a mechanism for backup optimization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Restoring a VM using backup copy</a:t>
            </a:r>
          </a:p>
        </p:txBody>
      </p:sp>
      <p:sp>
        <p:nvSpPr>
          <p:cNvPr id="23556" name="Content Placeholder 7"/>
          <p:cNvSpPr>
            <a:spLocks noGrp="1"/>
          </p:cNvSpPr>
          <p:nvPr>
            <p:ph sz="quarter" idx="13"/>
          </p:nvPr>
        </p:nvSpPr>
        <p:spPr/>
        <p:txBody>
          <a:bodyPr/>
          <a:lstStyle/>
          <a:p>
            <a:r>
              <a:rPr lang="en-US" dirty="0" smtClean="0"/>
              <a:t>Lesson 2: Backup in VDC</a:t>
            </a:r>
          </a:p>
          <a:p>
            <a:endParaRPr lang="en-US" dirty="0" smtClean="0"/>
          </a:p>
        </p:txBody>
      </p:sp>
      <p:sp>
        <p:nvSpPr>
          <p:cNvPr id="9" name="Footer Placeholder 8"/>
          <p:cNvSpPr>
            <a:spLocks noGrp="1"/>
          </p:cNvSpPr>
          <p:nvPr>
            <p:ph type="ftr" sz="quarter" idx="14"/>
          </p:nvPr>
        </p:nvSpPr>
        <p:spPr/>
        <p:txBody>
          <a:bodyPr/>
          <a:lstStyle/>
          <a:p>
            <a:pPr>
              <a:defRPr/>
            </a:pPr>
            <a:r>
              <a:rPr lang="en-US" dirty="0" smtClean="0"/>
              <a:t>Business Continuity in VDC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16</a:t>
            </a:fld>
            <a:endParaRPr lang="en-US"/>
          </a:p>
        </p:txBody>
      </p:sp>
      <p:sp>
        <p:nvSpPr>
          <p:cNvPr id="10" name="Title 4"/>
          <p:cNvSpPr>
            <a:spLocks noGrp="1"/>
          </p:cNvSpPr>
          <p:nvPr>
            <p:ph type="ctrTitle"/>
          </p:nvPr>
        </p:nvSpPr>
        <p:spPr>
          <a:xfrm>
            <a:off x="685800" y="1143000"/>
            <a:ext cx="7772400" cy="688975"/>
          </a:xfrm>
        </p:spPr>
        <p:txBody>
          <a:bodyPr/>
          <a:lstStyle/>
          <a:p>
            <a:r>
              <a:rPr lang="en-US" dirty="0" smtClean="0"/>
              <a:t>Module 7: Business Continuity in VDC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74754" name="Title 6"/>
          <p:cNvSpPr>
            <a:spLocks noGrp="1"/>
          </p:cNvSpPr>
          <p:nvPr>
            <p:ph type="title" idx="4294967295"/>
          </p:nvPr>
        </p:nvSpPr>
        <p:spPr/>
        <p:txBody>
          <a:bodyPr/>
          <a:lstStyle/>
          <a:p>
            <a:r>
              <a:rPr lang="en-US" dirty="0"/>
              <a:t>Backup in a VDC: An Overview</a:t>
            </a:r>
          </a:p>
        </p:txBody>
      </p:sp>
      <p:sp>
        <p:nvSpPr>
          <p:cNvPr id="74755"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VM </a:t>
            </a:r>
            <a:r>
              <a:rPr lang="en-US" dirty="0" smtClean="0">
                <a:solidFill>
                  <a:schemeClr val="bg2">
                    <a:lumMod val="75000"/>
                  </a:schemeClr>
                </a:solidFill>
              </a:rPr>
              <a:t>backup </a:t>
            </a:r>
            <a:r>
              <a:rPr lang="en-US" dirty="0">
                <a:solidFill>
                  <a:schemeClr val="bg2">
                    <a:lumMod val="75000"/>
                  </a:schemeClr>
                </a:solidFill>
              </a:rPr>
              <a:t>includes </a:t>
            </a:r>
          </a:p>
          <a:p>
            <a:pPr marL="685800" lvl="1" indent="-336550"/>
            <a:r>
              <a:rPr lang="en-US" dirty="0">
                <a:solidFill>
                  <a:schemeClr val="bg2">
                    <a:lumMod val="75000"/>
                  </a:schemeClr>
                </a:solidFill>
              </a:rPr>
              <a:t>Virtual disks containing system and application data</a:t>
            </a:r>
          </a:p>
          <a:p>
            <a:pPr marL="685800" lvl="1" indent="-336550"/>
            <a:r>
              <a:rPr lang="en-US" dirty="0">
                <a:solidFill>
                  <a:schemeClr val="bg2">
                    <a:lumMod val="75000"/>
                  </a:schemeClr>
                </a:solidFill>
              </a:rPr>
              <a:t>Configuration data including network and power state</a:t>
            </a:r>
          </a:p>
          <a:p>
            <a:r>
              <a:rPr lang="en-US" dirty="0">
                <a:solidFill>
                  <a:schemeClr val="bg2">
                    <a:lumMod val="75000"/>
                  </a:schemeClr>
                </a:solidFill>
              </a:rPr>
              <a:t> </a:t>
            </a:r>
            <a:r>
              <a:rPr lang="en-US" dirty="0" smtClean="0">
                <a:solidFill>
                  <a:schemeClr val="bg2">
                    <a:lumMod val="75000"/>
                  </a:schemeClr>
                </a:solidFill>
              </a:rPr>
              <a:t>Backup </a:t>
            </a:r>
            <a:r>
              <a:rPr lang="en-US" dirty="0">
                <a:solidFill>
                  <a:schemeClr val="bg2">
                    <a:lumMod val="75000"/>
                  </a:schemeClr>
                </a:solidFill>
              </a:rPr>
              <a:t>options</a:t>
            </a:r>
          </a:p>
          <a:p>
            <a:pPr marL="685800" lvl="1" indent="-336550"/>
            <a:r>
              <a:rPr lang="en-US" dirty="0">
                <a:solidFill>
                  <a:schemeClr val="bg2">
                    <a:lumMod val="75000"/>
                  </a:schemeClr>
                </a:solidFill>
              </a:rPr>
              <a:t>File based</a:t>
            </a:r>
          </a:p>
          <a:p>
            <a:pPr marL="685800" lvl="1" indent="-336550"/>
            <a:r>
              <a:rPr lang="en-US" dirty="0">
                <a:solidFill>
                  <a:schemeClr val="bg2">
                    <a:lumMod val="75000"/>
                  </a:schemeClr>
                </a:solidFill>
              </a:rPr>
              <a:t>Image based</a:t>
            </a:r>
          </a:p>
          <a:p>
            <a:r>
              <a:rPr lang="en-US" dirty="0">
                <a:solidFill>
                  <a:schemeClr val="bg2">
                    <a:lumMod val="75000"/>
                  </a:schemeClr>
                </a:solidFill>
              </a:rPr>
              <a:t>Backup optimization</a:t>
            </a:r>
          </a:p>
          <a:p>
            <a:pPr marL="685800" lvl="1" indent="-336550"/>
            <a:r>
              <a:rPr lang="en-US" dirty="0" smtClean="0">
                <a:solidFill>
                  <a:schemeClr val="bg2">
                    <a:lumMod val="75000"/>
                  </a:schemeClr>
                </a:solidFill>
              </a:rPr>
              <a:t>Deduplication</a:t>
            </a:r>
            <a:endParaRPr lang="en-US" dirty="0">
              <a:solidFill>
                <a:srgbClr val="FF0000"/>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64074B10-16C4-4F93-885B-B0FC2D48C0B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17</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1"/>
          <p:cNvSpPr>
            <a:spLocks noGrp="1"/>
          </p:cNvSpPr>
          <p:nvPr>
            <p:ph type="ftr" sz="quarter" idx="10"/>
          </p:nvPr>
        </p:nvSpPr>
        <p:spPr/>
        <p:txBody>
          <a:bodyPr/>
          <a:lstStyle/>
          <a:p>
            <a:r>
              <a:rPr lang="en-US"/>
              <a:t>Business Continuity in VDC</a:t>
            </a:r>
          </a:p>
        </p:txBody>
      </p:sp>
      <p:sp>
        <p:nvSpPr>
          <p:cNvPr id="228354" name="Title 6"/>
          <p:cNvSpPr>
            <a:spLocks noGrp="1"/>
          </p:cNvSpPr>
          <p:nvPr>
            <p:ph type="title" idx="4294967295"/>
          </p:nvPr>
        </p:nvSpPr>
        <p:spPr>
          <a:xfrm>
            <a:off x="304800" y="73152"/>
            <a:ext cx="8458200" cy="762000"/>
          </a:xfrm>
        </p:spPr>
        <p:txBody>
          <a:bodyPr/>
          <a:lstStyle/>
          <a:p>
            <a:r>
              <a:rPr lang="en-US" dirty="0"/>
              <a:t>Backup in a VDC: Traditional Approaches</a:t>
            </a:r>
          </a:p>
        </p:txBody>
      </p:sp>
      <p:sp>
        <p:nvSpPr>
          <p:cNvPr id="228355" name="Content Placeholder 6"/>
          <p:cNvSpPr>
            <a:spLocks noGrp="1"/>
          </p:cNvSpPr>
          <p:nvPr>
            <p:ph idx="4294967295"/>
          </p:nvPr>
        </p:nvSpPr>
        <p:spPr>
          <a:xfrm>
            <a:off x="304800" y="914400"/>
            <a:ext cx="4800600" cy="5181600"/>
          </a:xfrm>
        </p:spPr>
        <p:txBody>
          <a:bodyPr/>
          <a:lstStyle/>
          <a:p>
            <a:r>
              <a:rPr lang="en-US" dirty="0" smtClean="0">
                <a:solidFill>
                  <a:schemeClr val="bg2">
                    <a:lumMod val="75000"/>
                  </a:schemeClr>
                </a:solidFill>
              </a:rPr>
              <a:t>Compute </a:t>
            </a:r>
            <a:r>
              <a:rPr lang="en-US" dirty="0">
                <a:solidFill>
                  <a:schemeClr val="bg2">
                    <a:lumMod val="75000"/>
                  </a:schemeClr>
                </a:solidFill>
              </a:rPr>
              <a:t>based</a:t>
            </a:r>
          </a:p>
          <a:p>
            <a:pPr lvl="1" indent="-333375"/>
            <a:r>
              <a:rPr lang="en-US" dirty="0">
                <a:solidFill>
                  <a:schemeClr val="bg2">
                    <a:lumMod val="75000"/>
                  </a:schemeClr>
                </a:solidFill>
              </a:rPr>
              <a:t>Backup VM as a physical server</a:t>
            </a:r>
          </a:p>
          <a:p>
            <a:pPr lvl="2" indent="-336550"/>
            <a:r>
              <a:rPr lang="en-US" dirty="0">
                <a:solidFill>
                  <a:schemeClr val="bg2">
                    <a:lumMod val="75000"/>
                  </a:schemeClr>
                </a:solidFill>
              </a:rPr>
              <a:t>Requires installing a </a:t>
            </a:r>
            <a:r>
              <a:rPr lang="en-US" dirty="0" smtClean="0">
                <a:solidFill>
                  <a:schemeClr val="bg2">
                    <a:lumMod val="75000"/>
                  </a:schemeClr>
                </a:solidFill>
              </a:rPr>
              <a:t>backup agent </a:t>
            </a:r>
            <a:r>
              <a:rPr lang="en-US" dirty="0">
                <a:solidFill>
                  <a:schemeClr val="bg2">
                    <a:lumMod val="75000"/>
                  </a:schemeClr>
                </a:solidFill>
              </a:rPr>
              <a:t>on a VM</a:t>
            </a:r>
          </a:p>
          <a:p>
            <a:pPr lvl="2" indent="-336550"/>
            <a:r>
              <a:rPr lang="en-US" dirty="0" smtClean="0">
                <a:solidFill>
                  <a:schemeClr val="bg2">
                    <a:lumMod val="75000"/>
                  </a:schemeClr>
                </a:solidFill>
              </a:rPr>
              <a:t>Can only backup virtual disk data</a:t>
            </a:r>
            <a:endParaRPr lang="en-US" dirty="0">
              <a:solidFill>
                <a:schemeClr val="bg2">
                  <a:lumMod val="75000"/>
                </a:schemeClr>
              </a:solidFill>
            </a:endParaRPr>
          </a:p>
          <a:p>
            <a:pPr lvl="1" indent="-333375"/>
            <a:r>
              <a:rPr lang="en-US" dirty="0" smtClean="0">
                <a:solidFill>
                  <a:schemeClr val="bg2">
                    <a:lumMod val="75000"/>
                  </a:schemeClr>
                </a:solidFill>
              </a:rPr>
              <a:t>Backup VM files</a:t>
            </a:r>
            <a:endParaRPr lang="en-US" dirty="0">
              <a:solidFill>
                <a:schemeClr val="bg2">
                  <a:lumMod val="75000"/>
                </a:schemeClr>
              </a:solidFill>
            </a:endParaRPr>
          </a:p>
          <a:p>
            <a:pPr lvl="2" indent="-336550"/>
            <a:r>
              <a:rPr lang="en-US" dirty="0" smtClean="0">
                <a:solidFill>
                  <a:schemeClr val="bg2">
                    <a:lumMod val="75000"/>
                  </a:schemeClr>
                </a:solidFill>
              </a:rPr>
              <a:t>Requires installing </a:t>
            </a:r>
            <a:r>
              <a:rPr lang="en-US" dirty="0">
                <a:solidFill>
                  <a:schemeClr val="bg2">
                    <a:lumMod val="75000"/>
                  </a:schemeClr>
                </a:solidFill>
              </a:rPr>
              <a:t>backup agent on hypervisor</a:t>
            </a:r>
          </a:p>
          <a:p>
            <a:pPr lvl="2" indent="-336550"/>
            <a:r>
              <a:rPr lang="en-US" dirty="0">
                <a:solidFill>
                  <a:schemeClr val="bg2">
                    <a:lumMod val="75000"/>
                  </a:schemeClr>
                </a:solidFill>
              </a:rPr>
              <a:t>Cannot backup LUNs </a:t>
            </a:r>
            <a:r>
              <a:rPr lang="en-US" dirty="0" smtClean="0">
                <a:solidFill>
                  <a:schemeClr val="bg2">
                    <a:lumMod val="75000"/>
                  </a:schemeClr>
                </a:solidFill>
              </a:rPr>
              <a:t>directly attached </a:t>
            </a:r>
            <a:r>
              <a:rPr lang="en-US" dirty="0">
                <a:solidFill>
                  <a:schemeClr val="bg2">
                    <a:lumMod val="75000"/>
                  </a:schemeClr>
                </a:solidFill>
              </a:rPr>
              <a:t>to a VM</a:t>
            </a:r>
            <a:endParaRPr lang="en-US" sz="1000" dirty="0">
              <a:solidFill>
                <a:schemeClr val="bg2">
                  <a:lumMod val="75000"/>
                </a:schemeClr>
              </a:solidFill>
            </a:endParaRPr>
          </a:p>
          <a:p>
            <a:r>
              <a:rPr lang="en-US" dirty="0">
                <a:solidFill>
                  <a:schemeClr val="bg2">
                    <a:lumMod val="75000"/>
                  </a:schemeClr>
                </a:solidFill>
              </a:rPr>
              <a:t>Array based </a:t>
            </a:r>
          </a:p>
          <a:p>
            <a:pPr marL="685800" lvl="1" indent="-336550"/>
            <a:r>
              <a:rPr lang="en-US" dirty="0">
                <a:solidFill>
                  <a:schemeClr val="bg2">
                    <a:lumMod val="75000"/>
                  </a:schemeClr>
                </a:solidFill>
              </a:rPr>
              <a:t>Uses snapshot and cloning techniques</a:t>
            </a:r>
            <a:endParaRPr lang="en-US" sz="12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1DC155AB-3CC1-43EE-8FD7-E77AFCFBB94A}"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18</a:t>
            </a:fld>
            <a:endParaRPr lang="en-US" sz="1000">
              <a:solidFill>
                <a:schemeClr val="tx1">
                  <a:lumMod val="75000"/>
                  <a:lumOff val="25000"/>
                </a:schemeClr>
              </a:solidFill>
              <a:latin typeface="Calibri" pitchFamily="34" charset="0"/>
              <a:cs typeface="+mn-cs"/>
            </a:endParaRPr>
          </a:p>
        </p:txBody>
      </p:sp>
      <p:grpSp>
        <p:nvGrpSpPr>
          <p:cNvPr id="33" name="Group 32"/>
          <p:cNvGrpSpPr/>
          <p:nvPr/>
        </p:nvGrpSpPr>
        <p:grpSpPr>
          <a:xfrm>
            <a:off x="5257800" y="885825"/>
            <a:ext cx="3352800" cy="5057775"/>
            <a:chOff x="5257800" y="885825"/>
            <a:chExt cx="3352800" cy="5057775"/>
          </a:xfrm>
        </p:grpSpPr>
        <p:sp>
          <p:nvSpPr>
            <p:cNvPr id="228357" name="Rectangle 5"/>
            <p:cNvSpPr>
              <a:spLocks noChangeArrowheads="1"/>
            </p:cNvSpPr>
            <p:nvPr/>
          </p:nvSpPr>
          <p:spPr bwMode="gray">
            <a:xfrm>
              <a:off x="5257800" y="990600"/>
              <a:ext cx="1295400" cy="369332"/>
            </a:xfrm>
            <a:prstGeom prst="rect">
              <a:avLst/>
            </a:prstGeom>
            <a:noFill/>
            <a:ln w="9525">
              <a:noFill/>
              <a:miter lim="800000"/>
              <a:headEnd/>
              <a:tailEnd/>
            </a:ln>
          </p:spPr>
          <p:txBody>
            <a:bodyPr lIns="0" tIns="0" rIns="0" bIns="0">
              <a:spAutoFit/>
            </a:bodyPr>
            <a:lstStyle/>
            <a:p>
              <a:pPr eaLnBrk="0" hangingPunct="0">
                <a:spcBef>
                  <a:spcPct val="50000"/>
                </a:spcBef>
                <a:buClr>
                  <a:srgbClr val="003580"/>
                </a:buClr>
                <a:buFont typeface="Wingdings" pitchFamily="2" charset="2"/>
                <a:buNone/>
              </a:pPr>
              <a:r>
                <a:rPr lang="en-US" sz="1200" b="1" dirty="0">
                  <a:solidFill>
                    <a:srgbClr val="000000"/>
                  </a:solidFill>
                  <a:latin typeface="+mn-lt"/>
                </a:rPr>
                <a:t>Backup VM </a:t>
              </a:r>
              <a:r>
                <a:rPr lang="en-US" sz="1200" b="1" dirty="0" smtClean="0">
                  <a:solidFill>
                    <a:srgbClr val="000000"/>
                  </a:solidFill>
                  <a:latin typeface="+mn-lt"/>
                </a:rPr>
                <a:t>as </a:t>
              </a:r>
              <a:r>
                <a:rPr lang="en-US" sz="1200" b="1" dirty="0">
                  <a:solidFill>
                    <a:srgbClr val="000000"/>
                  </a:solidFill>
                  <a:latin typeface="+mn-lt"/>
                </a:rPr>
                <a:t>a </a:t>
              </a:r>
              <a:r>
                <a:rPr lang="en-US" sz="1200" b="1" dirty="0" smtClean="0">
                  <a:solidFill>
                    <a:srgbClr val="000000"/>
                  </a:solidFill>
                  <a:latin typeface="+mn-lt"/>
                </a:rPr>
                <a:t>Physical </a:t>
              </a:r>
              <a:r>
                <a:rPr lang="en-US" sz="1200" b="1" dirty="0">
                  <a:solidFill>
                    <a:srgbClr val="000000"/>
                  </a:solidFill>
                  <a:latin typeface="+mn-lt"/>
                </a:rPr>
                <a:t>Server</a:t>
              </a:r>
            </a:p>
          </p:txBody>
        </p:sp>
        <p:sp>
          <p:nvSpPr>
            <p:cNvPr id="228381" name="Rectangle 31"/>
            <p:cNvSpPr>
              <a:spLocks noChangeArrowheads="1"/>
            </p:cNvSpPr>
            <p:nvPr/>
          </p:nvSpPr>
          <p:spPr bwMode="gray">
            <a:xfrm>
              <a:off x="5410200" y="3916363"/>
              <a:ext cx="1143000" cy="369332"/>
            </a:xfrm>
            <a:prstGeom prst="rect">
              <a:avLst/>
            </a:prstGeom>
            <a:noFill/>
            <a:ln w="9525">
              <a:noFill/>
              <a:miter lim="800000"/>
              <a:headEnd/>
              <a:tailEnd/>
            </a:ln>
          </p:spPr>
          <p:txBody>
            <a:bodyPr lIns="0" tIns="0" rIns="0" bIns="0">
              <a:spAutoFit/>
            </a:bodyPr>
            <a:lstStyle/>
            <a:p>
              <a:pPr eaLnBrk="0" hangingPunct="0">
                <a:spcBef>
                  <a:spcPct val="50000"/>
                </a:spcBef>
                <a:buClr>
                  <a:srgbClr val="003580"/>
                </a:buClr>
                <a:buFont typeface="Wingdings" pitchFamily="2" charset="2"/>
                <a:buNone/>
              </a:pPr>
              <a:r>
                <a:rPr lang="en-US" sz="1200" b="1" dirty="0">
                  <a:solidFill>
                    <a:srgbClr val="000000"/>
                  </a:solidFill>
                  <a:latin typeface="+mn-lt"/>
                </a:rPr>
                <a:t>Backup </a:t>
              </a:r>
              <a:r>
                <a:rPr lang="en-US" sz="1200" b="1" dirty="0" smtClean="0">
                  <a:solidFill>
                    <a:srgbClr val="000000"/>
                  </a:solidFill>
                  <a:latin typeface="+mn-lt"/>
                </a:rPr>
                <a:t>VM as </a:t>
              </a:r>
              <a:r>
                <a:rPr lang="en-US" sz="1200" b="1" dirty="0">
                  <a:solidFill>
                    <a:srgbClr val="000000"/>
                  </a:solidFill>
                  <a:latin typeface="+mn-lt"/>
                </a:rPr>
                <a:t>a </a:t>
              </a:r>
              <a:r>
                <a:rPr lang="en-US" sz="1200" b="1" dirty="0" smtClean="0">
                  <a:solidFill>
                    <a:srgbClr val="000000"/>
                  </a:solidFill>
                  <a:latin typeface="+mn-lt"/>
                </a:rPr>
                <a:t>Flat </a:t>
              </a:r>
              <a:r>
                <a:rPr lang="en-US" sz="1200" b="1" dirty="0">
                  <a:solidFill>
                    <a:srgbClr val="000000"/>
                  </a:solidFill>
                  <a:latin typeface="+mn-lt"/>
                </a:rPr>
                <a:t>File</a:t>
              </a:r>
            </a:p>
          </p:txBody>
        </p:sp>
        <p:grpSp>
          <p:nvGrpSpPr>
            <p:cNvPr id="228417" name="Group 65"/>
            <p:cNvGrpSpPr>
              <a:grpSpLocks/>
            </p:cNvGrpSpPr>
            <p:nvPr/>
          </p:nvGrpSpPr>
          <p:grpSpPr bwMode="auto">
            <a:xfrm>
              <a:off x="6464300" y="885825"/>
              <a:ext cx="2146300" cy="2390775"/>
              <a:chOff x="3832" y="397"/>
              <a:chExt cx="1352" cy="1506"/>
            </a:xfrm>
          </p:grpSpPr>
          <p:pic>
            <p:nvPicPr>
              <p:cNvPr id="228410" name="Picture 20" descr="VM.png"/>
              <p:cNvPicPr>
                <a:picLocks noChangeAspect="1"/>
              </p:cNvPicPr>
              <p:nvPr/>
            </p:nvPicPr>
            <p:blipFill>
              <a:blip r:embed="rId3" cstate="print"/>
              <a:srcRect/>
              <a:stretch>
                <a:fillRect/>
              </a:stretch>
            </p:blipFill>
            <p:spPr bwMode="auto">
              <a:xfrm>
                <a:off x="3936" y="397"/>
                <a:ext cx="549" cy="707"/>
              </a:xfrm>
              <a:prstGeom prst="rect">
                <a:avLst/>
              </a:prstGeom>
              <a:noFill/>
              <a:ln w="9525">
                <a:noFill/>
                <a:miter lim="800000"/>
                <a:headEnd/>
                <a:tailEnd/>
              </a:ln>
            </p:spPr>
          </p:pic>
          <p:grpSp>
            <p:nvGrpSpPr>
              <p:cNvPr id="228404" name="Group 45"/>
              <p:cNvGrpSpPr>
                <a:grpSpLocks noChangeAspect="1"/>
              </p:cNvGrpSpPr>
              <p:nvPr/>
            </p:nvGrpSpPr>
            <p:grpSpPr bwMode="auto">
              <a:xfrm>
                <a:off x="3967" y="889"/>
                <a:ext cx="113" cy="119"/>
                <a:chOff x="3932" y="1217"/>
                <a:chExt cx="107" cy="109"/>
              </a:xfrm>
            </p:grpSpPr>
            <p:sp>
              <p:nvSpPr>
                <p:cNvPr id="228405"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228406" name="Picture 47"/>
                <p:cNvPicPr>
                  <a:picLocks noChangeAspect="1" noChangeArrowheads="1"/>
                </p:cNvPicPr>
                <p:nvPr/>
              </p:nvPicPr>
              <p:blipFill>
                <a:blip r:embed="rId4" cstate="print"/>
                <a:srcRect/>
                <a:stretch>
                  <a:fillRect/>
                </a:stretch>
              </p:blipFill>
              <p:spPr bwMode="gray">
                <a:xfrm>
                  <a:off x="3932" y="1217"/>
                  <a:ext cx="109" cy="111"/>
                </a:xfrm>
                <a:prstGeom prst="rect">
                  <a:avLst/>
                </a:prstGeom>
                <a:noFill/>
                <a:ln w="9525">
                  <a:noFill/>
                  <a:miter lim="800000"/>
                  <a:headEnd/>
                  <a:tailEnd/>
                </a:ln>
              </p:spPr>
            </p:pic>
          </p:grpSp>
          <p:pic>
            <p:nvPicPr>
              <p:cNvPr id="228407" name="Picture 19" descr="Hypervisor.png"/>
              <p:cNvPicPr>
                <a:picLocks noChangeAspect="1"/>
              </p:cNvPicPr>
              <p:nvPr/>
            </p:nvPicPr>
            <p:blipFill>
              <a:blip r:embed="rId5" cstate="print"/>
              <a:srcRect/>
              <a:stretch>
                <a:fillRect/>
              </a:stretch>
            </p:blipFill>
            <p:spPr bwMode="auto">
              <a:xfrm>
                <a:off x="3832" y="1104"/>
                <a:ext cx="1352" cy="799"/>
              </a:xfrm>
              <a:prstGeom prst="rect">
                <a:avLst/>
              </a:prstGeom>
              <a:noFill/>
              <a:ln w="9525">
                <a:noFill/>
                <a:miter lim="800000"/>
                <a:headEnd/>
                <a:tailEnd/>
              </a:ln>
            </p:spPr>
          </p:pic>
          <p:pic>
            <p:nvPicPr>
              <p:cNvPr id="228408" name="Picture 20" descr="VM.png"/>
              <p:cNvPicPr>
                <a:picLocks noChangeAspect="1"/>
              </p:cNvPicPr>
              <p:nvPr/>
            </p:nvPicPr>
            <p:blipFill>
              <a:blip r:embed="rId3" cstate="print"/>
              <a:srcRect/>
              <a:stretch>
                <a:fillRect/>
              </a:stretch>
            </p:blipFill>
            <p:spPr bwMode="auto">
              <a:xfrm>
                <a:off x="4560" y="397"/>
                <a:ext cx="549" cy="707"/>
              </a:xfrm>
              <a:prstGeom prst="rect">
                <a:avLst/>
              </a:prstGeom>
              <a:noFill/>
              <a:ln w="9525">
                <a:noFill/>
                <a:miter lim="800000"/>
                <a:headEnd/>
                <a:tailEnd/>
              </a:ln>
            </p:spPr>
          </p:pic>
          <p:pic>
            <p:nvPicPr>
              <p:cNvPr id="228409" name="Picture 5" descr="AP_OS Single.png"/>
              <p:cNvPicPr>
                <a:picLocks noChangeAspect="1"/>
              </p:cNvPicPr>
              <p:nvPr/>
            </p:nvPicPr>
            <p:blipFill>
              <a:blip r:embed="rId6" cstate="print"/>
              <a:srcRect/>
              <a:stretch>
                <a:fillRect/>
              </a:stretch>
            </p:blipFill>
            <p:spPr bwMode="auto">
              <a:xfrm>
                <a:off x="4680" y="453"/>
                <a:ext cx="299" cy="484"/>
              </a:xfrm>
              <a:prstGeom prst="rect">
                <a:avLst/>
              </a:prstGeom>
              <a:noFill/>
              <a:ln w="9525">
                <a:noFill/>
                <a:miter lim="800000"/>
                <a:headEnd/>
                <a:tailEnd/>
              </a:ln>
            </p:spPr>
          </p:pic>
          <p:pic>
            <p:nvPicPr>
              <p:cNvPr id="228411" name="Picture 5" descr="AP_OS Single.png"/>
              <p:cNvPicPr>
                <a:picLocks noChangeAspect="1"/>
              </p:cNvPicPr>
              <p:nvPr/>
            </p:nvPicPr>
            <p:blipFill>
              <a:blip r:embed="rId6" cstate="print"/>
              <a:srcRect/>
              <a:stretch>
                <a:fillRect/>
              </a:stretch>
            </p:blipFill>
            <p:spPr bwMode="auto">
              <a:xfrm>
                <a:off x="4056" y="453"/>
                <a:ext cx="299" cy="484"/>
              </a:xfrm>
              <a:prstGeom prst="rect">
                <a:avLst/>
              </a:prstGeom>
              <a:noFill/>
              <a:ln w="9525">
                <a:noFill/>
                <a:miter lim="800000"/>
                <a:headEnd/>
                <a:tailEnd/>
              </a:ln>
            </p:spPr>
          </p:pic>
          <p:grpSp>
            <p:nvGrpSpPr>
              <p:cNvPr id="228414" name="Group 45"/>
              <p:cNvGrpSpPr>
                <a:grpSpLocks noChangeAspect="1"/>
              </p:cNvGrpSpPr>
              <p:nvPr/>
            </p:nvGrpSpPr>
            <p:grpSpPr bwMode="auto">
              <a:xfrm>
                <a:off x="4591" y="889"/>
                <a:ext cx="113" cy="119"/>
                <a:chOff x="3932" y="1217"/>
                <a:chExt cx="107" cy="109"/>
              </a:xfrm>
            </p:grpSpPr>
            <p:sp>
              <p:nvSpPr>
                <p:cNvPr id="228415"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228416" name="Picture 47"/>
                <p:cNvPicPr>
                  <a:picLocks noChangeAspect="1" noChangeArrowheads="1"/>
                </p:cNvPicPr>
                <p:nvPr/>
              </p:nvPicPr>
              <p:blipFill>
                <a:blip r:embed="rId4" cstate="print"/>
                <a:srcRect/>
                <a:stretch>
                  <a:fillRect/>
                </a:stretch>
              </p:blipFill>
              <p:spPr bwMode="gray">
                <a:xfrm>
                  <a:off x="3932" y="1217"/>
                  <a:ext cx="109" cy="111"/>
                </a:xfrm>
                <a:prstGeom prst="rect">
                  <a:avLst/>
                </a:prstGeom>
                <a:noFill/>
                <a:ln w="9525">
                  <a:noFill/>
                  <a:miter lim="800000"/>
                  <a:headEnd/>
                  <a:tailEnd/>
                </a:ln>
              </p:spPr>
            </p:pic>
          </p:grpSp>
        </p:grpSp>
        <p:grpSp>
          <p:nvGrpSpPr>
            <p:cNvPr id="228433" name="Group 81"/>
            <p:cNvGrpSpPr>
              <a:grpSpLocks/>
            </p:cNvGrpSpPr>
            <p:nvPr/>
          </p:nvGrpSpPr>
          <p:grpSpPr bwMode="auto">
            <a:xfrm>
              <a:off x="5486400" y="2667000"/>
              <a:ext cx="1295400" cy="219075"/>
              <a:chOff x="3072" y="3481"/>
              <a:chExt cx="816" cy="138"/>
            </a:xfrm>
          </p:grpSpPr>
          <p:sp>
            <p:nvSpPr>
              <p:cNvPr id="228398" name="Text Box 49"/>
              <p:cNvSpPr txBox="1">
                <a:spLocks noChangeArrowheads="1"/>
              </p:cNvSpPr>
              <p:nvPr/>
            </p:nvSpPr>
            <p:spPr bwMode="gray">
              <a:xfrm>
                <a:off x="3216" y="3503"/>
                <a:ext cx="672" cy="116"/>
              </a:xfrm>
              <a:prstGeom prst="rect">
                <a:avLst/>
              </a:prstGeom>
              <a:noFill/>
              <a:ln w="9525">
                <a:noFill/>
                <a:miter lim="800000"/>
                <a:headEnd/>
                <a:tailEnd/>
              </a:ln>
            </p:spPr>
            <p:txBody>
              <a:bodyPr lIns="0" tIns="0" rIns="0" bIns="0" anchor="ctr">
                <a:spAutoFit/>
              </a:bodyPr>
              <a:lstStyle/>
              <a:p>
                <a:pPr algn="l"/>
                <a:r>
                  <a:rPr lang="en-US" sz="800" i="1" dirty="0">
                    <a:solidFill>
                      <a:srgbClr val="221F20"/>
                    </a:solidFill>
                    <a:latin typeface="+mn-lt"/>
                  </a:rPr>
                  <a:t>= </a:t>
                </a:r>
                <a:r>
                  <a:rPr lang="en-US" sz="800" i="1" dirty="0" smtClean="0">
                    <a:solidFill>
                      <a:srgbClr val="221F20"/>
                    </a:solidFill>
                    <a:latin typeface="+mn-lt"/>
                  </a:rPr>
                  <a:t> </a:t>
                </a:r>
                <a:r>
                  <a:rPr lang="en-US" sz="1200" i="1" dirty="0" smtClean="0">
                    <a:solidFill>
                      <a:srgbClr val="221F20"/>
                    </a:solidFill>
                    <a:latin typeface="+mn-lt"/>
                  </a:rPr>
                  <a:t>Backup </a:t>
                </a:r>
                <a:r>
                  <a:rPr lang="en-US" sz="1200" i="1" dirty="0">
                    <a:solidFill>
                      <a:srgbClr val="221F20"/>
                    </a:solidFill>
                    <a:latin typeface="+mn-lt"/>
                  </a:rPr>
                  <a:t>Agent</a:t>
                </a:r>
              </a:p>
            </p:txBody>
          </p:sp>
          <p:grpSp>
            <p:nvGrpSpPr>
              <p:cNvPr id="228418" name="Group 45"/>
              <p:cNvGrpSpPr>
                <a:grpSpLocks noChangeAspect="1"/>
              </p:cNvGrpSpPr>
              <p:nvPr/>
            </p:nvGrpSpPr>
            <p:grpSpPr bwMode="auto">
              <a:xfrm>
                <a:off x="3072" y="3481"/>
                <a:ext cx="113" cy="119"/>
                <a:chOff x="3932" y="1217"/>
                <a:chExt cx="107" cy="109"/>
              </a:xfrm>
            </p:grpSpPr>
            <p:sp>
              <p:nvSpPr>
                <p:cNvPr id="228419"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228420" name="Picture 47"/>
                <p:cNvPicPr>
                  <a:picLocks noChangeAspect="1" noChangeArrowheads="1"/>
                </p:cNvPicPr>
                <p:nvPr/>
              </p:nvPicPr>
              <p:blipFill>
                <a:blip r:embed="rId4" cstate="print"/>
                <a:srcRect/>
                <a:stretch>
                  <a:fillRect/>
                </a:stretch>
              </p:blipFill>
              <p:spPr bwMode="gray">
                <a:xfrm>
                  <a:off x="3932" y="1217"/>
                  <a:ext cx="109" cy="111"/>
                </a:xfrm>
                <a:prstGeom prst="rect">
                  <a:avLst/>
                </a:prstGeom>
                <a:noFill/>
                <a:ln w="9525">
                  <a:noFill/>
                  <a:miter lim="800000"/>
                  <a:headEnd/>
                  <a:tailEnd/>
                </a:ln>
              </p:spPr>
            </p:pic>
          </p:grpSp>
        </p:grpSp>
        <p:pic>
          <p:nvPicPr>
            <p:cNvPr id="228422" name="Picture 20" descr="VM.png"/>
            <p:cNvPicPr>
              <a:picLocks noChangeAspect="1"/>
            </p:cNvPicPr>
            <p:nvPr/>
          </p:nvPicPr>
          <p:blipFill>
            <a:blip r:embed="rId3" cstate="print"/>
            <a:srcRect/>
            <a:stretch>
              <a:fillRect/>
            </a:stretch>
          </p:blipFill>
          <p:spPr bwMode="auto">
            <a:xfrm>
              <a:off x="6629400" y="3552825"/>
              <a:ext cx="871538" cy="1122363"/>
            </a:xfrm>
            <a:prstGeom prst="rect">
              <a:avLst/>
            </a:prstGeom>
            <a:noFill/>
            <a:ln w="9525">
              <a:noFill/>
              <a:miter lim="800000"/>
              <a:headEnd/>
              <a:tailEnd/>
            </a:ln>
          </p:spPr>
        </p:pic>
        <p:pic>
          <p:nvPicPr>
            <p:cNvPr id="228426" name="Picture 19" descr="Hypervisor.png"/>
            <p:cNvPicPr>
              <a:picLocks noChangeAspect="1"/>
            </p:cNvPicPr>
            <p:nvPr/>
          </p:nvPicPr>
          <p:blipFill>
            <a:blip r:embed="rId5" cstate="print"/>
            <a:srcRect/>
            <a:stretch>
              <a:fillRect/>
            </a:stretch>
          </p:blipFill>
          <p:spPr bwMode="auto">
            <a:xfrm>
              <a:off x="6464300" y="4675188"/>
              <a:ext cx="2146300" cy="1268412"/>
            </a:xfrm>
            <a:prstGeom prst="rect">
              <a:avLst/>
            </a:prstGeom>
            <a:noFill/>
            <a:ln w="9525">
              <a:noFill/>
              <a:miter lim="800000"/>
              <a:headEnd/>
              <a:tailEnd/>
            </a:ln>
          </p:spPr>
        </p:pic>
        <p:pic>
          <p:nvPicPr>
            <p:cNvPr id="228427" name="Picture 20" descr="VM.png"/>
            <p:cNvPicPr>
              <a:picLocks noChangeAspect="1"/>
            </p:cNvPicPr>
            <p:nvPr/>
          </p:nvPicPr>
          <p:blipFill>
            <a:blip r:embed="rId3" cstate="print"/>
            <a:srcRect/>
            <a:stretch>
              <a:fillRect/>
            </a:stretch>
          </p:blipFill>
          <p:spPr bwMode="auto">
            <a:xfrm>
              <a:off x="7620000" y="3552825"/>
              <a:ext cx="871538" cy="1122363"/>
            </a:xfrm>
            <a:prstGeom prst="rect">
              <a:avLst/>
            </a:prstGeom>
            <a:noFill/>
            <a:ln w="9525">
              <a:noFill/>
              <a:miter lim="800000"/>
              <a:headEnd/>
              <a:tailEnd/>
            </a:ln>
          </p:spPr>
        </p:pic>
        <p:pic>
          <p:nvPicPr>
            <p:cNvPr id="228428" name="Picture 5" descr="AP_OS Single.png"/>
            <p:cNvPicPr>
              <a:picLocks noChangeAspect="1"/>
            </p:cNvPicPr>
            <p:nvPr/>
          </p:nvPicPr>
          <p:blipFill>
            <a:blip r:embed="rId6" cstate="print"/>
            <a:srcRect/>
            <a:stretch>
              <a:fillRect/>
            </a:stretch>
          </p:blipFill>
          <p:spPr bwMode="auto">
            <a:xfrm>
              <a:off x="7810500" y="3641725"/>
              <a:ext cx="474663" cy="768350"/>
            </a:xfrm>
            <a:prstGeom prst="rect">
              <a:avLst/>
            </a:prstGeom>
            <a:noFill/>
            <a:ln w="9525">
              <a:noFill/>
              <a:miter lim="800000"/>
              <a:headEnd/>
              <a:tailEnd/>
            </a:ln>
          </p:spPr>
        </p:pic>
        <p:pic>
          <p:nvPicPr>
            <p:cNvPr id="228429" name="Picture 5" descr="AP_OS Single.png"/>
            <p:cNvPicPr>
              <a:picLocks noChangeAspect="1"/>
            </p:cNvPicPr>
            <p:nvPr/>
          </p:nvPicPr>
          <p:blipFill>
            <a:blip r:embed="rId6" cstate="print"/>
            <a:srcRect/>
            <a:stretch>
              <a:fillRect/>
            </a:stretch>
          </p:blipFill>
          <p:spPr bwMode="auto">
            <a:xfrm>
              <a:off x="6819900" y="3641725"/>
              <a:ext cx="474663" cy="768350"/>
            </a:xfrm>
            <a:prstGeom prst="rect">
              <a:avLst/>
            </a:prstGeom>
            <a:noFill/>
            <a:ln w="9525">
              <a:noFill/>
              <a:miter lim="800000"/>
              <a:headEnd/>
              <a:tailEnd/>
            </a:ln>
          </p:spPr>
        </p:pic>
        <p:grpSp>
          <p:nvGrpSpPr>
            <p:cNvPr id="228430" name="Group 45"/>
            <p:cNvGrpSpPr>
              <a:grpSpLocks noChangeAspect="1"/>
            </p:cNvGrpSpPr>
            <p:nvPr/>
          </p:nvGrpSpPr>
          <p:grpSpPr bwMode="auto">
            <a:xfrm>
              <a:off x="6553200" y="4840288"/>
              <a:ext cx="179388" cy="188912"/>
              <a:chOff x="3932" y="1217"/>
              <a:chExt cx="107" cy="109"/>
            </a:xfrm>
          </p:grpSpPr>
          <p:sp>
            <p:nvSpPr>
              <p:cNvPr id="228431"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228432" name="Picture 47"/>
              <p:cNvPicPr>
                <a:picLocks noChangeAspect="1" noChangeArrowheads="1"/>
              </p:cNvPicPr>
              <p:nvPr/>
            </p:nvPicPr>
            <p:blipFill>
              <a:blip r:embed="rId4" cstate="print"/>
              <a:srcRect/>
              <a:stretch>
                <a:fillRect/>
              </a:stretch>
            </p:blipFill>
            <p:spPr bwMode="gray">
              <a:xfrm>
                <a:off x="3932" y="1217"/>
                <a:ext cx="109" cy="111"/>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0"/>
          </p:nvPr>
        </p:nvSpPr>
        <p:spPr/>
        <p:txBody>
          <a:bodyPr/>
          <a:lstStyle/>
          <a:p>
            <a:r>
              <a:rPr lang="en-US"/>
              <a:t>Business Continuity in VDC</a:t>
            </a:r>
          </a:p>
        </p:txBody>
      </p:sp>
      <p:sp>
        <p:nvSpPr>
          <p:cNvPr id="82946" name="Title 6"/>
          <p:cNvSpPr>
            <a:spLocks noGrp="1"/>
          </p:cNvSpPr>
          <p:nvPr>
            <p:ph type="title" idx="4294967295"/>
          </p:nvPr>
        </p:nvSpPr>
        <p:spPr/>
        <p:txBody>
          <a:bodyPr/>
          <a:lstStyle/>
          <a:p>
            <a:r>
              <a:rPr lang="en-US" dirty="0"/>
              <a:t>Image based Backup</a:t>
            </a:r>
          </a:p>
        </p:txBody>
      </p:sp>
      <p:sp>
        <p:nvSpPr>
          <p:cNvPr id="82947" name="Content Placeholder 6"/>
          <p:cNvSpPr>
            <a:spLocks noGrp="1"/>
          </p:cNvSpPr>
          <p:nvPr>
            <p:ph idx="4294967295"/>
          </p:nvPr>
        </p:nvSpPr>
        <p:spPr>
          <a:xfrm>
            <a:off x="304800" y="838200"/>
            <a:ext cx="8458200" cy="5181600"/>
          </a:xfrm>
        </p:spPr>
        <p:txBody>
          <a:bodyPr/>
          <a:lstStyle/>
          <a:p>
            <a:endParaRPr lang="en-US" dirty="0"/>
          </a:p>
          <a:p>
            <a:pPr marL="742950" lvl="1" indent="-285750"/>
            <a:endParaRPr lang="en-US" dirty="0"/>
          </a:p>
          <a:p>
            <a:endParaRPr lang="en-US" dirty="0"/>
          </a:p>
          <a:p>
            <a:pPr marL="742950" lvl="1" indent="-285750"/>
            <a:endParaRPr lang="en-US" dirty="0"/>
          </a:p>
          <a:p>
            <a:endParaRPr lang="en-US" dirty="0"/>
          </a:p>
          <a:p>
            <a:pPr marL="742950" lvl="1" indent="-285750"/>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C8DA66F1-3303-4B55-877C-77A0D6BF9599}"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19</a:t>
            </a:fld>
            <a:endParaRPr lang="en-US" sz="1000">
              <a:solidFill>
                <a:schemeClr val="tx1">
                  <a:lumMod val="75000"/>
                  <a:lumOff val="25000"/>
                </a:schemeClr>
              </a:solidFill>
              <a:latin typeface="Calibri" pitchFamily="34" charset="0"/>
              <a:cs typeface="+mn-cs"/>
            </a:endParaRPr>
          </a:p>
        </p:txBody>
      </p:sp>
      <p:sp>
        <p:nvSpPr>
          <p:cNvPr id="82949" name="Content Placeholder 6"/>
          <p:cNvSpPr>
            <a:spLocks/>
          </p:cNvSpPr>
          <p:nvPr/>
        </p:nvSpPr>
        <p:spPr bwMode="auto">
          <a:xfrm>
            <a:off x="304800" y="914400"/>
            <a:ext cx="8686800" cy="5181600"/>
          </a:xfrm>
          <a:prstGeom prst="rect">
            <a:avLst/>
          </a:prstGeom>
          <a:noFill/>
          <a:ln w="9525">
            <a:noFill/>
            <a:miter lim="800000"/>
            <a:headEnd/>
            <a:tailEnd/>
          </a:ln>
        </p:spPr>
        <p:txBody>
          <a:bodyPr/>
          <a:lstStyle/>
          <a:p>
            <a:pPr marL="231775" indent="-231775" algn="l">
              <a:spcBef>
                <a:spcPct val="20000"/>
              </a:spcBef>
              <a:buClr>
                <a:srgbClr val="92D050"/>
              </a:buClr>
              <a:buSzPct val="120000"/>
              <a:buFont typeface="Arial" charset="0"/>
              <a:buChar char="•"/>
            </a:pPr>
            <a:r>
              <a:rPr lang="en-US" sz="2400" dirty="0">
                <a:solidFill>
                  <a:schemeClr val="bg2">
                    <a:lumMod val="75000"/>
                  </a:schemeClr>
                </a:solidFill>
                <a:latin typeface="Calibri" pitchFamily="34" charset="0"/>
              </a:rPr>
              <a:t>Creates a copy of the guest OS, its data, VM state, and configurations </a:t>
            </a:r>
          </a:p>
          <a:p>
            <a:pPr marL="685800" lvl="1" indent="-336550" algn="l">
              <a:spcBef>
                <a:spcPct val="20000"/>
              </a:spcBef>
              <a:buClr>
                <a:srgbClr val="FFC425"/>
              </a:buClr>
              <a:buSzPct val="90000"/>
              <a:buFont typeface="Webdings" pitchFamily="18" charset="2"/>
              <a:buChar char="4"/>
            </a:pPr>
            <a:r>
              <a:rPr lang="en-US" sz="2000" dirty="0">
                <a:solidFill>
                  <a:schemeClr val="bg2">
                    <a:lumMod val="75000"/>
                  </a:schemeClr>
                </a:solidFill>
                <a:latin typeface="Calibri" pitchFamily="34" charset="0"/>
              </a:rPr>
              <a:t>The backup is saved </a:t>
            </a:r>
            <a:r>
              <a:rPr lang="en-US" sz="2000" dirty="0" smtClean="0">
                <a:solidFill>
                  <a:schemeClr val="bg2">
                    <a:lumMod val="75000"/>
                  </a:schemeClr>
                </a:solidFill>
                <a:latin typeface="Calibri" pitchFamily="34" charset="0"/>
              </a:rPr>
              <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as </a:t>
            </a:r>
            <a:r>
              <a:rPr lang="en-US" sz="2000" dirty="0">
                <a:solidFill>
                  <a:schemeClr val="bg2">
                    <a:lumMod val="75000"/>
                  </a:schemeClr>
                </a:solidFill>
                <a:latin typeface="Calibri" pitchFamily="34" charset="0"/>
              </a:rPr>
              <a:t>a </a:t>
            </a:r>
            <a:r>
              <a:rPr lang="en-US" sz="2000" dirty="0" smtClean="0">
                <a:solidFill>
                  <a:schemeClr val="bg2">
                    <a:lumMod val="75000"/>
                  </a:schemeClr>
                </a:solidFill>
                <a:latin typeface="Calibri" pitchFamily="34" charset="0"/>
              </a:rPr>
              <a:t>single </a:t>
            </a:r>
            <a:r>
              <a:rPr lang="en-US" sz="2000" dirty="0">
                <a:solidFill>
                  <a:schemeClr val="bg2">
                    <a:lumMod val="75000"/>
                  </a:schemeClr>
                </a:solidFill>
                <a:latin typeface="Calibri" pitchFamily="34" charset="0"/>
              </a:rPr>
              <a:t>file – “image</a:t>
            </a:r>
            <a:r>
              <a:rPr lang="en-US" sz="2000" dirty="0" smtClean="0">
                <a:solidFill>
                  <a:schemeClr val="bg2">
                    <a:lumMod val="75000"/>
                  </a:schemeClr>
                </a:solidFill>
                <a:latin typeface="Calibri" pitchFamily="34" charset="0"/>
              </a:rPr>
              <a:t>”</a:t>
            </a:r>
          </a:p>
          <a:p>
            <a:pPr marL="685800" lvl="1" indent="-336550" algn="l">
              <a:spcBef>
                <a:spcPct val="20000"/>
              </a:spcBef>
              <a:buClr>
                <a:srgbClr val="FFC425"/>
              </a:buClr>
              <a:buSzPct val="90000"/>
              <a:buFont typeface="Webdings" pitchFamily="18" charset="2"/>
              <a:buChar char="4"/>
            </a:pPr>
            <a:r>
              <a:rPr lang="en-US" sz="2000" dirty="0" smtClean="0">
                <a:solidFill>
                  <a:schemeClr val="bg2">
                    <a:lumMod val="75000"/>
                  </a:schemeClr>
                </a:solidFill>
                <a:latin typeface="Calibri" pitchFamily="34" charset="0"/>
              </a:rPr>
              <a:t>Backup server creates </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the backup copies and </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offloads backup </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processing from the </a:t>
            </a:r>
            <a:br>
              <a:rPr lang="en-US" sz="2000" dirty="0" smtClean="0">
                <a:solidFill>
                  <a:schemeClr val="bg2">
                    <a:lumMod val="75000"/>
                  </a:schemeClr>
                </a:solidFill>
                <a:latin typeface="Calibri" pitchFamily="34" charset="0"/>
              </a:rPr>
            </a:br>
            <a:r>
              <a:rPr lang="en-US" sz="2000" dirty="0" smtClean="0">
                <a:solidFill>
                  <a:schemeClr val="bg2">
                    <a:lumMod val="75000"/>
                  </a:schemeClr>
                </a:solidFill>
                <a:latin typeface="Calibri" pitchFamily="34" charset="0"/>
              </a:rPr>
              <a:t>hypervisor</a:t>
            </a:r>
            <a:endParaRPr lang="en-US" sz="2000" dirty="0">
              <a:solidFill>
                <a:schemeClr val="bg2">
                  <a:lumMod val="75000"/>
                </a:schemeClr>
              </a:solidFill>
              <a:latin typeface="Calibri" pitchFamily="34" charset="0"/>
            </a:endParaRPr>
          </a:p>
          <a:p>
            <a:pPr marL="231775" indent="-231775" algn="l">
              <a:spcBef>
                <a:spcPct val="20000"/>
              </a:spcBef>
              <a:buClr>
                <a:srgbClr val="92D050"/>
              </a:buClr>
              <a:buSzPct val="120000"/>
              <a:buFont typeface="Arial" charset="0"/>
              <a:buChar char="•"/>
            </a:pPr>
            <a:r>
              <a:rPr lang="en-US" sz="2400" dirty="0" smtClean="0">
                <a:solidFill>
                  <a:schemeClr val="bg2">
                    <a:lumMod val="75000"/>
                  </a:schemeClr>
                </a:solidFill>
                <a:latin typeface="Calibri" pitchFamily="34" charset="0"/>
              </a:rPr>
              <a:t>Restores directly at </a:t>
            </a:r>
            <a:br>
              <a:rPr lang="en-US" sz="2400" dirty="0" smtClean="0">
                <a:solidFill>
                  <a:schemeClr val="bg2">
                    <a:lumMod val="75000"/>
                  </a:schemeClr>
                </a:solidFill>
                <a:latin typeface="Calibri" pitchFamily="34" charset="0"/>
              </a:rPr>
            </a:br>
            <a:r>
              <a:rPr lang="en-US" sz="2400" dirty="0" smtClean="0">
                <a:solidFill>
                  <a:schemeClr val="bg2">
                    <a:lumMod val="75000"/>
                  </a:schemeClr>
                </a:solidFill>
                <a:latin typeface="Calibri" pitchFamily="34" charset="0"/>
              </a:rPr>
              <a:t>VM level </a:t>
            </a:r>
            <a:r>
              <a:rPr lang="en-US" sz="2400" dirty="0">
                <a:solidFill>
                  <a:schemeClr val="bg2">
                    <a:lumMod val="75000"/>
                  </a:schemeClr>
                </a:solidFill>
                <a:latin typeface="Calibri" pitchFamily="34" charset="0"/>
              </a:rPr>
              <a:t>only</a:t>
            </a:r>
          </a:p>
          <a:p>
            <a:pPr marL="231775" indent="-231775" algn="l">
              <a:spcBef>
                <a:spcPct val="20000"/>
              </a:spcBef>
              <a:buClr>
                <a:srgbClr val="92D050"/>
              </a:buClr>
              <a:buSzPct val="120000"/>
              <a:buFont typeface="Arial" charset="0"/>
              <a:buChar char="•"/>
            </a:pPr>
            <a:r>
              <a:rPr lang="en-US" sz="2400" dirty="0">
                <a:solidFill>
                  <a:schemeClr val="bg2">
                    <a:lumMod val="75000"/>
                  </a:schemeClr>
                </a:solidFill>
                <a:latin typeface="Calibri" pitchFamily="34" charset="0"/>
              </a:rPr>
              <a:t>Operates </a:t>
            </a:r>
            <a:r>
              <a:rPr lang="en-US" sz="2400" dirty="0" smtClean="0">
                <a:solidFill>
                  <a:schemeClr val="bg2">
                    <a:lumMod val="75000"/>
                  </a:schemeClr>
                </a:solidFill>
                <a:latin typeface="Calibri" pitchFamily="34" charset="0"/>
              </a:rPr>
              <a:t>at hypervisor </a:t>
            </a:r>
            <a:br>
              <a:rPr lang="en-US" sz="2400" dirty="0" smtClean="0">
                <a:solidFill>
                  <a:schemeClr val="bg2">
                    <a:lumMod val="75000"/>
                  </a:schemeClr>
                </a:solidFill>
                <a:latin typeface="Calibri" pitchFamily="34" charset="0"/>
              </a:rPr>
            </a:br>
            <a:r>
              <a:rPr lang="en-US" sz="2400" dirty="0" smtClean="0">
                <a:solidFill>
                  <a:schemeClr val="bg2">
                    <a:lumMod val="75000"/>
                  </a:schemeClr>
                </a:solidFill>
                <a:latin typeface="Calibri" pitchFamily="34" charset="0"/>
              </a:rPr>
              <a:t>level</a:t>
            </a:r>
            <a:endParaRPr lang="en-US" sz="2400" dirty="0">
              <a:solidFill>
                <a:schemeClr val="bg2">
                  <a:lumMod val="75000"/>
                </a:schemeClr>
              </a:solidFill>
              <a:latin typeface="Calibri" pitchFamily="34" charset="0"/>
            </a:endParaRPr>
          </a:p>
          <a:p>
            <a:pPr marL="231775" indent="-231775" algn="l">
              <a:spcBef>
                <a:spcPct val="20000"/>
              </a:spcBef>
              <a:buClr>
                <a:srgbClr val="92D050"/>
              </a:buClr>
              <a:buSzPct val="120000"/>
              <a:buFont typeface="Arial" charset="0"/>
              <a:buChar char="•"/>
            </a:pPr>
            <a:r>
              <a:rPr lang="en-US" sz="2400" dirty="0">
                <a:solidFill>
                  <a:schemeClr val="bg2">
                    <a:lumMod val="75000"/>
                  </a:schemeClr>
                </a:solidFill>
                <a:latin typeface="Calibri" pitchFamily="34" charset="0"/>
              </a:rPr>
              <a:t>Mounts image on </a:t>
            </a:r>
            <a:r>
              <a:rPr lang="en-US" sz="2400" dirty="0" smtClean="0">
                <a:solidFill>
                  <a:schemeClr val="bg2">
                    <a:lumMod val="75000"/>
                  </a:schemeClr>
                </a:solidFill>
                <a:latin typeface="Calibri" pitchFamily="34" charset="0"/>
              </a:rPr>
              <a:t>backup server</a:t>
            </a:r>
            <a:endParaRPr lang="en-US" sz="2000" dirty="0">
              <a:solidFill>
                <a:schemeClr val="bg2">
                  <a:lumMod val="75000"/>
                </a:schemeClr>
              </a:solidFill>
              <a:latin typeface="Calibri" pitchFamily="34" charset="0"/>
            </a:endParaRPr>
          </a:p>
        </p:txBody>
      </p:sp>
      <p:grpSp>
        <p:nvGrpSpPr>
          <p:cNvPr id="15" name="Group 13"/>
          <p:cNvGrpSpPr>
            <a:grpSpLocks/>
          </p:cNvGrpSpPr>
          <p:nvPr/>
        </p:nvGrpSpPr>
        <p:grpSpPr bwMode="auto">
          <a:xfrm>
            <a:off x="3429000" y="1371600"/>
            <a:ext cx="5638800" cy="4495800"/>
            <a:chOff x="2256" y="672"/>
            <a:chExt cx="3264" cy="2312"/>
          </a:xfrm>
        </p:grpSpPr>
        <p:sp>
          <p:nvSpPr>
            <p:cNvPr id="16" name="Text Box 54"/>
            <p:cNvSpPr txBox="1">
              <a:spLocks noChangeArrowheads="1"/>
            </p:cNvSpPr>
            <p:nvPr/>
          </p:nvSpPr>
          <p:spPr bwMode="gray">
            <a:xfrm>
              <a:off x="2256" y="2736"/>
              <a:ext cx="752" cy="105"/>
            </a:xfrm>
            <a:prstGeom prst="rect">
              <a:avLst/>
            </a:prstGeom>
            <a:noFill/>
            <a:ln w="9525">
              <a:noFill/>
              <a:miter lim="800000"/>
              <a:headEnd/>
              <a:tailEnd/>
            </a:ln>
          </p:spPr>
          <p:txBody>
            <a:bodyPr lIns="0" tIns="0" rIns="0" bIns="0">
              <a:spAutoFit/>
            </a:bodyPr>
            <a:lstStyle/>
            <a:p>
              <a:pPr algn="l">
                <a:lnSpc>
                  <a:spcPct val="90000"/>
                </a:lnSpc>
              </a:pPr>
              <a:r>
                <a:rPr lang="en-US" sz="1200" b="1" dirty="0" smtClean="0">
                  <a:solidFill>
                    <a:srgbClr val="10100F"/>
                  </a:solidFill>
                  <a:latin typeface="Calibri" pitchFamily="34" charset="0"/>
                </a:rPr>
                <a:t>Physical Server</a:t>
              </a:r>
              <a:endParaRPr lang="en-US" sz="1200" b="1" dirty="0">
                <a:solidFill>
                  <a:srgbClr val="10100F"/>
                </a:solidFill>
                <a:latin typeface="Calibri" pitchFamily="34" charset="0"/>
              </a:endParaRPr>
            </a:p>
          </p:txBody>
        </p:sp>
        <p:grpSp>
          <p:nvGrpSpPr>
            <p:cNvPr id="17" name="Group 12"/>
            <p:cNvGrpSpPr>
              <a:grpSpLocks/>
            </p:cNvGrpSpPr>
            <p:nvPr/>
          </p:nvGrpSpPr>
          <p:grpSpPr bwMode="auto">
            <a:xfrm>
              <a:off x="2352" y="672"/>
              <a:ext cx="3168" cy="2312"/>
              <a:chOff x="2352" y="672"/>
              <a:chExt cx="3168" cy="2312"/>
            </a:xfrm>
          </p:grpSpPr>
          <p:grpSp>
            <p:nvGrpSpPr>
              <p:cNvPr id="18" name="Group 11"/>
              <p:cNvGrpSpPr>
                <a:grpSpLocks/>
              </p:cNvGrpSpPr>
              <p:nvPr/>
            </p:nvGrpSpPr>
            <p:grpSpPr bwMode="auto">
              <a:xfrm>
                <a:off x="2352" y="672"/>
                <a:ext cx="3072" cy="2312"/>
                <a:chOff x="2352" y="672"/>
                <a:chExt cx="3072" cy="2312"/>
              </a:xfrm>
            </p:grpSpPr>
            <p:pic>
              <p:nvPicPr>
                <p:cNvPr id="20" name="Picture 38" descr="Image Based Backup.png"/>
                <p:cNvPicPr>
                  <a:picLocks noChangeAspect="1"/>
                </p:cNvPicPr>
                <p:nvPr/>
              </p:nvPicPr>
              <p:blipFill>
                <a:blip r:embed="rId3" cstate="print"/>
                <a:srcRect/>
                <a:stretch>
                  <a:fillRect/>
                </a:stretch>
              </p:blipFill>
              <p:spPr bwMode="auto">
                <a:xfrm>
                  <a:off x="2352" y="672"/>
                  <a:ext cx="3072" cy="2108"/>
                </a:xfrm>
                <a:prstGeom prst="rect">
                  <a:avLst/>
                </a:prstGeom>
                <a:noFill/>
                <a:ln w="9525">
                  <a:noFill/>
                  <a:miter lim="800000"/>
                  <a:headEnd/>
                  <a:tailEnd/>
                </a:ln>
              </p:spPr>
            </p:pic>
            <p:sp>
              <p:nvSpPr>
                <p:cNvPr id="21" name="Text Box 54"/>
                <p:cNvSpPr txBox="1">
                  <a:spLocks noChangeArrowheads="1"/>
                </p:cNvSpPr>
                <p:nvPr/>
              </p:nvSpPr>
              <p:spPr bwMode="gray">
                <a:xfrm>
                  <a:off x="3744" y="2880"/>
                  <a:ext cx="493" cy="104"/>
                </a:xfrm>
                <a:prstGeom prst="rect">
                  <a:avLst/>
                </a:prstGeom>
                <a:noFill/>
                <a:ln w="9525">
                  <a:noFill/>
                  <a:miter lim="800000"/>
                  <a:headEnd/>
                  <a:tailEnd/>
                </a:ln>
              </p:spPr>
              <p:txBody>
                <a:bodyPr lIns="0" tIns="0" rIns="0" bIns="0">
                  <a:spAutoFit/>
                </a:bodyPr>
                <a:lstStyle/>
                <a:p>
                  <a:pPr algn="l">
                    <a:lnSpc>
                      <a:spcPct val="90000"/>
                    </a:lnSpc>
                  </a:pPr>
                  <a:r>
                    <a:rPr lang="en-US" sz="1200" b="1" dirty="0">
                      <a:solidFill>
                        <a:srgbClr val="10100F"/>
                      </a:solidFill>
                      <a:latin typeface="Calibri" pitchFamily="34" charset="0"/>
                    </a:rPr>
                    <a:t>SAN Storage</a:t>
                  </a:r>
                </a:p>
              </p:txBody>
            </p:sp>
            <p:sp>
              <p:nvSpPr>
                <p:cNvPr id="22" name="Text Box 54"/>
                <p:cNvSpPr txBox="1">
                  <a:spLocks noChangeArrowheads="1"/>
                </p:cNvSpPr>
                <p:nvPr/>
              </p:nvSpPr>
              <p:spPr bwMode="gray">
                <a:xfrm>
                  <a:off x="4032" y="1584"/>
                  <a:ext cx="594" cy="105"/>
                </a:xfrm>
                <a:prstGeom prst="rect">
                  <a:avLst/>
                </a:prstGeom>
                <a:noFill/>
                <a:ln w="9525">
                  <a:noFill/>
                  <a:miter lim="800000"/>
                  <a:headEnd/>
                  <a:tailEnd/>
                </a:ln>
              </p:spPr>
              <p:txBody>
                <a:bodyPr lIns="0" tIns="0" rIns="0" bIns="0">
                  <a:spAutoFit/>
                </a:bodyPr>
                <a:lstStyle/>
                <a:p>
                  <a:pPr algn="l">
                    <a:lnSpc>
                      <a:spcPct val="90000"/>
                    </a:lnSpc>
                  </a:pPr>
                  <a:r>
                    <a:rPr lang="en-US" sz="1200" b="1" dirty="0">
                      <a:solidFill>
                        <a:srgbClr val="10100F"/>
                      </a:solidFill>
                      <a:latin typeface="Calibri" pitchFamily="34" charset="0"/>
                    </a:rPr>
                    <a:t>Backup Server</a:t>
                  </a:r>
                </a:p>
              </p:txBody>
            </p:sp>
          </p:grpSp>
          <p:sp>
            <p:nvSpPr>
              <p:cNvPr id="19" name="Text Box 28"/>
              <p:cNvSpPr txBox="1">
                <a:spLocks noChangeArrowheads="1"/>
              </p:cNvSpPr>
              <p:nvPr/>
            </p:nvSpPr>
            <p:spPr bwMode="gray">
              <a:xfrm>
                <a:off x="4848" y="1728"/>
                <a:ext cx="672" cy="208"/>
              </a:xfrm>
              <a:prstGeom prst="rect">
                <a:avLst/>
              </a:prstGeom>
              <a:noFill/>
              <a:ln w="9525" algn="ctr">
                <a:noFill/>
                <a:miter lim="800000"/>
                <a:headEnd/>
                <a:tailEnd/>
              </a:ln>
            </p:spPr>
            <p:txBody>
              <a:bodyPr lIns="0" tIns="0" rIns="0" bIns="0">
                <a:spAutoFit/>
              </a:bodyPr>
              <a:lstStyle/>
              <a:p>
                <a:pPr>
                  <a:lnSpc>
                    <a:spcPct val="90000"/>
                  </a:lnSpc>
                </a:pPr>
                <a:r>
                  <a:rPr lang="en-US" sz="1200" b="1" dirty="0">
                    <a:solidFill>
                      <a:srgbClr val="10100F"/>
                    </a:solidFill>
                    <a:latin typeface="Calibri" pitchFamily="34" charset="0"/>
                  </a:rPr>
                  <a:t>Backup Disk/</a:t>
                </a:r>
              </a:p>
              <a:p>
                <a:pPr>
                  <a:lnSpc>
                    <a:spcPct val="90000"/>
                  </a:lnSpc>
                </a:pPr>
                <a:r>
                  <a:rPr lang="en-US" sz="1200" b="1" dirty="0">
                    <a:solidFill>
                      <a:srgbClr val="10100F"/>
                    </a:solidFill>
                    <a:latin typeface="Calibri" pitchFamily="34" charset="0"/>
                  </a:rPr>
                  <a:t>Tape </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p:txBody>
          <a:bodyPr/>
          <a:lstStyle/>
          <a:p>
            <a:r>
              <a:rPr lang="en-US" dirty="0" smtClean="0"/>
              <a:t>Module 7: Business Continuity in VDC </a:t>
            </a:r>
          </a:p>
        </p:txBody>
      </p:sp>
      <p:sp>
        <p:nvSpPr>
          <p:cNvPr id="6" name="Text Placeholder 5"/>
          <p:cNvSpPr>
            <a:spLocks noGrp="1"/>
          </p:cNvSpPr>
          <p:nvPr>
            <p:ph type="subTitle" idx="1"/>
          </p:nvPr>
        </p:nvSpPr>
        <p:spPr>
          <a:xfrm>
            <a:off x="1371600" y="2438400"/>
            <a:ext cx="7086600" cy="3200400"/>
          </a:xfrm>
        </p:spPr>
        <p:txBody>
          <a:bodyPr>
            <a:normAutofit fontScale="25000" lnSpcReduction="20000"/>
          </a:bodyPr>
          <a:lstStyle/>
          <a:p>
            <a:pPr>
              <a:spcBef>
                <a:spcPts val="1200"/>
              </a:spcBef>
              <a:defRPr/>
            </a:pPr>
            <a:r>
              <a:rPr lang="en-US" sz="8000" dirty="0" smtClean="0">
                <a:solidFill>
                  <a:schemeClr val="bg2">
                    <a:lumMod val="75000"/>
                  </a:schemeClr>
                </a:solidFill>
              </a:rPr>
              <a:t>Upon completion of this module, you should be able to:</a:t>
            </a:r>
          </a:p>
          <a:p>
            <a:pPr lvl="1" indent="-223838" algn="l">
              <a:buClr>
                <a:srgbClr val="92D050"/>
              </a:buClr>
              <a:buSzPct val="110000"/>
              <a:buFont typeface="Arial" pitchFamily="34" charset="0"/>
              <a:buChar char="•"/>
              <a:defRPr/>
            </a:pPr>
            <a:r>
              <a:rPr lang="en-US" sz="8000" dirty="0" smtClean="0">
                <a:solidFill>
                  <a:schemeClr val="bg2">
                    <a:lumMod val="75000"/>
                  </a:schemeClr>
                </a:solidFill>
              </a:rPr>
              <a:t>Discuss technology options for ensuring business continuity in a VDC</a:t>
            </a:r>
          </a:p>
          <a:p>
            <a:pPr lvl="1" indent="-223838" algn="l">
              <a:buClr>
                <a:srgbClr val="92D050"/>
              </a:buClr>
              <a:buSzPct val="110000"/>
              <a:buFont typeface="Arial" pitchFamily="34" charset="0"/>
              <a:buChar char="•"/>
              <a:defRPr/>
            </a:pPr>
            <a:r>
              <a:rPr lang="en-US" sz="8000" dirty="0" smtClean="0">
                <a:solidFill>
                  <a:schemeClr val="bg2">
                    <a:lumMod val="75000"/>
                  </a:schemeClr>
                </a:solidFill>
              </a:rPr>
              <a:t>Discuss mechanisms to protect potential points of failure in a VDC</a:t>
            </a:r>
          </a:p>
          <a:p>
            <a:pPr lvl="1" indent="-223838" algn="l">
              <a:buClr>
                <a:srgbClr val="92D050"/>
              </a:buClr>
              <a:buSzPct val="110000"/>
              <a:buFont typeface="Arial" pitchFamily="34" charset="0"/>
              <a:buChar char="•"/>
              <a:defRPr/>
            </a:pPr>
            <a:r>
              <a:rPr lang="en-US" sz="8000" dirty="0" smtClean="0">
                <a:solidFill>
                  <a:schemeClr val="bg2">
                    <a:lumMod val="75000"/>
                  </a:schemeClr>
                </a:solidFill>
              </a:rPr>
              <a:t>Describe approaches used for backup of Virtual Machines (VMs) </a:t>
            </a:r>
          </a:p>
          <a:p>
            <a:pPr lvl="1" indent="-223838" algn="l">
              <a:buClr>
                <a:srgbClr val="92D050"/>
              </a:buClr>
              <a:buSzPct val="110000"/>
              <a:buFont typeface="Arial" pitchFamily="34" charset="0"/>
              <a:buChar char="•"/>
              <a:defRPr/>
            </a:pPr>
            <a:r>
              <a:rPr lang="en-US" sz="8000" dirty="0" smtClean="0">
                <a:solidFill>
                  <a:schemeClr val="bg2">
                    <a:lumMod val="75000"/>
                  </a:schemeClr>
                </a:solidFill>
              </a:rPr>
              <a:t>Describe VM replication and migration technologies </a:t>
            </a:r>
          </a:p>
          <a:p>
            <a:pPr lvl="1" indent="-223838" algn="l">
              <a:buClr>
                <a:srgbClr val="92D050"/>
              </a:buClr>
              <a:buSzPct val="110000"/>
              <a:buFont typeface="Arial" pitchFamily="34" charset="0"/>
              <a:buChar char="•"/>
              <a:defRPr/>
            </a:pPr>
            <a:r>
              <a:rPr lang="en-US" sz="8000" dirty="0" smtClean="0">
                <a:solidFill>
                  <a:schemeClr val="bg2">
                    <a:lumMod val="75000"/>
                  </a:schemeClr>
                </a:solidFill>
              </a:rPr>
              <a:t>Discusses options for recovering from total site failure due to a disaster</a:t>
            </a:r>
          </a:p>
          <a:p>
            <a:pPr lvl="1" indent="-223838" algn="l">
              <a:buClr>
                <a:srgbClr val="92D050"/>
              </a:buClr>
              <a:buSzPct val="110000"/>
              <a:buFont typeface="Arial" pitchFamily="34" charset="0"/>
              <a:buChar char="•"/>
              <a:defRPr/>
            </a:pPr>
            <a:endParaRPr lang="en-US" sz="2000" dirty="0">
              <a:solidFill>
                <a:schemeClr val="bg2">
                  <a:lumMod val="75000"/>
                </a:schemeClr>
              </a:solidFill>
            </a:endParaRPr>
          </a:p>
        </p:txBody>
      </p:sp>
      <p:sp>
        <p:nvSpPr>
          <p:cNvPr id="8" name="Footer Placeholder 7"/>
          <p:cNvSpPr>
            <a:spLocks noGrp="1"/>
          </p:cNvSpPr>
          <p:nvPr>
            <p:ph type="ftr" sz="quarter" idx="10"/>
          </p:nvPr>
        </p:nvSpPr>
        <p:spPr/>
        <p:txBody>
          <a:bodyPr/>
          <a:lstStyle/>
          <a:p>
            <a:pPr>
              <a:defRPr/>
            </a:pPr>
            <a:r>
              <a:rPr lang="en-US" dirty="0" smtClean="0"/>
              <a:t>Business Continuity in VDC </a:t>
            </a:r>
            <a:endParaRPr lang="en-US" dirty="0">
              <a:solidFill>
                <a:srgbClr val="000000">
                  <a:lumMod val="75000"/>
                  <a:lumOff val="25000"/>
                </a:srgbClr>
              </a:solidFill>
            </a:endParaRPr>
          </a:p>
        </p:txBody>
      </p:sp>
      <p:sp>
        <p:nvSpPr>
          <p:cNvPr id="4" name="Slide Number Placeholder 3"/>
          <p:cNvSpPr>
            <a:spLocks noGrp="1"/>
          </p:cNvSpPr>
          <p:nvPr>
            <p:ph type="sldNum" sz="quarter" idx="11"/>
          </p:nvPr>
        </p:nvSpPr>
        <p:spPr/>
        <p:txBody>
          <a:bodyPr/>
          <a:lstStyle/>
          <a:p>
            <a:pPr>
              <a:defRPr/>
            </a:pPr>
            <a:fld id="{91E976C5-867F-44DB-A20C-2FC1C56FCDC6}" type="slidenum">
              <a:rPr lang="en-US" smtClean="0">
                <a:solidFill>
                  <a:srgbClr val="000000">
                    <a:lumMod val="75000"/>
                    <a:lumOff val="25000"/>
                  </a:srgbClr>
                </a:solidFill>
              </a:rPr>
              <a:pPr>
                <a:defRPr/>
              </a:pPr>
              <a:t>2</a:t>
            </a:fld>
            <a:endParaRPr lang="en-US">
              <a:solidFill>
                <a:srgbClr val="000000">
                  <a:lumMod val="75000"/>
                  <a:lumOff val="25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78850" name="Title 6"/>
          <p:cNvSpPr>
            <a:spLocks noGrp="1"/>
          </p:cNvSpPr>
          <p:nvPr>
            <p:ph type="title" idx="4294967295"/>
          </p:nvPr>
        </p:nvSpPr>
        <p:spPr/>
        <p:txBody>
          <a:bodyPr/>
          <a:lstStyle/>
          <a:p>
            <a:r>
              <a:rPr lang="en-US" dirty="0"/>
              <a:t>Backup </a:t>
            </a:r>
            <a:r>
              <a:rPr lang="en-US" dirty="0" smtClean="0"/>
              <a:t>Considerations in </a:t>
            </a:r>
            <a:r>
              <a:rPr lang="en-US" dirty="0"/>
              <a:t>a VDC</a:t>
            </a:r>
          </a:p>
        </p:txBody>
      </p:sp>
      <p:sp>
        <p:nvSpPr>
          <p:cNvPr id="78851" name="Content Placeholder 6"/>
          <p:cNvSpPr>
            <a:spLocks noGrp="1"/>
          </p:cNvSpPr>
          <p:nvPr>
            <p:ph idx="4294967295"/>
          </p:nvPr>
        </p:nvSpPr>
        <p:spPr>
          <a:xfrm>
            <a:off x="304800" y="914400"/>
            <a:ext cx="8458200" cy="5181600"/>
          </a:xfrm>
        </p:spPr>
        <p:txBody>
          <a:bodyPr/>
          <a:lstStyle/>
          <a:p>
            <a:r>
              <a:rPr lang="en-US" dirty="0" smtClean="0">
                <a:solidFill>
                  <a:schemeClr val="bg2">
                    <a:lumMod val="75000"/>
                  </a:schemeClr>
                </a:solidFill>
              </a:rPr>
              <a:t>Reduced </a:t>
            </a:r>
            <a:r>
              <a:rPr lang="en-US" dirty="0">
                <a:solidFill>
                  <a:schemeClr val="bg2">
                    <a:lumMod val="75000"/>
                  </a:schemeClr>
                </a:solidFill>
              </a:rPr>
              <a:t>computing resources</a:t>
            </a:r>
          </a:p>
          <a:p>
            <a:pPr marL="685800" lvl="1" indent="-336550"/>
            <a:r>
              <a:rPr lang="en-US" sz="2000" dirty="0">
                <a:solidFill>
                  <a:schemeClr val="bg2">
                    <a:lumMod val="75000"/>
                  </a:schemeClr>
                </a:solidFill>
              </a:rPr>
              <a:t>Existence of multiple VMs running on the same physical </a:t>
            </a:r>
            <a:r>
              <a:rPr lang="en-US" sz="2000" dirty="0" smtClean="0">
                <a:solidFill>
                  <a:schemeClr val="bg2">
                    <a:lumMod val="75000"/>
                  </a:schemeClr>
                </a:solidFill>
              </a:rPr>
              <a:t>machine </a:t>
            </a:r>
            <a:r>
              <a:rPr lang="en-US" sz="2000" dirty="0">
                <a:solidFill>
                  <a:schemeClr val="bg2">
                    <a:lumMod val="75000"/>
                  </a:schemeClr>
                </a:solidFill>
              </a:rPr>
              <a:t>leaves </a:t>
            </a:r>
            <a:r>
              <a:rPr lang="en-US" sz="2000" dirty="0" smtClean="0">
                <a:solidFill>
                  <a:schemeClr val="bg2">
                    <a:lumMod val="75000"/>
                  </a:schemeClr>
                </a:solidFill>
              </a:rPr>
              <a:t>fewer </a:t>
            </a:r>
            <a:r>
              <a:rPr lang="en-US" sz="2000" dirty="0">
                <a:solidFill>
                  <a:schemeClr val="bg2">
                    <a:lumMod val="75000"/>
                  </a:schemeClr>
                </a:solidFill>
              </a:rPr>
              <a:t>resources available for backup </a:t>
            </a:r>
            <a:r>
              <a:rPr lang="en-US" sz="2000" dirty="0" smtClean="0">
                <a:solidFill>
                  <a:schemeClr val="bg2">
                    <a:lumMod val="75000"/>
                  </a:schemeClr>
                </a:solidFill>
              </a:rPr>
              <a:t>process</a:t>
            </a:r>
            <a:endParaRPr lang="en-US" dirty="0">
              <a:solidFill>
                <a:schemeClr val="bg2">
                  <a:lumMod val="75000"/>
                </a:schemeClr>
              </a:solidFill>
            </a:endParaRPr>
          </a:p>
          <a:p>
            <a:r>
              <a:rPr lang="en-US" dirty="0">
                <a:solidFill>
                  <a:schemeClr val="bg2">
                    <a:lumMod val="75000"/>
                  </a:schemeClr>
                </a:solidFill>
              </a:rPr>
              <a:t>Complex VM configurations</a:t>
            </a:r>
          </a:p>
          <a:p>
            <a:pPr marL="685800" lvl="1" indent="-336550"/>
            <a:r>
              <a:rPr lang="en-US" sz="2000" dirty="0">
                <a:solidFill>
                  <a:schemeClr val="bg2">
                    <a:lumMod val="75000"/>
                  </a:schemeClr>
                </a:solidFill>
              </a:rPr>
              <a:t>A </a:t>
            </a:r>
            <a:r>
              <a:rPr lang="en-US" sz="2000" dirty="0" smtClean="0">
                <a:solidFill>
                  <a:schemeClr val="bg2">
                    <a:lumMod val="75000"/>
                  </a:schemeClr>
                </a:solidFill>
              </a:rPr>
              <a:t>backup agent running on VM </a:t>
            </a:r>
            <a:r>
              <a:rPr lang="en-US" sz="2000" dirty="0">
                <a:solidFill>
                  <a:schemeClr val="bg2">
                    <a:lumMod val="75000"/>
                  </a:schemeClr>
                </a:solidFill>
              </a:rPr>
              <a:t>has no access to </a:t>
            </a:r>
            <a:r>
              <a:rPr lang="en-US" sz="2000" dirty="0" smtClean="0">
                <a:solidFill>
                  <a:schemeClr val="bg2">
                    <a:lumMod val="75000"/>
                  </a:schemeClr>
                </a:solidFill>
              </a:rPr>
              <a:t>VM </a:t>
            </a:r>
            <a:r>
              <a:rPr lang="en-US" sz="2000" dirty="0">
                <a:solidFill>
                  <a:schemeClr val="bg2">
                    <a:lumMod val="75000"/>
                  </a:schemeClr>
                </a:solidFill>
              </a:rPr>
              <a:t>configuration files</a:t>
            </a:r>
          </a:p>
          <a:p>
            <a:pPr marL="685800" lvl="1" indent="-336550"/>
            <a:r>
              <a:rPr lang="en-US" sz="2000" dirty="0" smtClean="0">
                <a:solidFill>
                  <a:schemeClr val="bg2">
                    <a:lumMod val="75000"/>
                  </a:schemeClr>
                </a:solidFill>
              </a:rPr>
              <a:t>Not possible for a backup agent running on hypervisor level to  access </a:t>
            </a:r>
            <a:r>
              <a:rPr lang="en-US" sz="2000" dirty="0">
                <a:solidFill>
                  <a:schemeClr val="bg2">
                    <a:lumMod val="75000"/>
                  </a:schemeClr>
                </a:solidFill>
              </a:rPr>
              <a:t>storage directly attached to a VM using RDM</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AE919E37-754C-4E9A-A918-6A83FF60B514}"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20</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t>Business Continuity in VDC</a:t>
            </a:r>
          </a:p>
        </p:txBody>
      </p:sp>
      <p:sp>
        <p:nvSpPr>
          <p:cNvPr id="80898" name="Title 6"/>
          <p:cNvSpPr>
            <a:spLocks noGrp="1"/>
          </p:cNvSpPr>
          <p:nvPr>
            <p:ph type="title" idx="4294967295"/>
          </p:nvPr>
        </p:nvSpPr>
        <p:spPr/>
        <p:txBody>
          <a:bodyPr/>
          <a:lstStyle/>
          <a:p>
            <a:r>
              <a:rPr lang="en-US" dirty="0"/>
              <a:t>Backup Optimization: Deduplication</a:t>
            </a:r>
          </a:p>
        </p:txBody>
      </p:sp>
      <p:sp>
        <p:nvSpPr>
          <p:cNvPr id="80899" name="Content Placeholder 6"/>
          <p:cNvSpPr>
            <a:spLocks noGrp="1"/>
          </p:cNvSpPr>
          <p:nvPr>
            <p:ph idx="4294967295"/>
          </p:nvPr>
        </p:nvSpPr>
        <p:spPr>
          <a:xfrm>
            <a:off x="304800" y="914400"/>
            <a:ext cx="4191000" cy="5181600"/>
          </a:xfrm>
        </p:spPr>
        <p:txBody>
          <a:bodyPr/>
          <a:lstStyle/>
          <a:p>
            <a:r>
              <a:rPr lang="en-US" dirty="0">
                <a:solidFill>
                  <a:schemeClr val="bg2">
                    <a:lumMod val="75000"/>
                  </a:schemeClr>
                </a:solidFill>
              </a:rPr>
              <a:t>Backup images of VM disk files are </a:t>
            </a:r>
            <a:r>
              <a:rPr lang="en-US" dirty="0" smtClean="0">
                <a:solidFill>
                  <a:schemeClr val="bg2">
                    <a:lumMod val="75000"/>
                  </a:schemeClr>
                </a:solidFill>
              </a:rPr>
              <a:t>candidates for deduplication </a:t>
            </a:r>
            <a:r>
              <a:rPr lang="en-US" dirty="0">
                <a:solidFill>
                  <a:schemeClr val="bg2">
                    <a:lumMod val="75000"/>
                  </a:schemeClr>
                </a:solidFill>
              </a:rPr>
              <a:t>in a VDC environment </a:t>
            </a:r>
          </a:p>
          <a:p>
            <a:r>
              <a:rPr lang="en-US" dirty="0" smtClean="0">
                <a:solidFill>
                  <a:schemeClr val="bg2">
                    <a:lumMod val="75000"/>
                  </a:schemeClr>
                </a:solidFill>
              </a:rPr>
              <a:t>Deduplication types and methods are same as those employed in CDC</a:t>
            </a:r>
            <a:endParaRPr lang="en-US"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99DCCA33-7D46-4CAC-A037-2DDFE72439D1}"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21</a:t>
            </a:fld>
            <a:endParaRPr lang="en-US" sz="1000">
              <a:solidFill>
                <a:schemeClr val="tx1">
                  <a:lumMod val="75000"/>
                  <a:lumOff val="25000"/>
                </a:schemeClr>
              </a:solidFill>
              <a:latin typeface="Calibri" pitchFamily="34" charset="0"/>
              <a:cs typeface="+mn-cs"/>
            </a:endParaRPr>
          </a:p>
        </p:txBody>
      </p:sp>
      <p:grpSp>
        <p:nvGrpSpPr>
          <p:cNvPr id="80904" name="Group 8"/>
          <p:cNvGrpSpPr>
            <a:grpSpLocks/>
          </p:cNvGrpSpPr>
          <p:nvPr/>
        </p:nvGrpSpPr>
        <p:grpSpPr bwMode="auto">
          <a:xfrm>
            <a:off x="4191000" y="2163763"/>
            <a:ext cx="4813300" cy="3189287"/>
            <a:chOff x="2832" y="1113"/>
            <a:chExt cx="3032" cy="2009"/>
          </a:xfrm>
        </p:grpSpPr>
        <p:pic>
          <p:nvPicPr>
            <p:cNvPr id="80901" name="Picture 57" descr="Data Duplication.png"/>
            <p:cNvPicPr>
              <a:picLocks noChangeAspect="1"/>
            </p:cNvPicPr>
            <p:nvPr/>
          </p:nvPicPr>
          <p:blipFill>
            <a:blip r:embed="rId3" cstate="print"/>
            <a:srcRect/>
            <a:stretch>
              <a:fillRect/>
            </a:stretch>
          </p:blipFill>
          <p:spPr bwMode="auto">
            <a:xfrm>
              <a:off x="2832" y="1113"/>
              <a:ext cx="2740" cy="1767"/>
            </a:xfrm>
            <a:prstGeom prst="rect">
              <a:avLst/>
            </a:prstGeom>
            <a:noFill/>
            <a:ln w="9525">
              <a:noFill/>
              <a:miter lim="800000"/>
              <a:headEnd/>
              <a:tailEnd/>
            </a:ln>
          </p:spPr>
        </p:pic>
        <p:sp>
          <p:nvSpPr>
            <p:cNvPr id="80902" name="TextBox 137"/>
            <p:cNvSpPr txBox="1">
              <a:spLocks noChangeArrowheads="1"/>
            </p:cNvSpPr>
            <p:nvPr/>
          </p:nvSpPr>
          <p:spPr bwMode="auto">
            <a:xfrm>
              <a:off x="4379" y="2928"/>
              <a:ext cx="1485" cy="194"/>
            </a:xfrm>
            <a:prstGeom prst="rect">
              <a:avLst/>
            </a:prstGeom>
            <a:noFill/>
            <a:ln w="9525">
              <a:noFill/>
              <a:miter lim="800000"/>
              <a:headEnd/>
              <a:tailEnd/>
            </a:ln>
          </p:spPr>
          <p:txBody>
            <a:bodyPr wrap="none">
              <a:spAutoFit/>
            </a:bodyPr>
            <a:lstStyle/>
            <a:p>
              <a:r>
                <a:rPr lang="en-US" sz="1400" b="1" dirty="0" err="1" smtClean="0">
                  <a:latin typeface="Calibri" pitchFamily="34" charset="0"/>
                </a:rPr>
                <a:t>Deduplicated</a:t>
              </a:r>
              <a:r>
                <a:rPr lang="en-US" sz="1400" b="1" dirty="0" smtClean="0">
                  <a:latin typeface="Calibri" pitchFamily="34" charset="0"/>
                </a:rPr>
                <a:t> Backup </a:t>
              </a:r>
              <a:r>
                <a:rPr lang="en-US" sz="1400" b="1" dirty="0">
                  <a:latin typeface="Calibri" pitchFamily="34" charset="0"/>
                </a:rPr>
                <a:t>Storage</a:t>
              </a:r>
            </a:p>
          </p:txBody>
        </p:sp>
        <p:sp>
          <p:nvSpPr>
            <p:cNvPr id="80903" name="TextBox 132"/>
            <p:cNvSpPr txBox="1">
              <a:spLocks noChangeArrowheads="1"/>
            </p:cNvSpPr>
            <p:nvPr/>
          </p:nvSpPr>
          <p:spPr bwMode="auto">
            <a:xfrm>
              <a:off x="2983" y="2592"/>
              <a:ext cx="1107" cy="194"/>
            </a:xfrm>
            <a:prstGeom prst="rect">
              <a:avLst/>
            </a:prstGeom>
            <a:noFill/>
            <a:ln w="9525">
              <a:noFill/>
              <a:miter lim="800000"/>
              <a:headEnd/>
              <a:tailEnd/>
            </a:ln>
          </p:spPr>
          <p:txBody>
            <a:bodyPr wrap="none">
              <a:spAutoFit/>
            </a:bodyPr>
            <a:lstStyle/>
            <a:p>
              <a:r>
                <a:rPr lang="en-US" sz="1400" b="1" dirty="0">
                  <a:latin typeface="Calibri" pitchFamily="34" charset="0"/>
                </a:rPr>
                <a:t>Data to </a:t>
              </a:r>
              <a:r>
                <a:rPr lang="en-US" sz="1400" b="1" dirty="0" smtClean="0">
                  <a:latin typeface="Calibri" pitchFamily="34" charset="0"/>
                </a:rPr>
                <a:t>be </a:t>
              </a:r>
              <a:r>
                <a:rPr lang="en-US" sz="1400" b="1" dirty="0">
                  <a:latin typeface="Calibri" pitchFamily="34" charset="0"/>
                </a:rPr>
                <a:t>backed up</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1"/>
          <p:cNvSpPr>
            <a:spLocks noGrp="1"/>
          </p:cNvSpPr>
          <p:nvPr>
            <p:ph type="ftr" sz="quarter" idx="10"/>
          </p:nvPr>
        </p:nvSpPr>
        <p:spPr/>
        <p:txBody>
          <a:bodyPr/>
          <a:lstStyle/>
          <a:p>
            <a:r>
              <a:rPr lang="en-US"/>
              <a:t>Business Continuity in VDC</a:t>
            </a:r>
          </a:p>
        </p:txBody>
      </p:sp>
      <p:sp>
        <p:nvSpPr>
          <p:cNvPr id="99330" name="Title 6"/>
          <p:cNvSpPr>
            <a:spLocks noGrp="1"/>
          </p:cNvSpPr>
          <p:nvPr>
            <p:ph type="title" idx="4294967295"/>
          </p:nvPr>
        </p:nvSpPr>
        <p:spPr/>
        <p:txBody>
          <a:bodyPr/>
          <a:lstStyle/>
          <a:p>
            <a:r>
              <a:rPr lang="en-US" dirty="0"/>
              <a:t>Restoring a VM</a:t>
            </a:r>
          </a:p>
        </p:txBody>
      </p:sp>
      <p:sp>
        <p:nvSpPr>
          <p:cNvPr id="99331" name="Content Placeholder 6"/>
          <p:cNvSpPr>
            <a:spLocks noGrp="1"/>
          </p:cNvSpPr>
          <p:nvPr>
            <p:ph idx="4294967295"/>
          </p:nvPr>
        </p:nvSpPr>
        <p:spPr>
          <a:xfrm>
            <a:off x="301752" y="914400"/>
            <a:ext cx="3889248" cy="5257800"/>
          </a:xfrm>
        </p:spPr>
        <p:txBody>
          <a:bodyPr/>
          <a:lstStyle/>
          <a:p>
            <a:r>
              <a:rPr lang="en-US" dirty="0" smtClean="0">
                <a:solidFill>
                  <a:schemeClr val="bg2">
                    <a:lumMod val="75000"/>
                  </a:schemeClr>
                </a:solidFill>
              </a:rPr>
              <a:t>Restore </a:t>
            </a:r>
            <a:r>
              <a:rPr lang="en-US" dirty="0">
                <a:solidFill>
                  <a:schemeClr val="bg2">
                    <a:lumMod val="75000"/>
                  </a:schemeClr>
                </a:solidFill>
              </a:rPr>
              <a:t>VM to a </a:t>
            </a:r>
            <a:r>
              <a:rPr lang="en-US" dirty="0" smtClean="0">
                <a:solidFill>
                  <a:schemeClr val="bg2">
                    <a:lumMod val="75000"/>
                  </a:schemeClr>
                </a:solidFill>
              </a:rPr>
              <a:t>required </a:t>
            </a:r>
            <a:r>
              <a:rPr lang="en-US" dirty="0">
                <a:solidFill>
                  <a:schemeClr val="bg2">
                    <a:lumMod val="75000"/>
                  </a:schemeClr>
                </a:solidFill>
              </a:rPr>
              <a:t>state using the backup</a:t>
            </a:r>
          </a:p>
          <a:p>
            <a:pPr marL="685800" lvl="1" indent="-336550"/>
            <a:r>
              <a:rPr lang="en-US" sz="2000" dirty="0">
                <a:solidFill>
                  <a:schemeClr val="bg2">
                    <a:lumMod val="75000"/>
                  </a:schemeClr>
                </a:solidFill>
              </a:rPr>
              <a:t>Selection of the restore point depends upon RPO</a:t>
            </a:r>
          </a:p>
          <a:p>
            <a:r>
              <a:rPr lang="en-US" dirty="0">
                <a:solidFill>
                  <a:schemeClr val="bg2">
                    <a:lumMod val="75000"/>
                  </a:schemeClr>
                </a:solidFill>
              </a:rPr>
              <a:t>Steps for restore process</a:t>
            </a:r>
          </a:p>
          <a:p>
            <a:pPr marL="685800" lvl="1" indent="-336550"/>
            <a:r>
              <a:rPr lang="en-US" sz="2000" dirty="0">
                <a:solidFill>
                  <a:schemeClr val="bg2">
                    <a:lumMod val="75000"/>
                  </a:schemeClr>
                </a:solidFill>
              </a:rPr>
              <a:t>Selection of VM and virtual disks to restore from backup</a:t>
            </a:r>
          </a:p>
          <a:p>
            <a:pPr marL="685800" lvl="1" indent="-336550"/>
            <a:r>
              <a:rPr lang="en-US" sz="2000" dirty="0">
                <a:solidFill>
                  <a:schemeClr val="bg2">
                    <a:lumMod val="75000"/>
                  </a:schemeClr>
                </a:solidFill>
              </a:rPr>
              <a:t>Selection of the destination </a:t>
            </a:r>
          </a:p>
          <a:p>
            <a:pPr marL="685800" lvl="1" indent="-336550"/>
            <a:r>
              <a:rPr lang="en-US" sz="2000" dirty="0" smtClean="0">
                <a:solidFill>
                  <a:schemeClr val="bg2">
                    <a:lumMod val="75000"/>
                  </a:schemeClr>
                </a:solidFill>
              </a:rPr>
              <a:t>Configuration settings</a:t>
            </a:r>
            <a:endParaRPr lang="en-US" sz="2000" dirty="0">
              <a:solidFill>
                <a:schemeClr val="bg2">
                  <a:lumMod val="75000"/>
                </a:schemeClr>
              </a:solidFill>
            </a:endParaRPr>
          </a:p>
          <a:p>
            <a:r>
              <a:rPr lang="en-US" dirty="0" smtClean="0">
                <a:solidFill>
                  <a:schemeClr val="bg2">
                    <a:lumMod val="75000"/>
                  </a:schemeClr>
                </a:solidFill>
              </a:rPr>
              <a:t>Restoring a VM may take significantly fewer steps, compared to recovering a physical machine</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C4A1A831-5086-40F3-95B7-E80669DC96CA}"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22</a:t>
            </a:fld>
            <a:endParaRPr lang="en-US" sz="1000">
              <a:solidFill>
                <a:schemeClr val="tx1">
                  <a:lumMod val="75000"/>
                  <a:lumOff val="25000"/>
                </a:schemeClr>
              </a:solidFill>
              <a:latin typeface="Calibri" pitchFamily="34" charset="0"/>
              <a:cs typeface="+mn-cs"/>
            </a:endParaRPr>
          </a:p>
        </p:txBody>
      </p:sp>
      <p:grpSp>
        <p:nvGrpSpPr>
          <p:cNvPr id="24" name="Group 23"/>
          <p:cNvGrpSpPr/>
          <p:nvPr/>
        </p:nvGrpSpPr>
        <p:grpSpPr>
          <a:xfrm>
            <a:off x="4501534" y="1905001"/>
            <a:ext cx="4413866" cy="2420966"/>
            <a:chOff x="3739534" y="3170238"/>
            <a:chExt cx="4642466" cy="2546351"/>
          </a:xfrm>
        </p:grpSpPr>
        <p:sp>
          <p:nvSpPr>
            <p:cNvPr id="99339" name="Text Box 10"/>
            <p:cNvSpPr txBox="1">
              <a:spLocks noChangeArrowheads="1"/>
            </p:cNvSpPr>
            <p:nvPr/>
          </p:nvSpPr>
          <p:spPr bwMode="auto">
            <a:xfrm>
              <a:off x="3739534" y="3170238"/>
              <a:ext cx="1985608" cy="215444"/>
            </a:xfrm>
            <a:prstGeom prst="rect">
              <a:avLst/>
            </a:prstGeom>
            <a:noFill/>
            <a:ln w="25400" algn="ctr">
              <a:noFill/>
              <a:miter lim="800000"/>
              <a:headEnd/>
              <a:tailEnd type="none" w="lg" len="me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400" dirty="0">
                  <a:solidFill>
                    <a:schemeClr val="bg2">
                      <a:lumMod val="75000"/>
                    </a:schemeClr>
                  </a:solidFill>
                  <a:latin typeface="+mn-lt"/>
                </a:rPr>
                <a:t>Restoring Physical Machine</a:t>
              </a:r>
            </a:p>
          </p:txBody>
        </p:sp>
        <p:grpSp>
          <p:nvGrpSpPr>
            <p:cNvPr id="99352" name="Group 24"/>
            <p:cNvGrpSpPr>
              <a:grpSpLocks/>
            </p:cNvGrpSpPr>
            <p:nvPr/>
          </p:nvGrpSpPr>
          <p:grpSpPr bwMode="auto">
            <a:xfrm>
              <a:off x="3743325" y="3429001"/>
              <a:ext cx="4638675" cy="2287588"/>
              <a:chOff x="1302" y="2227"/>
              <a:chExt cx="2922" cy="1441"/>
            </a:xfrm>
          </p:grpSpPr>
          <p:grpSp>
            <p:nvGrpSpPr>
              <p:cNvPr id="99350" name="Group 22"/>
              <p:cNvGrpSpPr>
                <a:grpSpLocks/>
              </p:cNvGrpSpPr>
              <p:nvPr/>
            </p:nvGrpSpPr>
            <p:grpSpPr bwMode="auto">
              <a:xfrm>
                <a:off x="1344" y="2227"/>
                <a:ext cx="2880" cy="719"/>
                <a:chOff x="1392" y="2179"/>
                <a:chExt cx="2880" cy="719"/>
              </a:xfrm>
            </p:grpSpPr>
            <p:sp>
              <p:nvSpPr>
                <p:cNvPr id="99334" name="AutoShape 5"/>
                <p:cNvSpPr>
                  <a:spLocks noChangeArrowheads="1"/>
                </p:cNvSpPr>
                <p:nvPr/>
              </p:nvSpPr>
              <p:spPr bwMode="auto">
                <a:xfrm>
                  <a:off x="2544" y="2179"/>
                  <a:ext cx="576" cy="384"/>
                </a:xfrm>
                <a:prstGeom prst="chevron">
                  <a:avLst>
                    <a:gd name="adj" fmla="val 37500"/>
                  </a:avLst>
                </a:prstGeom>
                <a:solidFill>
                  <a:schemeClr val="accent1"/>
                </a:solidFill>
                <a:ln w="25400" algn="ctr">
                  <a:solidFill>
                    <a:srgbClr val="FF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35" name="AutoShape 6"/>
                <p:cNvSpPr>
                  <a:spLocks noChangeArrowheads="1"/>
                </p:cNvSpPr>
                <p:nvPr/>
              </p:nvSpPr>
              <p:spPr bwMode="auto">
                <a:xfrm>
                  <a:off x="3120" y="2179"/>
                  <a:ext cx="576" cy="384"/>
                </a:xfrm>
                <a:prstGeom prst="chevron">
                  <a:avLst>
                    <a:gd name="adj" fmla="val 37500"/>
                  </a:avLst>
                </a:prstGeom>
                <a:solidFill>
                  <a:schemeClr val="accent1"/>
                </a:solidFill>
                <a:ln w="25400" algn="ctr">
                  <a:solidFill>
                    <a:srgbClr val="FF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36" name="AutoShape 7"/>
                <p:cNvSpPr>
                  <a:spLocks noChangeArrowheads="1"/>
                </p:cNvSpPr>
                <p:nvPr/>
              </p:nvSpPr>
              <p:spPr bwMode="auto">
                <a:xfrm>
                  <a:off x="3696" y="2179"/>
                  <a:ext cx="576" cy="384"/>
                </a:xfrm>
                <a:prstGeom prst="chevron">
                  <a:avLst>
                    <a:gd name="adj" fmla="val 37500"/>
                  </a:avLst>
                </a:prstGeom>
                <a:solidFill>
                  <a:schemeClr val="accent1"/>
                </a:solidFill>
                <a:ln w="25400" algn="ctr">
                  <a:solidFill>
                    <a:srgbClr val="FF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37" name="AutoShape 8"/>
                <p:cNvSpPr>
                  <a:spLocks noChangeArrowheads="1"/>
                </p:cNvSpPr>
                <p:nvPr/>
              </p:nvSpPr>
              <p:spPr bwMode="auto">
                <a:xfrm>
                  <a:off x="1968" y="2179"/>
                  <a:ext cx="576" cy="384"/>
                </a:xfrm>
                <a:prstGeom prst="chevron">
                  <a:avLst>
                    <a:gd name="adj" fmla="val 37500"/>
                  </a:avLst>
                </a:prstGeom>
                <a:solidFill>
                  <a:schemeClr val="accent1"/>
                </a:solidFill>
                <a:ln w="25400" algn="ctr">
                  <a:solidFill>
                    <a:srgbClr val="FF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38" name="AutoShape 9"/>
                <p:cNvSpPr>
                  <a:spLocks noChangeArrowheads="1"/>
                </p:cNvSpPr>
                <p:nvPr/>
              </p:nvSpPr>
              <p:spPr bwMode="auto">
                <a:xfrm>
                  <a:off x="1392" y="2179"/>
                  <a:ext cx="576" cy="384"/>
                </a:xfrm>
                <a:prstGeom prst="chevron">
                  <a:avLst>
                    <a:gd name="adj" fmla="val 37500"/>
                  </a:avLst>
                </a:prstGeom>
                <a:solidFill>
                  <a:schemeClr val="accent1"/>
                </a:solidFill>
                <a:ln w="25400" algn="ctr">
                  <a:solidFill>
                    <a:srgbClr val="FF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40" name="Text Box 11"/>
                <p:cNvSpPr txBox="1">
                  <a:spLocks noChangeArrowheads="1"/>
                </p:cNvSpPr>
                <p:nvPr/>
              </p:nvSpPr>
              <p:spPr bwMode="auto">
                <a:xfrm>
                  <a:off x="1424" y="2629"/>
                  <a:ext cx="425" cy="159"/>
                </a:xfrm>
                <a:prstGeom prst="rect">
                  <a:avLst/>
                </a:prstGeom>
                <a:noFill/>
                <a:ln w="25400" algn="ctr">
                  <a:noFill/>
                  <a:miter lim="800000"/>
                  <a:headEnd/>
                  <a:tailEnd type="none" w="lg" len="med"/>
                </a:ln>
              </p:spPr>
              <p:txBody>
                <a:bodyPr wrap="square" lIns="0" tIns="0" rIns="0" bIns="0">
                  <a:spAutoFit/>
                </a:bodyPr>
                <a:lstStyle/>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Configure</a:t>
                  </a:r>
                </a:p>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Hardware</a:t>
                  </a:r>
                </a:p>
              </p:txBody>
            </p:sp>
            <p:sp>
              <p:nvSpPr>
                <p:cNvPr id="99341" name="Text Box 12"/>
                <p:cNvSpPr txBox="1">
                  <a:spLocks noChangeArrowheads="1"/>
                </p:cNvSpPr>
                <p:nvPr/>
              </p:nvSpPr>
              <p:spPr bwMode="auto">
                <a:xfrm>
                  <a:off x="2002" y="2629"/>
                  <a:ext cx="365" cy="116"/>
                </a:xfrm>
                <a:prstGeom prst="rect">
                  <a:avLst/>
                </a:prstGeom>
                <a:noFill/>
                <a:ln w="25400" algn="ctr">
                  <a:noFill/>
                  <a:miter lim="800000"/>
                  <a:headEnd/>
                  <a:tailEnd type="none" w="lg" len="me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200" dirty="0">
                      <a:solidFill>
                        <a:schemeClr val="bg2">
                          <a:lumMod val="75000"/>
                        </a:schemeClr>
                      </a:solidFill>
                      <a:latin typeface="+mn-lt"/>
                    </a:rPr>
                    <a:t>Install OS</a:t>
                  </a:r>
                </a:p>
              </p:txBody>
            </p:sp>
            <p:sp>
              <p:nvSpPr>
                <p:cNvPr id="99342" name="Text Box 13"/>
                <p:cNvSpPr txBox="1">
                  <a:spLocks noChangeArrowheads="1"/>
                </p:cNvSpPr>
                <p:nvPr/>
              </p:nvSpPr>
              <p:spPr bwMode="auto">
                <a:xfrm>
                  <a:off x="2560" y="2629"/>
                  <a:ext cx="381" cy="174"/>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50000"/>
                    </a:lnSpc>
                    <a:spcBef>
                      <a:spcPct val="50000"/>
                    </a:spcBef>
                    <a:buClr>
                      <a:srgbClr val="003580"/>
                    </a:buClr>
                    <a:buFont typeface="Wingdings" pitchFamily="2" charset="2"/>
                    <a:buNone/>
                  </a:pPr>
                  <a:r>
                    <a:rPr lang="en-US" sz="1200" dirty="0">
                      <a:solidFill>
                        <a:schemeClr val="bg2">
                          <a:lumMod val="75000"/>
                        </a:schemeClr>
                      </a:solidFill>
                      <a:latin typeface="+mn-lt"/>
                    </a:rPr>
                    <a:t>Configure</a:t>
                  </a:r>
                </a:p>
                <a:p>
                  <a:pPr marL="354013" indent="-354013" defTabSz="941388">
                    <a:lnSpc>
                      <a:spcPct val="50000"/>
                    </a:lnSpc>
                    <a:spcBef>
                      <a:spcPct val="50000"/>
                    </a:spcBef>
                    <a:buClr>
                      <a:srgbClr val="003580"/>
                    </a:buClr>
                    <a:buFont typeface="Wingdings" pitchFamily="2" charset="2"/>
                    <a:buNone/>
                  </a:pPr>
                  <a:r>
                    <a:rPr lang="en-US" sz="1200" dirty="0">
                      <a:solidFill>
                        <a:schemeClr val="bg2">
                          <a:lumMod val="75000"/>
                        </a:schemeClr>
                      </a:solidFill>
                      <a:latin typeface="+mn-lt"/>
                    </a:rPr>
                    <a:t>OS</a:t>
                  </a:r>
                </a:p>
              </p:txBody>
            </p:sp>
            <p:sp>
              <p:nvSpPr>
                <p:cNvPr id="99343" name="Text Box 14"/>
                <p:cNvSpPr txBox="1">
                  <a:spLocks noChangeArrowheads="1"/>
                </p:cNvSpPr>
                <p:nvPr/>
              </p:nvSpPr>
              <p:spPr bwMode="auto">
                <a:xfrm>
                  <a:off x="2985" y="2629"/>
                  <a:ext cx="719" cy="26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40000"/>
                    </a:lnSpc>
                    <a:spcBef>
                      <a:spcPct val="50000"/>
                    </a:spcBef>
                    <a:buClr>
                      <a:srgbClr val="003580"/>
                    </a:buClr>
                    <a:buFont typeface="Wingdings" pitchFamily="2" charset="2"/>
                    <a:buNone/>
                  </a:pPr>
                  <a:r>
                    <a:rPr lang="en-US" sz="1200" dirty="0" smtClean="0">
                      <a:solidFill>
                        <a:schemeClr val="bg2">
                          <a:lumMod val="75000"/>
                        </a:schemeClr>
                      </a:solidFill>
                      <a:latin typeface="+mn-lt"/>
                    </a:rPr>
                    <a:t>Install </a:t>
                  </a:r>
                </a:p>
                <a:p>
                  <a:pPr marL="354013" indent="-354013" defTabSz="941388">
                    <a:lnSpc>
                      <a:spcPct val="40000"/>
                    </a:lnSpc>
                    <a:spcBef>
                      <a:spcPct val="50000"/>
                    </a:spcBef>
                    <a:buClr>
                      <a:srgbClr val="003580"/>
                    </a:buClr>
                    <a:buFont typeface="Wingdings" pitchFamily="2" charset="2"/>
                    <a:buNone/>
                  </a:pPr>
                  <a:r>
                    <a:rPr lang="en-US" sz="1200" dirty="0" smtClean="0">
                      <a:solidFill>
                        <a:schemeClr val="bg2">
                          <a:lumMod val="75000"/>
                        </a:schemeClr>
                      </a:solidFill>
                      <a:latin typeface="+mn-lt"/>
                    </a:rPr>
                    <a:t>applications/data</a:t>
                  </a:r>
                  <a:endParaRPr lang="en-US" sz="1200" dirty="0">
                    <a:solidFill>
                      <a:schemeClr val="bg2">
                        <a:lumMod val="75000"/>
                      </a:schemeClr>
                    </a:solidFill>
                    <a:latin typeface="+mn-lt"/>
                  </a:endParaRPr>
                </a:p>
                <a:p>
                  <a:pPr marL="354013" indent="-354013" defTabSz="941388">
                    <a:lnSpc>
                      <a:spcPct val="40000"/>
                    </a:lnSpc>
                    <a:spcBef>
                      <a:spcPct val="50000"/>
                    </a:spcBef>
                    <a:buClr>
                      <a:srgbClr val="003580"/>
                    </a:buClr>
                    <a:buFont typeface="Wingdings" pitchFamily="2" charset="2"/>
                    <a:buNone/>
                  </a:pPr>
                  <a:r>
                    <a:rPr lang="en-US" sz="1200" dirty="0" smtClean="0">
                      <a:solidFill>
                        <a:schemeClr val="bg2">
                          <a:lumMod val="75000"/>
                        </a:schemeClr>
                      </a:solidFill>
                      <a:latin typeface="+mn-lt"/>
                    </a:rPr>
                    <a:t> from backup</a:t>
                  </a:r>
                  <a:endParaRPr lang="en-US" sz="1200" dirty="0">
                    <a:solidFill>
                      <a:schemeClr val="bg2">
                        <a:lumMod val="75000"/>
                      </a:schemeClr>
                    </a:solidFill>
                    <a:latin typeface="+mn-lt"/>
                  </a:endParaRPr>
                </a:p>
              </p:txBody>
            </p:sp>
          </p:grpSp>
          <p:sp>
            <p:nvSpPr>
              <p:cNvPr id="99344" name="Text Box 15"/>
              <p:cNvSpPr txBox="1">
                <a:spLocks noChangeArrowheads="1"/>
              </p:cNvSpPr>
              <p:nvPr/>
            </p:nvSpPr>
            <p:spPr bwMode="auto">
              <a:xfrm>
                <a:off x="3712" y="2677"/>
                <a:ext cx="462" cy="374"/>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Start </a:t>
                </a:r>
              </a:p>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“single-step</a:t>
                </a:r>
              </a:p>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Automated</a:t>
                </a:r>
              </a:p>
              <a:p>
                <a:pPr marL="354013" indent="-354013" defTabSz="941388">
                  <a:lnSpc>
                    <a:spcPct val="40000"/>
                  </a:lnSpc>
                  <a:spcBef>
                    <a:spcPct val="50000"/>
                  </a:spcBef>
                  <a:buClr>
                    <a:srgbClr val="003580"/>
                  </a:buClr>
                  <a:buFont typeface="Wingdings" pitchFamily="2" charset="2"/>
                  <a:buNone/>
                </a:pPr>
                <a:r>
                  <a:rPr lang="en-US" sz="1200" dirty="0">
                    <a:solidFill>
                      <a:schemeClr val="bg2">
                        <a:lumMod val="75000"/>
                      </a:schemeClr>
                    </a:solidFill>
                    <a:latin typeface="+mn-lt"/>
                  </a:rPr>
                  <a:t>recovery”</a:t>
                </a:r>
              </a:p>
            </p:txBody>
          </p:sp>
          <p:sp>
            <p:nvSpPr>
              <p:cNvPr id="99345" name="AutoShape 16"/>
              <p:cNvSpPr>
                <a:spLocks noChangeArrowheads="1"/>
              </p:cNvSpPr>
              <p:nvPr/>
            </p:nvSpPr>
            <p:spPr bwMode="auto">
              <a:xfrm>
                <a:off x="1968" y="3149"/>
                <a:ext cx="576" cy="384"/>
              </a:xfrm>
              <a:prstGeom prst="chevron">
                <a:avLst>
                  <a:gd name="adj" fmla="val 37500"/>
                </a:avLst>
              </a:prstGeom>
              <a:solidFill>
                <a:srgbClr val="0000FF"/>
              </a:solidFill>
              <a:ln w="25400" algn="ctr">
                <a:solidFill>
                  <a:srgbClr val="00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46" name="AutoShape 17"/>
              <p:cNvSpPr>
                <a:spLocks noChangeArrowheads="1"/>
              </p:cNvSpPr>
              <p:nvPr/>
            </p:nvSpPr>
            <p:spPr bwMode="auto">
              <a:xfrm>
                <a:off x="1392" y="3149"/>
                <a:ext cx="576" cy="384"/>
              </a:xfrm>
              <a:prstGeom prst="chevron">
                <a:avLst>
                  <a:gd name="adj" fmla="val 37500"/>
                </a:avLst>
              </a:prstGeom>
              <a:solidFill>
                <a:srgbClr val="0000FF"/>
              </a:solidFill>
              <a:ln w="25400" algn="ctr">
                <a:solidFill>
                  <a:srgbClr val="000000"/>
                </a:solidFill>
                <a:miter lim="800000"/>
                <a:headEnd/>
                <a:tailEnd type="none" w="lg" len="med"/>
              </a:ln>
            </p:spPr>
            <p:txBody>
              <a:bodyPr wrap="none" lIns="0" tIns="0" rIns="0" bIns="0" anchor="ctr"/>
              <a:lstStyle/>
              <a:p>
                <a:pPr>
                  <a:spcBef>
                    <a:spcPct val="50000"/>
                  </a:spcBef>
                  <a:buClr>
                    <a:srgbClr val="003580"/>
                  </a:buClr>
                  <a:buFont typeface="Wingdings" pitchFamily="2" charset="2"/>
                  <a:buNone/>
                </a:pPr>
                <a:endParaRPr lang="en-US" sz="2600">
                  <a:solidFill>
                    <a:schemeClr val="bg2">
                      <a:lumMod val="75000"/>
                    </a:schemeClr>
                  </a:solidFill>
                  <a:latin typeface="+mn-lt"/>
                </a:endParaRPr>
              </a:p>
            </p:txBody>
          </p:sp>
          <p:sp>
            <p:nvSpPr>
              <p:cNvPr id="99347" name="Text Box 18"/>
              <p:cNvSpPr txBox="1">
                <a:spLocks noChangeArrowheads="1"/>
              </p:cNvSpPr>
              <p:nvPr/>
            </p:nvSpPr>
            <p:spPr bwMode="auto">
              <a:xfrm>
                <a:off x="1302" y="2976"/>
                <a:ext cx="1195" cy="136"/>
              </a:xfrm>
              <a:prstGeom prst="rect">
                <a:avLst/>
              </a:prstGeom>
              <a:noFill/>
              <a:ln w="25400" algn="ctr">
                <a:noFill/>
                <a:miter lim="800000"/>
                <a:headEnd/>
                <a:tailEnd type="none" w="lg" len="me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400" dirty="0">
                    <a:solidFill>
                      <a:schemeClr val="bg2">
                        <a:lumMod val="75000"/>
                      </a:schemeClr>
                    </a:solidFill>
                    <a:latin typeface="+mn-lt"/>
                  </a:rPr>
                  <a:t>Restoring Virtual Machine</a:t>
                </a:r>
              </a:p>
            </p:txBody>
          </p:sp>
          <p:sp>
            <p:nvSpPr>
              <p:cNvPr id="99348" name="Text Box 19"/>
              <p:cNvSpPr txBox="1">
                <a:spLocks noChangeArrowheads="1"/>
              </p:cNvSpPr>
              <p:nvPr/>
            </p:nvSpPr>
            <p:spPr bwMode="auto">
              <a:xfrm>
                <a:off x="1367" y="3552"/>
                <a:ext cx="459" cy="116"/>
              </a:xfrm>
              <a:prstGeom prst="rect">
                <a:avLst/>
              </a:prstGeom>
              <a:noFill/>
              <a:ln w="25400" algn="ctr">
                <a:noFill/>
                <a:miter lim="800000"/>
                <a:headEnd/>
                <a:tailEnd type="none" w="lg" len="me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200" dirty="0">
                    <a:solidFill>
                      <a:schemeClr val="bg2">
                        <a:lumMod val="75000"/>
                      </a:schemeClr>
                    </a:solidFill>
                    <a:latin typeface="+mn-lt"/>
                  </a:rPr>
                  <a:t>Restore VM</a:t>
                </a:r>
              </a:p>
            </p:txBody>
          </p:sp>
          <p:sp>
            <p:nvSpPr>
              <p:cNvPr id="99349" name="Text Box 20"/>
              <p:cNvSpPr txBox="1">
                <a:spLocks noChangeArrowheads="1"/>
              </p:cNvSpPr>
              <p:nvPr/>
            </p:nvSpPr>
            <p:spPr bwMode="auto">
              <a:xfrm>
                <a:off x="1989" y="3552"/>
                <a:ext cx="534" cy="116"/>
              </a:xfrm>
              <a:prstGeom prst="rect">
                <a:avLst/>
              </a:prstGeom>
              <a:noFill/>
              <a:ln w="25400" algn="ctr">
                <a:noFill/>
                <a:miter lim="800000"/>
                <a:headEnd/>
                <a:tailEnd type="none" w="lg" len="med"/>
              </a:ln>
            </p:spPr>
            <p:txBody>
              <a:bodyPr wrap="none" lIns="0" tIns="0" rIns="0" bIns="0">
                <a:spAutoFit/>
              </a:bodyPr>
              <a:lstStyle/>
              <a:p>
                <a:pPr marL="354013" indent="-354013" defTabSz="941388">
                  <a:spcBef>
                    <a:spcPct val="50000"/>
                  </a:spcBef>
                  <a:buClr>
                    <a:srgbClr val="003580"/>
                  </a:buClr>
                  <a:buFont typeface="Wingdings" pitchFamily="2" charset="2"/>
                  <a:buNone/>
                </a:pPr>
                <a:r>
                  <a:rPr lang="en-US" sz="1200" dirty="0">
                    <a:solidFill>
                      <a:schemeClr val="bg2">
                        <a:lumMod val="75000"/>
                      </a:schemeClr>
                    </a:solidFill>
                    <a:latin typeface="+mn-lt"/>
                  </a:rPr>
                  <a:t>Power on VM</a:t>
                </a:r>
              </a:p>
            </p:txBody>
          </p:sp>
        </p:gr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VM replication methods – compute based and storage array based</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VM snapshot, clone, and template</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VM migration – server-to-server and array-to-array</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Service failover during an outage at the primary VDC site</a:t>
            </a:r>
          </a:p>
          <a:p>
            <a:pPr lvl="1" indent="-223838" algn="l">
              <a:buClr>
                <a:srgbClr val="92D050"/>
              </a:buClr>
              <a:buSzPct val="110000"/>
              <a:buFont typeface="Arial" pitchFamily="34" charset="0"/>
              <a:buChar char="•"/>
              <a:defRPr/>
            </a:pPr>
            <a:endParaRPr lang="en-US" sz="2000" dirty="0" smtClean="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3: Replication and Migration in VDC</a:t>
            </a:r>
          </a:p>
          <a:p>
            <a:endParaRPr lang="en-US" dirty="0" smtClean="0"/>
          </a:p>
        </p:txBody>
      </p:sp>
      <p:sp>
        <p:nvSpPr>
          <p:cNvPr id="9" name="Footer Placeholder 8"/>
          <p:cNvSpPr>
            <a:spLocks noGrp="1"/>
          </p:cNvSpPr>
          <p:nvPr>
            <p:ph type="ftr" sz="quarter" idx="14"/>
          </p:nvPr>
        </p:nvSpPr>
        <p:spPr/>
        <p:txBody>
          <a:bodyPr/>
          <a:lstStyle/>
          <a:p>
            <a:pPr>
              <a:defRPr/>
            </a:pPr>
            <a:r>
              <a:rPr lang="en-US" dirty="0" smtClean="0"/>
              <a:t>Business Continuity in VDC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23</a:t>
            </a:fld>
            <a:endParaRPr lang="en-US"/>
          </a:p>
        </p:txBody>
      </p:sp>
      <p:sp>
        <p:nvSpPr>
          <p:cNvPr id="10" name="Title 4"/>
          <p:cNvSpPr>
            <a:spLocks noGrp="1"/>
          </p:cNvSpPr>
          <p:nvPr>
            <p:ph type="ctrTitle"/>
          </p:nvPr>
        </p:nvSpPr>
        <p:spPr>
          <a:xfrm>
            <a:off x="685800" y="1143000"/>
            <a:ext cx="7772400" cy="688975"/>
          </a:xfrm>
        </p:spPr>
        <p:txBody>
          <a:bodyPr/>
          <a:lstStyle/>
          <a:p>
            <a:r>
              <a:rPr lang="en-US" dirty="0" smtClean="0"/>
              <a:t>Module 7: Business Continuity in VDC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95234" name="Title 6"/>
          <p:cNvSpPr>
            <a:spLocks noGrp="1"/>
          </p:cNvSpPr>
          <p:nvPr>
            <p:ph type="title" idx="4294967295"/>
          </p:nvPr>
        </p:nvSpPr>
        <p:spPr/>
        <p:txBody>
          <a:bodyPr/>
          <a:lstStyle/>
          <a:p>
            <a:r>
              <a:rPr lang="en-US" dirty="0"/>
              <a:t>VM Replication in </a:t>
            </a:r>
            <a:r>
              <a:rPr lang="en-US" dirty="0" smtClean="0"/>
              <a:t>VDC </a:t>
            </a:r>
            <a:endParaRPr lang="en-US" dirty="0"/>
          </a:p>
        </p:txBody>
      </p:sp>
      <p:sp>
        <p:nvSpPr>
          <p:cNvPr id="95235"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VM replication is a critical requirement for successful BC</a:t>
            </a:r>
          </a:p>
          <a:p>
            <a:r>
              <a:rPr lang="en-US" dirty="0">
                <a:solidFill>
                  <a:schemeClr val="bg2">
                    <a:lumMod val="75000"/>
                  </a:schemeClr>
                </a:solidFill>
              </a:rPr>
              <a:t>VM replication is performed at the hypervisor level </a:t>
            </a:r>
          </a:p>
          <a:p>
            <a:pPr marL="685800" lvl="1" indent="-336550"/>
            <a:r>
              <a:rPr lang="en-US" dirty="0">
                <a:solidFill>
                  <a:schemeClr val="bg2">
                    <a:lumMod val="75000"/>
                  </a:schemeClr>
                </a:solidFill>
              </a:rPr>
              <a:t>Relies upon replication software to propagate changes made to a VM’s virtual </a:t>
            </a:r>
            <a:r>
              <a:rPr lang="en-US" dirty="0" smtClean="0">
                <a:solidFill>
                  <a:schemeClr val="bg2">
                    <a:lumMod val="75000"/>
                  </a:schemeClr>
                </a:solidFill>
              </a:rPr>
              <a:t>disk</a:t>
            </a:r>
            <a:endParaRPr lang="en-US" dirty="0">
              <a:solidFill>
                <a:schemeClr val="bg2">
                  <a:lumMod val="75000"/>
                </a:schemeClr>
              </a:solidFill>
            </a:endParaRPr>
          </a:p>
          <a:p>
            <a:r>
              <a:rPr lang="en-US" dirty="0">
                <a:solidFill>
                  <a:schemeClr val="bg2">
                    <a:lumMod val="75000"/>
                  </a:schemeClr>
                </a:solidFill>
              </a:rPr>
              <a:t>To ensure data integrity, </a:t>
            </a:r>
            <a:r>
              <a:rPr lang="en-US" i="1" dirty="0">
                <a:solidFill>
                  <a:schemeClr val="bg2">
                    <a:lumMod val="75000"/>
                  </a:schemeClr>
                </a:solidFill>
              </a:rPr>
              <a:t>quiescing</a:t>
            </a:r>
            <a:r>
              <a:rPr lang="en-US" dirty="0">
                <a:solidFill>
                  <a:schemeClr val="bg2">
                    <a:lumMod val="75000"/>
                  </a:schemeClr>
                </a:solidFill>
              </a:rPr>
              <a:t> of VM is necessary before replication process starts</a:t>
            </a:r>
          </a:p>
          <a:p>
            <a:pPr marL="685800" lvl="1" indent="-336550"/>
            <a:r>
              <a:rPr lang="en-US" dirty="0">
                <a:solidFill>
                  <a:schemeClr val="bg2">
                    <a:lumMod val="75000"/>
                  </a:schemeClr>
                </a:solidFill>
              </a:rPr>
              <a:t>Quiescing pauses currently running applications within a VM and </a:t>
            </a:r>
            <a:r>
              <a:rPr lang="en-US" dirty="0" smtClean="0">
                <a:solidFill>
                  <a:schemeClr val="bg2">
                    <a:lumMod val="75000"/>
                  </a:schemeClr>
                </a:solidFill>
              </a:rPr>
              <a:t>forcibly </a:t>
            </a:r>
            <a:r>
              <a:rPr lang="en-US" dirty="0">
                <a:solidFill>
                  <a:schemeClr val="bg2">
                    <a:lumMod val="75000"/>
                  </a:schemeClr>
                </a:solidFill>
              </a:rPr>
              <a:t>flushes all data in </a:t>
            </a:r>
            <a:r>
              <a:rPr lang="en-US" dirty="0" smtClean="0">
                <a:solidFill>
                  <a:schemeClr val="bg2">
                    <a:lumMod val="75000"/>
                  </a:schemeClr>
                </a:solidFill>
              </a:rPr>
              <a:t>the memory </a:t>
            </a:r>
            <a:r>
              <a:rPr lang="en-US" dirty="0">
                <a:solidFill>
                  <a:schemeClr val="bg2">
                    <a:lumMod val="75000"/>
                  </a:schemeClr>
                </a:solidFill>
              </a:rPr>
              <a:t>to the disk</a:t>
            </a:r>
          </a:p>
          <a:p>
            <a:pPr marL="685800" lvl="1" indent="-336550"/>
            <a:r>
              <a:rPr lang="en-US" dirty="0" smtClean="0">
                <a:solidFill>
                  <a:schemeClr val="bg2">
                    <a:lumMod val="75000"/>
                  </a:schemeClr>
                </a:solidFill>
              </a:rPr>
              <a:t>To achieve application-level consistency, is performed </a:t>
            </a:r>
            <a:r>
              <a:rPr lang="en-US" dirty="0">
                <a:solidFill>
                  <a:schemeClr val="bg2">
                    <a:lumMod val="75000"/>
                  </a:schemeClr>
                </a:solidFill>
              </a:rPr>
              <a:t>at </a:t>
            </a:r>
            <a:r>
              <a:rPr lang="en-US" dirty="0" smtClean="0">
                <a:solidFill>
                  <a:schemeClr val="bg2">
                    <a:lumMod val="75000"/>
                  </a:schemeClr>
                </a:solidFill>
              </a:rPr>
              <a:t>the application level</a:t>
            </a:r>
          </a:p>
          <a:p>
            <a:pPr marL="1146175" lvl="2" indent="-336550"/>
            <a:r>
              <a:rPr lang="en-US" dirty="0" smtClean="0">
                <a:latin typeface="Calibri" pitchFamily="34" charset="0"/>
              </a:rPr>
              <a:t>Applications complete any pending transactions and write the pending data to the disk</a:t>
            </a:r>
            <a:endParaRPr lang="en-US" dirty="0">
              <a:solidFill>
                <a:schemeClr val="bg2">
                  <a:lumMod val="75000"/>
                </a:schemeClr>
              </a:solidFill>
            </a:endParaRPr>
          </a:p>
          <a:p>
            <a:endParaRPr lang="en-US" dirty="0"/>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09E360B-7195-479C-8C87-8D84C79F3157}"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24</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97282" name="Title 6"/>
          <p:cNvSpPr>
            <a:spLocks noGrp="1"/>
          </p:cNvSpPr>
          <p:nvPr>
            <p:ph type="title" idx="4294967295"/>
          </p:nvPr>
        </p:nvSpPr>
        <p:spPr/>
        <p:txBody>
          <a:bodyPr/>
          <a:lstStyle/>
          <a:p>
            <a:r>
              <a:rPr lang="en-US" dirty="0"/>
              <a:t>VM Replication Methods </a:t>
            </a:r>
          </a:p>
        </p:txBody>
      </p:sp>
      <p:sp>
        <p:nvSpPr>
          <p:cNvPr id="97283" name="Content Placeholder 6"/>
          <p:cNvSpPr>
            <a:spLocks noGrp="1"/>
          </p:cNvSpPr>
          <p:nvPr>
            <p:ph idx="4294967295"/>
          </p:nvPr>
        </p:nvSpPr>
        <p:spPr>
          <a:xfrm>
            <a:off x="304800" y="914400"/>
            <a:ext cx="8458200" cy="5181600"/>
          </a:xfrm>
        </p:spPr>
        <p:txBody>
          <a:bodyPr/>
          <a:lstStyle/>
          <a:p>
            <a:r>
              <a:rPr lang="en-US" dirty="0" smtClean="0">
                <a:solidFill>
                  <a:schemeClr val="bg2">
                    <a:lumMod val="75000"/>
                  </a:schemeClr>
                </a:solidFill>
              </a:rPr>
              <a:t>Compute </a:t>
            </a:r>
            <a:r>
              <a:rPr lang="en-US" dirty="0">
                <a:solidFill>
                  <a:schemeClr val="bg2">
                    <a:lumMod val="75000"/>
                  </a:schemeClr>
                </a:solidFill>
              </a:rPr>
              <a:t>based replication</a:t>
            </a:r>
          </a:p>
          <a:p>
            <a:pPr marL="685800" lvl="1" indent="-336550"/>
            <a:r>
              <a:rPr lang="en-US" dirty="0">
                <a:solidFill>
                  <a:schemeClr val="bg2">
                    <a:lumMod val="75000"/>
                  </a:schemeClr>
                </a:solidFill>
              </a:rPr>
              <a:t>Enables replicating VMs between dissimilar </a:t>
            </a:r>
            <a:r>
              <a:rPr lang="en-US" dirty="0" smtClean="0">
                <a:solidFill>
                  <a:schemeClr val="bg2">
                    <a:lumMod val="75000"/>
                  </a:schemeClr>
                </a:solidFill>
              </a:rPr>
              <a:t>storage; for example, from </a:t>
            </a:r>
            <a:r>
              <a:rPr lang="en-US" dirty="0">
                <a:solidFill>
                  <a:schemeClr val="bg2">
                    <a:lumMod val="75000"/>
                  </a:schemeClr>
                </a:solidFill>
              </a:rPr>
              <a:t>a local </a:t>
            </a:r>
            <a:r>
              <a:rPr lang="en-US" dirty="0" smtClean="0">
                <a:solidFill>
                  <a:schemeClr val="bg2">
                    <a:lumMod val="75000"/>
                  </a:schemeClr>
                </a:solidFill>
              </a:rPr>
              <a:t>disk drive </a:t>
            </a:r>
            <a:r>
              <a:rPr lang="en-US" dirty="0">
                <a:solidFill>
                  <a:schemeClr val="bg2">
                    <a:lumMod val="75000"/>
                  </a:schemeClr>
                </a:solidFill>
              </a:rPr>
              <a:t>to a storage array in a different location </a:t>
            </a:r>
          </a:p>
          <a:p>
            <a:pPr marL="685800" lvl="1" indent="-336550"/>
            <a:r>
              <a:rPr lang="en-US" dirty="0">
                <a:solidFill>
                  <a:schemeClr val="bg2">
                    <a:lumMod val="75000"/>
                  </a:schemeClr>
                </a:solidFill>
              </a:rPr>
              <a:t>Creates VM snapshot, VM clone, or VM template</a:t>
            </a:r>
          </a:p>
          <a:p>
            <a:r>
              <a:rPr lang="en-US" dirty="0">
                <a:solidFill>
                  <a:schemeClr val="bg2">
                    <a:lumMod val="75000"/>
                  </a:schemeClr>
                </a:solidFill>
              </a:rPr>
              <a:t>Storage array based replication</a:t>
            </a:r>
          </a:p>
          <a:p>
            <a:pPr marL="685800" lvl="1" indent="-336550"/>
            <a:r>
              <a:rPr lang="en-US" dirty="0" smtClean="0">
                <a:solidFill>
                  <a:schemeClr val="bg2">
                    <a:lumMod val="75000"/>
                  </a:schemeClr>
                </a:solidFill>
              </a:rPr>
              <a:t>Is performed </a:t>
            </a:r>
            <a:r>
              <a:rPr lang="en-US" dirty="0">
                <a:solidFill>
                  <a:schemeClr val="bg2">
                    <a:lumMod val="75000"/>
                  </a:schemeClr>
                </a:solidFill>
              </a:rPr>
              <a:t>at the storage array level</a:t>
            </a:r>
          </a:p>
          <a:p>
            <a:pPr marL="685800" lvl="1" indent="-336550"/>
            <a:r>
              <a:rPr lang="en-US" dirty="0" smtClean="0">
                <a:solidFill>
                  <a:schemeClr val="bg2">
                    <a:lumMod val="75000"/>
                  </a:schemeClr>
                </a:solidFill>
              </a:rPr>
              <a:t>Is similar </a:t>
            </a:r>
            <a:r>
              <a:rPr lang="en-US" dirty="0">
                <a:solidFill>
                  <a:schemeClr val="bg2">
                    <a:lumMod val="75000"/>
                  </a:schemeClr>
                </a:solidFill>
              </a:rPr>
              <a:t>to traditional array based replication in CDC</a:t>
            </a:r>
          </a:p>
          <a:p>
            <a:pPr marL="685800" lvl="1" indent="-336550"/>
            <a:r>
              <a:rPr lang="en-US" dirty="0" smtClean="0">
                <a:solidFill>
                  <a:schemeClr val="bg2">
                    <a:lumMod val="75000"/>
                  </a:schemeClr>
                </a:solidFill>
              </a:rPr>
              <a:t>Is performed </a:t>
            </a:r>
            <a:r>
              <a:rPr lang="en-US" dirty="0">
                <a:solidFill>
                  <a:schemeClr val="bg2">
                    <a:lumMod val="75000"/>
                  </a:schemeClr>
                </a:solidFill>
              </a:rPr>
              <a:t>either </a:t>
            </a:r>
            <a:r>
              <a:rPr lang="en-US" dirty="0" smtClean="0">
                <a:solidFill>
                  <a:schemeClr val="bg2">
                    <a:lumMod val="75000"/>
                  </a:schemeClr>
                </a:solidFill>
              </a:rPr>
              <a:t>at </a:t>
            </a:r>
            <a:r>
              <a:rPr lang="en-US" dirty="0">
                <a:solidFill>
                  <a:schemeClr val="bg2">
                    <a:lumMod val="75000"/>
                  </a:schemeClr>
                </a:solidFill>
              </a:rPr>
              <a:t>local (primary) site or </a:t>
            </a:r>
            <a:r>
              <a:rPr lang="en-US" dirty="0" smtClean="0">
                <a:solidFill>
                  <a:schemeClr val="bg2">
                    <a:lumMod val="75000"/>
                  </a:schemeClr>
                </a:solidFill>
              </a:rPr>
              <a:t>to a </a:t>
            </a:r>
            <a:r>
              <a:rPr lang="en-US" dirty="0">
                <a:solidFill>
                  <a:schemeClr val="bg2">
                    <a:lumMod val="75000"/>
                  </a:schemeClr>
                </a:solidFill>
              </a:rPr>
              <a:t>remote (secondary) site</a:t>
            </a:r>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2AE9A67-69D3-41F3-B550-1B51558DB85E}"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25</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1"/>
          <p:cNvSpPr>
            <a:spLocks noGrp="1"/>
          </p:cNvSpPr>
          <p:nvPr>
            <p:ph type="ftr" sz="quarter" idx="10"/>
          </p:nvPr>
        </p:nvSpPr>
        <p:spPr/>
        <p:txBody>
          <a:bodyPr/>
          <a:lstStyle/>
          <a:p>
            <a:r>
              <a:rPr lang="en-US"/>
              <a:t>Business Continuity in VDC</a:t>
            </a:r>
          </a:p>
        </p:txBody>
      </p:sp>
      <p:sp>
        <p:nvSpPr>
          <p:cNvPr id="109570" name="Title 6"/>
          <p:cNvSpPr>
            <a:spLocks noGrp="1"/>
          </p:cNvSpPr>
          <p:nvPr>
            <p:ph type="title" idx="4294967295"/>
          </p:nvPr>
        </p:nvSpPr>
        <p:spPr/>
        <p:txBody>
          <a:bodyPr/>
          <a:lstStyle/>
          <a:p>
            <a:r>
              <a:rPr lang="en-US" dirty="0"/>
              <a:t>VM Snapshot</a:t>
            </a:r>
          </a:p>
        </p:txBody>
      </p:sp>
      <p:sp>
        <p:nvSpPr>
          <p:cNvPr id="109571" name="Content Placeholder 6"/>
          <p:cNvSpPr>
            <a:spLocks noGrp="1"/>
          </p:cNvSpPr>
          <p:nvPr>
            <p:ph idx="4294967295"/>
          </p:nvPr>
        </p:nvSpPr>
        <p:spPr>
          <a:xfrm>
            <a:off x="304800" y="914400"/>
            <a:ext cx="8458200" cy="2209800"/>
          </a:xfrm>
        </p:spPr>
        <p:txBody>
          <a:bodyPr/>
          <a:lstStyle/>
          <a:p>
            <a:r>
              <a:rPr lang="en-US" dirty="0">
                <a:solidFill>
                  <a:schemeClr val="bg2">
                    <a:lumMod val="75000"/>
                  </a:schemeClr>
                </a:solidFill>
              </a:rPr>
              <a:t>Preserves the state and data of a VM at a specific </a:t>
            </a:r>
            <a:r>
              <a:rPr lang="en-US" dirty="0" smtClean="0">
                <a:solidFill>
                  <a:schemeClr val="bg2">
                    <a:lumMod val="75000"/>
                  </a:schemeClr>
                </a:solidFill>
              </a:rPr>
              <a:t>point-in-time</a:t>
            </a:r>
            <a:endParaRPr lang="en-US" dirty="0">
              <a:solidFill>
                <a:schemeClr val="bg2">
                  <a:lumMod val="75000"/>
                </a:schemeClr>
              </a:solidFill>
            </a:endParaRPr>
          </a:p>
          <a:p>
            <a:pPr marL="685800" lvl="1" indent="-336550"/>
            <a:r>
              <a:rPr lang="en-US" sz="2000" dirty="0">
                <a:solidFill>
                  <a:schemeClr val="bg2">
                    <a:lumMod val="75000"/>
                  </a:schemeClr>
                </a:solidFill>
              </a:rPr>
              <a:t>State includes </a:t>
            </a:r>
            <a:r>
              <a:rPr lang="en-US" sz="2000" dirty="0" smtClean="0">
                <a:solidFill>
                  <a:schemeClr val="bg2">
                    <a:lumMod val="75000"/>
                  </a:schemeClr>
                </a:solidFill>
              </a:rPr>
              <a:t>VM configuration files as well as </a:t>
            </a:r>
            <a:r>
              <a:rPr lang="en-US" sz="2000" dirty="0">
                <a:solidFill>
                  <a:schemeClr val="bg2">
                    <a:lumMod val="75000"/>
                  </a:schemeClr>
                </a:solidFill>
              </a:rPr>
              <a:t>its power state (on, off, suspended)</a:t>
            </a:r>
          </a:p>
          <a:p>
            <a:pPr marL="685800" lvl="1" indent="-336550"/>
            <a:r>
              <a:rPr lang="en-US" sz="2000" dirty="0">
                <a:solidFill>
                  <a:schemeClr val="bg2">
                    <a:lumMod val="75000"/>
                  </a:schemeClr>
                </a:solidFill>
              </a:rPr>
              <a:t>Data includes all the files that makeup the VM </a:t>
            </a:r>
            <a:r>
              <a:rPr lang="en-US" sz="2000" dirty="0" smtClean="0">
                <a:solidFill>
                  <a:schemeClr val="bg2">
                    <a:lumMod val="75000"/>
                  </a:schemeClr>
                </a:solidFill>
              </a:rPr>
              <a:t>including memory, </a:t>
            </a:r>
            <a:r>
              <a:rPr lang="en-US" sz="2000" dirty="0">
                <a:solidFill>
                  <a:schemeClr val="bg2">
                    <a:lumMod val="75000"/>
                  </a:schemeClr>
                </a:solidFill>
              </a:rPr>
              <a:t>and other devices, such as virtual </a:t>
            </a:r>
            <a:r>
              <a:rPr lang="en-US" sz="2000" dirty="0" smtClean="0">
                <a:solidFill>
                  <a:schemeClr val="bg2">
                    <a:lumMod val="75000"/>
                  </a:schemeClr>
                </a:solidFill>
              </a:rPr>
              <a:t>NIC</a:t>
            </a:r>
          </a:p>
          <a:p>
            <a:pPr marL="685800" lvl="1" indent="-336550"/>
            <a:r>
              <a:rPr lang="en-US" sz="2000" dirty="0" smtClean="0">
                <a:solidFill>
                  <a:schemeClr val="bg2">
                    <a:lumMod val="75000"/>
                  </a:schemeClr>
                </a:solidFill>
              </a:rPr>
              <a:t>A log file captures the changes to the virtual disk after snapshot is taken</a:t>
            </a:r>
            <a:endParaRPr lang="en-US" sz="20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7E72DCE-FA82-4763-A69C-FF634CDB075D}"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26</a:t>
            </a:fld>
            <a:endParaRPr lang="en-US" sz="1000">
              <a:solidFill>
                <a:schemeClr val="tx1">
                  <a:lumMod val="75000"/>
                  <a:lumOff val="25000"/>
                </a:schemeClr>
              </a:solidFill>
              <a:latin typeface="Calibri" pitchFamily="34" charset="0"/>
              <a:cs typeface="+mn-cs"/>
            </a:endParaRPr>
          </a:p>
        </p:txBody>
      </p:sp>
      <p:grpSp>
        <p:nvGrpSpPr>
          <p:cNvPr id="26" name="Group 25"/>
          <p:cNvGrpSpPr/>
          <p:nvPr/>
        </p:nvGrpSpPr>
        <p:grpSpPr>
          <a:xfrm>
            <a:off x="1219200" y="3154362"/>
            <a:ext cx="6858000" cy="2941638"/>
            <a:chOff x="990600" y="3048000"/>
            <a:chExt cx="6858000" cy="2941638"/>
          </a:xfrm>
        </p:grpSpPr>
        <p:cxnSp>
          <p:nvCxnSpPr>
            <p:cNvPr id="109583" name="AutoShape 15"/>
            <p:cNvCxnSpPr>
              <a:cxnSpLocks noChangeShapeType="1"/>
              <a:stCxn id="0" idx="3"/>
              <a:endCxn id="0" idx="1"/>
            </p:cNvCxnSpPr>
            <p:nvPr/>
          </p:nvCxnSpPr>
          <p:spPr bwMode="auto">
            <a:xfrm>
              <a:off x="2057400" y="5133975"/>
              <a:ext cx="2590800" cy="0"/>
            </a:xfrm>
            <a:prstGeom prst="straightConnector1">
              <a:avLst/>
            </a:prstGeom>
            <a:noFill/>
            <a:ln w="25400">
              <a:solidFill>
                <a:schemeClr val="tx1"/>
              </a:solidFill>
              <a:round/>
              <a:headEnd/>
              <a:tailEnd type="triangle" w="med" len="med"/>
            </a:ln>
            <a:effectLst/>
          </p:spPr>
        </p:cxnSp>
        <p:grpSp>
          <p:nvGrpSpPr>
            <p:cNvPr id="109587" name="Group 19"/>
            <p:cNvGrpSpPr>
              <a:grpSpLocks/>
            </p:cNvGrpSpPr>
            <p:nvPr/>
          </p:nvGrpSpPr>
          <p:grpSpPr bwMode="auto">
            <a:xfrm>
              <a:off x="1185863" y="3048000"/>
              <a:ext cx="6662737" cy="2646363"/>
              <a:chOff x="555" y="2125"/>
              <a:chExt cx="4197" cy="1667"/>
            </a:xfrm>
          </p:grpSpPr>
          <p:grpSp>
            <p:nvGrpSpPr>
              <p:cNvPr id="109578" name="Group 10"/>
              <p:cNvGrpSpPr>
                <a:grpSpLocks/>
              </p:cNvGrpSpPr>
              <p:nvPr/>
            </p:nvGrpSpPr>
            <p:grpSpPr bwMode="auto">
              <a:xfrm>
                <a:off x="555" y="2125"/>
                <a:ext cx="1653" cy="1667"/>
                <a:chOff x="384" y="1920"/>
                <a:chExt cx="1653" cy="1667"/>
              </a:xfrm>
            </p:grpSpPr>
            <p:pic>
              <p:nvPicPr>
                <p:cNvPr id="109573" name="Picture 20" descr="VM.png"/>
                <p:cNvPicPr>
                  <a:picLocks noChangeAspect="1"/>
                </p:cNvPicPr>
                <p:nvPr/>
              </p:nvPicPr>
              <p:blipFill>
                <a:blip r:embed="rId3" cstate="print"/>
                <a:srcRect/>
                <a:stretch>
                  <a:fillRect/>
                </a:stretch>
              </p:blipFill>
              <p:spPr bwMode="auto">
                <a:xfrm>
                  <a:off x="384" y="2880"/>
                  <a:ext cx="549" cy="707"/>
                </a:xfrm>
                <a:prstGeom prst="rect">
                  <a:avLst/>
                </a:prstGeom>
                <a:noFill/>
                <a:ln w="9525">
                  <a:noFill/>
                  <a:miter lim="800000"/>
                  <a:headEnd/>
                  <a:tailEnd/>
                </a:ln>
              </p:spPr>
            </p:pic>
            <p:pic>
              <p:nvPicPr>
                <p:cNvPr id="109574" name="Picture 20" descr="VM.png"/>
                <p:cNvPicPr>
                  <a:picLocks noChangeAspect="1"/>
                </p:cNvPicPr>
                <p:nvPr/>
              </p:nvPicPr>
              <p:blipFill>
                <a:blip r:embed="rId3" cstate="print"/>
                <a:srcRect/>
                <a:stretch>
                  <a:fillRect/>
                </a:stretch>
              </p:blipFill>
              <p:spPr bwMode="auto">
                <a:xfrm>
                  <a:off x="1488" y="1920"/>
                  <a:ext cx="549" cy="707"/>
                </a:xfrm>
                <a:prstGeom prst="rect">
                  <a:avLst/>
                </a:prstGeom>
                <a:noFill/>
                <a:ln w="9525">
                  <a:noFill/>
                  <a:miter lim="800000"/>
                  <a:headEnd/>
                  <a:tailEnd/>
                </a:ln>
              </p:spPr>
            </p:pic>
            <p:cxnSp>
              <p:nvCxnSpPr>
                <p:cNvPr id="109577" name="AutoShape 9"/>
                <p:cNvCxnSpPr>
                  <a:cxnSpLocks noChangeShapeType="1"/>
                  <a:stCxn id="0" idx="3"/>
                  <a:endCxn id="0" idx="1"/>
                </p:cNvCxnSpPr>
                <p:nvPr/>
              </p:nvCxnSpPr>
              <p:spPr bwMode="auto">
                <a:xfrm flipV="1">
                  <a:off x="933" y="2274"/>
                  <a:ext cx="555" cy="960"/>
                </a:xfrm>
                <a:prstGeom prst="curvedConnector3">
                  <a:avLst>
                    <a:gd name="adj1" fmla="val 49912"/>
                  </a:avLst>
                </a:prstGeom>
                <a:noFill/>
                <a:ln w="38100">
                  <a:solidFill>
                    <a:schemeClr val="accent1"/>
                  </a:solidFill>
                  <a:prstDash val="sysDot"/>
                  <a:round/>
                  <a:headEnd/>
                  <a:tailEnd type="triangle" w="med" len="med"/>
                </a:ln>
                <a:effectLst/>
              </p:spPr>
            </p:cxnSp>
          </p:grpSp>
          <p:grpSp>
            <p:nvGrpSpPr>
              <p:cNvPr id="109579" name="Group 11"/>
              <p:cNvGrpSpPr>
                <a:grpSpLocks/>
              </p:cNvGrpSpPr>
              <p:nvPr/>
            </p:nvGrpSpPr>
            <p:grpSpPr bwMode="auto">
              <a:xfrm>
                <a:off x="2736" y="2125"/>
                <a:ext cx="1653" cy="1667"/>
                <a:chOff x="384" y="1920"/>
                <a:chExt cx="1653" cy="1667"/>
              </a:xfrm>
            </p:grpSpPr>
            <p:pic>
              <p:nvPicPr>
                <p:cNvPr id="109580" name="Picture 20" descr="VM.png"/>
                <p:cNvPicPr>
                  <a:picLocks noChangeAspect="1"/>
                </p:cNvPicPr>
                <p:nvPr/>
              </p:nvPicPr>
              <p:blipFill>
                <a:blip r:embed="rId3" cstate="print"/>
                <a:srcRect/>
                <a:stretch>
                  <a:fillRect/>
                </a:stretch>
              </p:blipFill>
              <p:spPr bwMode="auto">
                <a:xfrm>
                  <a:off x="384" y="2880"/>
                  <a:ext cx="549" cy="707"/>
                </a:xfrm>
                <a:prstGeom prst="rect">
                  <a:avLst/>
                </a:prstGeom>
                <a:noFill/>
                <a:ln w="9525">
                  <a:noFill/>
                  <a:miter lim="800000"/>
                  <a:headEnd/>
                  <a:tailEnd/>
                </a:ln>
              </p:spPr>
            </p:pic>
            <p:pic>
              <p:nvPicPr>
                <p:cNvPr id="109581" name="Picture 20" descr="VM.png"/>
                <p:cNvPicPr>
                  <a:picLocks noChangeAspect="1"/>
                </p:cNvPicPr>
                <p:nvPr/>
              </p:nvPicPr>
              <p:blipFill>
                <a:blip r:embed="rId3" cstate="print"/>
                <a:srcRect/>
                <a:stretch>
                  <a:fillRect/>
                </a:stretch>
              </p:blipFill>
              <p:spPr bwMode="auto">
                <a:xfrm>
                  <a:off x="1488" y="1920"/>
                  <a:ext cx="549" cy="707"/>
                </a:xfrm>
                <a:prstGeom prst="rect">
                  <a:avLst/>
                </a:prstGeom>
                <a:noFill/>
                <a:ln w="9525">
                  <a:noFill/>
                  <a:miter lim="800000"/>
                  <a:headEnd/>
                  <a:tailEnd/>
                </a:ln>
              </p:spPr>
            </p:pic>
            <p:cxnSp>
              <p:nvCxnSpPr>
                <p:cNvPr id="109582" name="AutoShape 14"/>
                <p:cNvCxnSpPr>
                  <a:cxnSpLocks noChangeShapeType="1"/>
                  <a:stCxn id="0" idx="3"/>
                  <a:endCxn id="0" idx="1"/>
                </p:cNvCxnSpPr>
                <p:nvPr/>
              </p:nvCxnSpPr>
              <p:spPr bwMode="auto">
                <a:xfrm flipV="1">
                  <a:off x="933" y="2274"/>
                  <a:ext cx="555" cy="960"/>
                </a:xfrm>
                <a:prstGeom prst="curvedConnector3">
                  <a:avLst>
                    <a:gd name="adj1" fmla="val 49912"/>
                  </a:avLst>
                </a:prstGeom>
                <a:noFill/>
                <a:ln w="38100">
                  <a:solidFill>
                    <a:schemeClr val="accent1"/>
                  </a:solidFill>
                  <a:prstDash val="sysDot"/>
                  <a:round/>
                  <a:headEnd/>
                  <a:tailEnd type="triangle" w="med" len="med"/>
                </a:ln>
                <a:effectLst/>
              </p:spPr>
            </p:cxnSp>
          </p:grpSp>
          <p:cxnSp>
            <p:nvCxnSpPr>
              <p:cNvPr id="109584" name="AutoShape 16"/>
              <p:cNvCxnSpPr>
                <a:cxnSpLocks noChangeShapeType="1"/>
              </p:cNvCxnSpPr>
              <p:nvPr/>
            </p:nvCxnSpPr>
            <p:spPr bwMode="auto">
              <a:xfrm>
                <a:off x="3264" y="3456"/>
                <a:ext cx="1104" cy="0"/>
              </a:xfrm>
              <a:prstGeom prst="straightConnector1">
                <a:avLst/>
              </a:prstGeom>
              <a:noFill/>
              <a:ln w="25400">
                <a:solidFill>
                  <a:schemeClr val="tx1"/>
                </a:solidFill>
                <a:round/>
                <a:headEnd/>
                <a:tailEnd type="triangle" w="med" len="med"/>
              </a:ln>
              <a:effectLst/>
            </p:spPr>
          </p:cxnSp>
          <p:sp>
            <p:nvSpPr>
              <p:cNvPr id="109585" name="Text Box 17"/>
              <p:cNvSpPr txBox="1">
                <a:spLocks noChangeArrowheads="1"/>
              </p:cNvSpPr>
              <p:nvPr/>
            </p:nvSpPr>
            <p:spPr bwMode="auto">
              <a:xfrm>
                <a:off x="1488" y="2880"/>
                <a:ext cx="960" cy="288"/>
              </a:xfrm>
              <a:prstGeom prst="rect">
                <a:avLst/>
              </a:prstGeom>
              <a:noFill/>
              <a:ln w="9525">
                <a:noFill/>
                <a:miter lim="800000"/>
                <a:headEnd/>
                <a:tailEnd/>
              </a:ln>
              <a:effectLst/>
            </p:spPr>
            <p:txBody>
              <a:bodyPr>
                <a:spAutoFit/>
              </a:bodyPr>
              <a:lstStyle/>
              <a:p>
                <a:r>
                  <a:rPr lang="en-US" sz="1200" b="1" dirty="0">
                    <a:latin typeface="Calibri" pitchFamily="34" charset="0"/>
                  </a:rPr>
                  <a:t>Snapshot(1) of VM </a:t>
                </a:r>
              </a:p>
              <a:p>
                <a:r>
                  <a:rPr lang="en-US" sz="1200" b="1" dirty="0" err="1">
                    <a:latin typeface="Calibri" pitchFamily="34" charset="0"/>
                  </a:rPr>
                  <a:t>dd</a:t>
                </a:r>
                <a:r>
                  <a:rPr lang="en-US" sz="1200" b="1" dirty="0">
                    <a:latin typeface="Calibri" pitchFamily="34" charset="0"/>
                  </a:rPr>
                  <a:t>/mm/</a:t>
                </a:r>
                <a:r>
                  <a:rPr lang="en-US" sz="1200" b="1" dirty="0" err="1">
                    <a:latin typeface="Calibri" pitchFamily="34" charset="0"/>
                  </a:rPr>
                  <a:t>yyyy</a:t>
                </a:r>
                <a:r>
                  <a:rPr lang="en-US" sz="1200" b="1" dirty="0">
                    <a:latin typeface="Calibri" pitchFamily="34" charset="0"/>
                  </a:rPr>
                  <a:t>: 13:00</a:t>
                </a:r>
              </a:p>
            </p:txBody>
          </p:sp>
          <p:sp>
            <p:nvSpPr>
              <p:cNvPr id="109586" name="Text Box 18"/>
              <p:cNvSpPr txBox="1">
                <a:spLocks noChangeArrowheads="1"/>
              </p:cNvSpPr>
              <p:nvPr/>
            </p:nvSpPr>
            <p:spPr bwMode="auto">
              <a:xfrm>
                <a:off x="3744" y="2880"/>
                <a:ext cx="1008" cy="288"/>
              </a:xfrm>
              <a:prstGeom prst="rect">
                <a:avLst/>
              </a:prstGeom>
              <a:noFill/>
              <a:ln w="9525">
                <a:noFill/>
                <a:miter lim="800000"/>
                <a:headEnd/>
                <a:tailEnd/>
              </a:ln>
              <a:effectLst/>
            </p:spPr>
            <p:txBody>
              <a:bodyPr>
                <a:spAutoFit/>
              </a:bodyPr>
              <a:lstStyle/>
              <a:p>
                <a:r>
                  <a:rPr lang="en-US" sz="1200" b="1" dirty="0">
                    <a:latin typeface="Calibri" pitchFamily="34" charset="0"/>
                  </a:rPr>
                  <a:t>Snapshot(2) of VM </a:t>
                </a:r>
              </a:p>
              <a:p>
                <a:r>
                  <a:rPr lang="en-US" sz="1200" b="1" dirty="0" err="1">
                    <a:latin typeface="Calibri" pitchFamily="34" charset="0"/>
                  </a:rPr>
                  <a:t>dd</a:t>
                </a:r>
                <a:r>
                  <a:rPr lang="en-US" sz="1200" b="1" dirty="0">
                    <a:latin typeface="Calibri" pitchFamily="34" charset="0"/>
                  </a:rPr>
                  <a:t>/mm/</a:t>
                </a:r>
                <a:r>
                  <a:rPr lang="en-US" sz="1200" b="1" dirty="0" err="1">
                    <a:latin typeface="Calibri" pitchFamily="34" charset="0"/>
                  </a:rPr>
                  <a:t>yyyy</a:t>
                </a:r>
                <a:r>
                  <a:rPr lang="en-US" sz="1200" b="1" dirty="0">
                    <a:latin typeface="Calibri" pitchFamily="34" charset="0"/>
                  </a:rPr>
                  <a:t>: 15:00</a:t>
                </a:r>
              </a:p>
            </p:txBody>
          </p:sp>
        </p:grpSp>
        <p:sp>
          <p:nvSpPr>
            <p:cNvPr id="109600" name="Text Box 32"/>
            <p:cNvSpPr txBox="1">
              <a:spLocks noChangeArrowheads="1"/>
            </p:cNvSpPr>
            <p:nvPr/>
          </p:nvSpPr>
          <p:spPr bwMode="auto">
            <a:xfrm>
              <a:off x="990600" y="5715000"/>
              <a:ext cx="1219200" cy="274638"/>
            </a:xfrm>
            <a:prstGeom prst="rect">
              <a:avLst/>
            </a:prstGeom>
            <a:noFill/>
            <a:ln w="9525">
              <a:noFill/>
              <a:miter lim="800000"/>
              <a:headEnd/>
              <a:tailEnd/>
            </a:ln>
            <a:effectLst/>
          </p:spPr>
          <p:txBody>
            <a:bodyPr>
              <a:spAutoFit/>
            </a:bodyPr>
            <a:lstStyle/>
            <a:p>
              <a:pPr>
                <a:spcBef>
                  <a:spcPct val="50000"/>
                </a:spcBef>
              </a:pPr>
              <a:r>
                <a:rPr lang="en-US" sz="1200" dirty="0">
                  <a:latin typeface="Calibri" pitchFamily="34" charset="0"/>
                </a:rPr>
                <a:t>VM at 13:00</a:t>
              </a:r>
            </a:p>
          </p:txBody>
        </p:sp>
        <p:sp>
          <p:nvSpPr>
            <p:cNvPr id="109601" name="Text Box 33"/>
            <p:cNvSpPr txBox="1">
              <a:spLocks noChangeArrowheads="1"/>
            </p:cNvSpPr>
            <p:nvPr/>
          </p:nvSpPr>
          <p:spPr bwMode="auto">
            <a:xfrm>
              <a:off x="4495800" y="5715000"/>
              <a:ext cx="1219200" cy="274638"/>
            </a:xfrm>
            <a:prstGeom prst="rect">
              <a:avLst/>
            </a:prstGeom>
            <a:noFill/>
            <a:ln w="9525">
              <a:noFill/>
              <a:miter lim="800000"/>
              <a:headEnd/>
              <a:tailEnd/>
            </a:ln>
            <a:effectLst/>
          </p:spPr>
          <p:txBody>
            <a:bodyPr>
              <a:spAutoFit/>
            </a:bodyPr>
            <a:lstStyle/>
            <a:p>
              <a:pPr>
                <a:spcBef>
                  <a:spcPct val="50000"/>
                </a:spcBef>
              </a:pPr>
              <a:r>
                <a:rPr lang="en-US" sz="1200" dirty="0">
                  <a:latin typeface="Calibri" pitchFamily="34" charset="0"/>
                </a:rPr>
                <a:t>VM at 15:00</a:t>
              </a:r>
            </a:p>
          </p:txBody>
        </p:sp>
        <p:pic>
          <p:nvPicPr>
            <p:cNvPr id="109602" name="Picture 5" descr="AP_OS Single.png"/>
            <p:cNvPicPr>
              <a:picLocks noChangeAspect="1"/>
            </p:cNvPicPr>
            <p:nvPr/>
          </p:nvPicPr>
          <p:blipFill>
            <a:blip r:embed="rId4" cstate="print"/>
            <a:srcRect/>
            <a:stretch>
              <a:fillRect/>
            </a:stretch>
          </p:blipFill>
          <p:spPr bwMode="auto">
            <a:xfrm>
              <a:off x="6611938" y="3117850"/>
              <a:ext cx="474662" cy="768350"/>
            </a:xfrm>
            <a:prstGeom prst="rect">
              <a:avLst/>
            </a:prstGeom>
            <a:noFill/>
            <a:ln w="9525">
              <a:noFill/>
              <a:miter lim="800000"/>
              <a:headEnd/>
              <a:tailEnd/>
            </a:ln>
          </p:spPr>
        </p:pic>
        <p:pic>
          <p:nvPicPr>
            <p:cNvPr id="109603" name="Picture 5" descr="AP_OS Single.png"/>
            <p:cNvPicPr>
              <a:picLocks noChangeAspect="1"/>
            </p:cNvPicPr>
            <p:nvPr/>
          </p:nvPicPr>
          <p:blipFill>
            <a:blip r:embed="rId4" cstate="print"/>
            <a:srcRect/>
            <a:stretch>
              <a:fillRect/>
            </a:stretch>
          </p:blipFill>
          <p:spPr bwMode="auto">
            <a:xfrm>
              <a:off x="3124200" y="3117850"/>
              <a:ext cx="474663" cy="768350"/>
            </a:xfrm>
            <a:prstGeom prst="rect">
              <a:avLst/>
            </a:prstGeom>
            <a:noFill/>
            <a:ln w="9525">
              <a:noFill/>
              <a:miter lim="800000"/>
              <a:headEnd/>
              <a:tailEnd/>
            </a:ln>
          </p:spPr>
        </p:pic>
        <p:pic>
          <p:nvPicPr>
            <p:cNvPr id="109604" name="Picture 5" descr="AP_OS Single.png"/>
            <p:cNvPicPr>
              <a:picLocks noChangeAspect="1"/>
            </p:cNvPicPr>
            <p:nvPr/>
          </p:nvPicPr>
          <p:blipFill>
            <a:blip r:embed="rId4" cstate="print"/>
            <a:srcRect/>
            <a:stretch>
              <a:fillRect/>
            </a:stretch>
          </p:blipFill>
          <p:spPr bwMode="auto">
            <a:xfrm>
              <a:off x="4859338" y="4648200"/>
              <a:ext cx="474662" cy="768350"/>
            </a:xfrm>
            <a:prstGeom prst="rect">
              <a:avLst/>
            </a:prstGeom>
            <a:noFill/>
            <a:ln w="9525">
              <a:noFill/>
              <a:miter lim="800000"/>
              <a:headEnd/>
              <a:tailEnd/>
            </a:ln>
          </p:spPr>
        </p:pic>
        <p:pic>
          <p:nvPicPr>
            <p:cNvPr id="109605" name="Picture 5" descr="AP_OS Single.png"/>
            <p:cNvPicPr>
              <a:picLocks noChangeAspect="1"/>
            </p:cNvPicPr>
            <p:nvPr/>
          </p:nvPicPr>
          <p:blipFill>
            <a:blip r:embed="rId4" cstate="print"/>
            <a:srcRect/>
            <a:stretch>
              <a:fillRect/>
            </a:stretch>
          </p:blipFill>
          <p:spPr bwMode="auto">
            <a:xfrm>
              <a:off x="1371600" y="4641850"/>
              <a:ext cx="474663" cy="7683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1"/>
          <p:cNvSpPr>
            <a:spLocks noGrp="1"/>
          </p:cNvSpPr>
          <p:nvPr>
            <p:ph type="ftr" sz="quarter" idx="10"/>
          </p:nvPr>
        </p:nvSpPr>
        <p:spPr/>
        <p:txBody>
          <a:bodyPr/>
          <a:lstStyle/>
          <a:p>
            <a:r>
              <a:rPr lang="en-US"/>
              <a:t>Business Continuity in VDC</a:t>
            </a:r>
          </a:p>
        </p:txBody>
      </p:sp>
      <p:sp>
        <p:nvSpPr>
          <p:cNvPr id="163842" name="Title 6"/>
          <p:cNvSpPr>
            <a:spLocks noGrp="1"/>
          </p:cNvSpPr>
          <p:nvPr>
            <p:ph type="title" idx="4294967295"/>
          </p:nvPr>
        </p:nvSpPr>
        <p:spPr/>
        <p:txBody>
          <a:bodyPr/>
          <a:lstStyle/>
          <a:p>
            <a:r>
              <a:rPr lang="en-US" dirty="0"/>
              <a:t>VM Snapshot </a:t>
            </a:r>
            <a:r>
              <a:rPr lang="en-US" dirty="0" smtClean="0"/>
              <a:t>(contd.)</a:t>
            </a:r>
            <a:endParaRPr lang="en-US" dirty="0"/>
          </a:p>
        </p:txBody>
      </p:sp>
      <p:sp>
        <p:nvSpPr>
          <p:cNvPr id="163843" name="Content Placeholder 6"/>
          <p:cNvSpPr>
            <a:spLocks noGrp="1"/>
          </p:cNvSpPr>
          <p:nvPr>
            <p:ph idx="4294967295"/>
          </p:nvPr>
        </p:nvSpPr>
        <p:spPr>
          <a:xfrm>
            <a:off x="304800" y="914400"/>
            <a:ext cx="8458200" cy="2362200"/>
          </a:xfrm>
        </p:spPr>
        <p:txBody>
          <a:bodyPr/>
          <a:lstStyle/>
          <a:p>
            <a:r>
              <a:rPr lang="en-US" dirty="0" smtClean="0">
                <a:solidFill>
                  <a:schemeClr val="bg2">
                    <a:lumMod val="75000"/>
                  </a:schemeClr>
                </a:solidFill>
              </a:rPr>
              <a:t>Is useful </a:t>
            </a:r>
            <a:r>
              <a:rPr lang="en-US" dirty="0">
                <a:solidFill>
                  <a:schemeClr val="bg2">
                    <a:lumMod val="75000"/>
                  </a:schemeClr>
                </a:solidFill>
              </a:rPr>
              <a:t>when a VM needs to be reverted to the same state </a:t>
            </a:r>
            <a:r>
              <a:rPr lang="en-US" dirty="0" smtClean="0">
                <a:solidFill>
                  <a:schemeClr val="bg2">
                    <a:lumMod val="75000"/>
                  </a:schemeClr>
                </a:solidFill>
              </a:rPr>
              <a:t>again; </a:t>
            </a:r>
            <a:r>
              <a:rPr lang="en-US" sz="2800" dirty="0" smtClean="0">
                <a:solidFill>
                  <a:schemeClr val="bg2">
                    <a:lumMod val="75000"/>
                  </a:schemeClr>
                </a:solidFill>
              </a:rPr>
              <a:t>f</a:t>
            </a:r>
            <a:r>
              <a:rPr lang="en-US" dirty="0" smtClean="0">
                <a:solidFill>
                  <a:schemeClr val="bg2">
                    <a:lumMod val="75000"/>
                  </a:schemeClr>
                </a:solidFill>
              </a:rPr>
              <a:t>or example, using </a:t>
            </a:r>
            <a:r>
              <a:rPr lang="en-US" dirty="0">
                <a:solidFill>
                  <a:schemeClr val="bg2">
                    <a:lumMod val="75000"/>
                  </a:schemeClr>
                </a:solidFill>
              </a:rPr>
              <a:t>a VM for testing purpose, </a:t>
            </a:r>
            <a:r>
              <a:rPr lang="en-US" dirty="0" smtClean="0">
                <a:solidFill>
                  <a:schemeClr val="bg2">
                    <a:lumMod val="75000"/>
                  </a:schemeClr>
                </a:solidFill>
              </a:rPr>
              <a:t>upgrading, </a:t>
            </a:r>
            <a:r>
              <a:rPr lang="en-US" dirty="0">
                <a:solidFill>
                  <a:schemeClr val="bg2">
                    <a:lumMod val="75000"/>
                  </a:schemeClr>
                </a:solidFill>
              </a:rPr>
              <a:t>or patching applications and servers</a:t>
            </a:r>
          </a:p>
          <a:p>
            <a:r>
              <a:rPr lang="en-US" dirty="0">
                <a:solidFill>
                  <a:schemeClr val="bg2">
                    <a:lumMod val="75000"/>
                  </a:schemeClr>
                </a:solidFill>
              </a:rPr>
              <a:t>Reverting a VM to a snapshot causes all settings configured in the Guest OS to be reverted </a:t>
            </a:r>
            <a:r>
              <a:rPr lang="en-US" dirty="0" smtClean="0">
                <a:solidFill>
                  <a:schemeClr val="bg2">
                    <a:lumMod val="75000"/>
                  </a:schemeClr>
                </a:solidFill>
              </a:rPr>
              <a:t>to </a:t>
            </a:r>
            <a:r>
              <a:rPr lang="en-US" dirty="0">
                <a:solidFill>
                  <a:schemeClr val="bg2">
                    <a:lumMod val="75000"/>
                  </a:schemeClr>
                </a:solidFill>
              </a:rPr>
              <a:t>an earlier </a:t>
            </a:r>
            <a:r>
              <a:rPr lang="en-US" dirty="0" smtClean="0">
                <a:solidFill>
                  <a:schemeClr val="bg2">
                    <a:lumMod val="75000"/>
                  </a:schemeClr>
                </a:solidFill>
              </a:rPr>
              <a:t>point-in-time</a:t>
            </a:r>
            <a:endParaRPr lang="en-US" sz="20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BAEF9AD1-6A21-4EF2-AD8B-B965B3E0890C}"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27</a:t>
            </a:fld>
            <a:endParaRPr lang="en-US" sz="1000">
              <a:solidFill>
                <a:schemeClr val="tx1">
                  <a:lumMod val="75000"/>
                  <a:lumOff val="25000"/>
                </a:schemeClr>
              </a:solidFill>
              <a:latin typeface="Calibri" pitchFamily="34" charset="0"/>
              <a:cs typeface="+mn-cs"/>
            </a:endParaRPr>
          </a:p>
        </p:txBody>
      </p:sp>
      <p:grpSp>
        <p:nvGrpSpPr>
          <p:cNvPr id="24" name="Group 23"/>
          <p:cNvGrpSpPr/>
          <p:nvPr/>
        </p:nvGrpSpPr>
        <p:grpSpPr>
          <a:xfrm>
            <a:off x="990600" y="3276600"/>
            <a:ext cx="7239000" cy="2819400"/>
            <a:chOff x="990600" y="3276600"/>
            <a:chExt cx="7239000" cy="2819400"/>
          </a:xfrm>
        </p:grpSpPr>
        <p:pic>
          <p:nvPicPr>
            <p:cNvPr id="163851" name="Picture 20" descr="VM.png"/>
            <p:cNvPicPr>
              <a:picLocks noChangeAspect="1"/>
            </p:cNvPicPr>
            <p:nvPr/>
          </p:nvPicPr>
          <p:blipFill>
            <a:blip r:embed="rId3" cstate="print"/>
            <a:srcRect/>
            <a:stretch>
              <a:fillRect/>
            </a:stretch>
          </p:blipFill>
          <p:spPr bwMode="auto">
            <a:xfrm>
              <a:off x="4800600" y="4724400"/>
              <a:ext cx="871538" cy="1122363"/>
            </a:xfrm>
            <a:prstGeom prst="rect">
              <a:avLst/>
            </a:prstGeom>
            <a:noFill/>
            <a:ln w="9525">
              <a:noFill/>
              <a:miter lim="800000"/>
              <a:headEnd/>
              <a:tailEnd/>
            </a:ln>
          </p:spPr>
        </p:pic>
        <p:pic>
          <p:nvPicPr>
            <p:cNvPr id="163873" name="Picture 5" descr="AP_OS Single.png"/>
            <p:cNvPicPr>
              <a:picLocks noChangeAspect="1"/>
            </p:cNvPicPr>
            <p:nvPr/>
          </p:nvPicPr>
          <p:blipFill>
            <a:blip r:embed="rId4" cstate="print"/>
            <a:srcRect/>
            <a:stretch>
              <a:fillRect/>
            </a:stretch>
          </p:blipFill>
          <p:spPr bwMode="auto">
            <a:xfrm>
              <a:off x="5011738" y="4876800"/>
              <a:ext cx="474662" cy="768350"/>
            </a:xfrm>
            <a:prstGeom prst="rect">
              <a:avLst/>
            </a:prstGeom>
            <a:noFill/>
            <a:ln w="9525">
              <a:noFill/>
              <a:miter lim="800000"/>
              <a:headEnd/>
              <a:tailEnd/>
            </a:ln>
          </p:spPr>
        </p:pic>
        <p:pic>
          <p:nvPicPr>
            <p:cNvPr id="163847" name="Picture 20" descr="VM.png"/>
            <p:cNvPicPr>
              <a:picLocks noChangeAspect="1"/>
            </p:cNvPicPr>
            <p:nvPr/>
          </p:nvPicPr>
          <p:blipFill>
            <a:blip r:embed="rId3" cstate="print"/>
            <a:srcRect/>
            <a:stretch>
              <a:fillRect/>
            </a:stretch>
          </p:blipFill>
          <p:spPr bwMode="auto">
            <a:xfrm>
              <a:off x="1185863" y="4745038"/>
              <a:ext cx="871537" cy="1122362"/>
            </a:xfrm>
            <a:prstGeom prst="rect">
              <a:avLst/>
            </a:prstGeom>
            <a:noFill/>
            <a:ln w="9525">
              <a:noFill/>
              <a:miter lim="800000"/>
              <a:headEnd/>
              <a:tailEnd/>
            </a:ln>
          </p:spPr>
        </p:pic>
        <p:pic>
          <p:nvPicPr>
            <p:cNvPr id="163848" name="Picture 20" descr="VM.png"/>
            <p:cNvPicPr>
              <a:picLocks noChangeAspect="1"/>
            </p:cNvPicPr>
            <p:nvPr/>
          </p:nvPicPr>
          <p:blipFill>
            <a:blip r:embed="rId3" cstate="print"/>
            <a:srcRect/>
            <a:stretch>
              <a:fillRect/>
            </a:stretch>
          </p:blipFill>
          <p:spPr bwMode="auto">
            <a:xfrm>
              <a:off x="2938463" y="3276600"/>
              <a:ext cx="871537" cy="1122363"/>
            </a:xfrm>
            <a:prstGeom prst="rect">
              <a:avLst/>
            </a:prstGeom>
            <a:noFill/>
            <a:ln w="9525">
              <a:noFill/>
              <a:miter lim="800000"/>
              <a:headEnd/>
              <a:tailEnd/>
            </a:ln>
          </p:spPr>
        </p:pic>
        <p:cxnSp>
          <p:nvCxnSpPr>
            <p:cNvPr id="163849" name="AutoShape 9"/>
            <p:cNvCxnSpPr>
              <a:cxnSpLocks noChangeShapeType="1"/>
              <a:stCxn id="0" idx="3"/>
              <a:endCxn id="0" idx="1"/>
            </p:cNvCxnSpPr>
            <p:nvPr/>
          </p:nvCxnSpPr>
          <p:spPr bwMode="auto">
            <a:xfrm flipV="1">
              <a:off x="2057400" y="3838575"/>
              <a:ext cx="881063" cy="1468438"/>
            </a:xfrm>
            <a:prstGeom prst="curvedConnector3">
              <a:avLst>
                <a:gd name="adj1" fmla="val 49912"/>
              </a:avLst>
            </a:prstGeom>
            <a:noFill/>
            <a:ln w="38100">
              <a:solidFill>
                <a:schemeClr val="accent1"/>
              </a:solidFill>
              <a:prstDash val="sysDot"/>
              <a:round/>
              <a:headEnd/>
              <a:tailEnd type="triangle" w="med" len="med"/>
            </a:ln>
            <a:effectLst/>
          </p:spPr>
        </p:cxnSp>
        <p:sp>
          <p:nvSpPr>
            <p:cNvPr id="163855" name="Text Box 15"/>
            <p:cNvSpPr txBox="1">
              <a:spLocks noChangeArrowheads="1"/>
            </p:cNvSpPr>
            <p:nvPr/>
          </p:nvSpPr>
          <p:spPr bwMode="auto">
            <a:xfrm>
              <a:off x="2743200" y="4419600"/>
              <a:ext cx="1524000" cy="457200"/>
            </a:xfrm>
            <a:prstGeom prst="rect">
              <a:avLst/>
            </a:prstGeom>
            <a:noFill/>
            <a:ln w="9525">
              <a:noFill/>
              <a:miter lim="800000"/>
              <a:headEnd/>
              <a:tailEnd/>
            </a:ln>
            <a:effectLst/>
          </p:spPr>
          <p:txBody>
            <a:bodyPr>
              <a:spAutoFit/>
            </a:bodyPr>
            <a:lstStyle/>
            <a:p>
              <a:r>
                <a:rPr lang="en-US" sz="1200" b="1" dirty="0">
                  <a:latin typeface="+mn-lt"/>
                </a:rPr>
                <a:t>Snapshot(1) of VM </a:t>
              </a:r>
            </a:p>
            <a:p>
              <a:r>
                <a:rPr lang="en-US" sz="1200" b="1" dirty="0" err="1">
                  <a:latin typeface="+mn-lt"/>
                </a:rPr>
                <a:t>dd</a:t>
              </a:r>
              <a:r>
                <a:rPr lang="en-US" sz="1200" b="1" dirty="0">
                  <a:latin typeface="+mn-lt"/>
                </a:rPr>
                <a:t>/mm/</a:t>
              </a:r>
              <a:r>
                <a:rPr lang="en-US" sz="1200" b="1" dirty="0" err="1">
                  <a:latin typeface="+mn-lt"/>
                </a:rPr>
                <a:t>yyyy</a:t>
              </a:r>
              <a:r>
                <a:rPr lang="en-US" sz="1200" b="1" dirty="0">
                  <a:latin typeface="+mn-lt"/>
                </a:rPr>
                <a:t>: 13:00</a:t>
              </a:r>
            </a:p>
          </p:txBody>
        </p:sp>
        <p:cxnSp>
          <p:nvCxnSpPr>
            <p:cNvPr id="163857" name="AutoShape 17"/>
            <p:cNvCxnSpPr>
              <a:cxnSpLocks noChangeShapeType="1"/>
            </p:cNvCxnSpPr>
            <p:nvPr/>
          </p:nvCxnSpPr>
          <p:spPr bwMode="auto">
            <a:xfrm>
              <a:off x="2057400" y="5362575"/>
              <a:ext cx="850900" cy="0"/>
            </a:xfrm>
            <a:prstGeom prst="straightConnector1">
              <a:avLst/>
            </a:prstGeom>
            <a:noFill/>
            <a:ln w="25400">
              <a:solidFill>
                <a:schemeClr val="tx1"/>
              </a:solidFill>
              <a:round/>
              <a:headEnd/>
              <a:tailEnd type="triangle" w="med" len="med"/>
            </a:ln>
            <a:effectLst/>
          </p:spPr>
        </p:cxnSp>
        <p:sp>
          <p:nvSpPr>
            <p:cNvPr id="163858" name="Line 18"/>
            <p:cNvSpPr>
              <a:spLocks noChangeShapeType="1"/>
            </p:cNvSpPr>
            <p:nvPr/>
          </p:nvSpPr>
          <p:spPr bwMode="auto">
            <a:xfrm>
              <a:off x="3048000" y="5334000"/>
              <a:ext cx="384175" cy="0"/>
            </a:xfrm>
            <a:prstGeom prst="line">
              <a:avLst/>
            </a:prstGeom>
            <a:noFill/>
            <a:ln w="25400" cap="rnd">
              <a:solidFill>
                <a:schemeClr val="tx1"/>
              </a:solidFill>
              <a:prstDash val="sysDot"/>
              <a:round/>
              <a:headEnd/>
              <a:tailEnd/>
            </a:ln>
            <a:effectLst/>
          </p:spPr>
          <p:txBody>
            <a:bodyPr/>
            <a:lstStyle/>
            <a:p>
              <a:endParaRPr lang="en-US">
                <a:latin typeface="+mn-lt"/>
              </a:endParaRPr>
            </a:p>
          </p:txBody>
        </p:sp>
        <p:cxnSp>
          <p:nvCxnSpPr>
            <p:cNvPr id="163859" name="AutoShape 19"/>
            <p:cNvCxnSpPr>
              <a:cxnSpLocks noChangeShapeType="1"/>
            </p:cNvCxnSpPr>
            <p:nvPr/>
          </p:nvCxnSpPr>
          <p:spPr bwMode="auto">
            <a:xfrm>
              <a:off x="3657600" y="5334000"/>
              <a:ext cx="1123950" cy="0"/>
            </a:xfrm>
            <a:prstGeom prst="straightConnector1">
              <a:avLst/>
            </a:prstGeom>
            <a:noFill/>
            <a:ln w="25400">
              <a:solidFill>
                <a:schemeClr val="tx1"/>
              </a:solidFill>
              <a:round/>
              <a:headEnd/>
              <a:tailEnd type="triangle" w="med" len="med"/>
            </a:ln>
            <a:effectLst/>
          </p:spPr>
        </p:cxnSp>
        <p:pic>
          <p:nvPicPr>
            <p:cNvPr id="163860" name="Picture 27" descr="X Mark.png"/>
            <p:cNvPicPr>
              <a:picLocks noChangeAspect="1"/>
            </p:cNvPicPr>
            <p:nvPr/>
          </p:nvPicPr>
          <p:blipFill>
            <a:blip r:embed="rId5" cstate="print"/>
            <a:srcRect/>
            <a:stretch>
              <a:fillRect/>
            </a:stretch>
          </p:blipFill>
          <p:spPr bwMode="auto">
            <a:xfrm>
              <a:off x="4648200" y="5032375"/>
              <a:ext cx="1155700" cy="758825"/>
            </a:xfrm>
            <a:prstGeom prst="rect">
              <a:avLst/>
            </a:prstGeom>
            <a:noFill/>
            <a:ln w="9525">
              <a:noFill/>
              <a:miter lim="800000"/>
              <a:headEnd/>
              <a:tailEnd/>
            </a:ln>
          </p:spPr>
        </p:pic>
        <p:pic>
          <p:nvPicPr>
            <p:cNvPr id="163864" name="Picture 20" descr="VM.png"/>
            <p:cNvPicPr>
              <a:picLocks noChangeAspect="1"/>
            </p:cNvPicPr>
            <p:nvPr/>
          </p:nvPicPr>
          <p:blipFill>
            <a:blip r:embed="rId3" cstate="print"/>
            <a:srcRect/>
            <a:stretch>
              <a:fillRect/>
            </a:stretch>
          </p:blipFill>
          <p:spPr bwMode="auto">
            <a:xfrm>
              <a:off x="7358063" y="4745038"/>
              <a:ext cx="871537" cy="1122362"/>
            </a:xfrm>
            <a:prstGeom prst="rect">
              <a:avLst/>
            </a:prstGeom>
            <a:noFill/>
            <a:ln w="9525">
              <a:noFill/>
              <a:miter lim="800000"/>
              <a:headEnd/>
              <a:tailEnd/>
            </a:ln>
          </p:spPr>
        </p:pic>
        <p:cxnSp>
          <p:nvCxnSpPr>
            <p:cNvPr id="163865" name="AutoShape 25"/>
            <p:cNvCxnSpPr>
              <a:cxnSpLocks noChangeShapeType="1"/>
              <a:stCxn id="0" idx="3"/>
              <a:endCxn id="0" idx="1"/>
            </p:cNvCxnSpPr>
            <p:nvPr/>
          </p:nvCxnSpPr>
          <p:spPr bwMode="auto">
            <a:xfrm>
              <a:off x="3810000" y="3838575"/>
              <a:ext cx="3548063" cy="1468438"/>
            </a:xfrm>
            <a:prstGeom prst="curvedConnector3">
              <a:avLst>
                <a:gd name="adj1" fmla="val 54630"/>
              </a:avLst>
            </a:prstGeom>
            <a:noFill/>
            <a:ln w="38100">
              <a:solidFill>
                <a:srgbClr val="FF6600"/>
              </a:solidFill>
              <a:round/>
              <a:headEnd/>
              <a:tailEnd type="triangle" w="med" len="med"/>
            </a:ln>
            <a:effectLst/>
          </p:spPr>
        </p:cxnSp>
        <p:sp>
          <p:nvSpPr>
            <p:cNvPr id="163867" name="Text Box 27"/>
            <p:cNvSpPr txBox="1">
              <a:spLocks noChangeArrowheads="1"/>
            </p:cNvSpPr>
            <p:nvPr/>
          </p:nvSpPr>
          <p:spPr bwMode="auto">
            <a:xfrm>
              <a:off x="5257800" y="3733800"/>
              <a:ext cx="1066800" cy="457200"/>
            </a:xfrm>
            <a:prstGeom prst="rect">
              <a:avLst/>
            </a:prstGeom>
            <a:noFill/>
            <a:ln w="9525">
              <a:noFill/>
              <a:miter lim="800000"/>
              <a:headEnd/>
              <a:tailEnd/>
            </a:ln>
            <a:effectLst/>
          </p:spPr>
          <p:txBody>
            <a:bodyPr>
              <a:spAutoFit/>
            </a:bodyPr>
            <a:lstStyle/>
            <a:p>
              <a:r>
                <a:rPr lang="en-US" sz="1200" b="1" dirty="0">
                  <a:latin typeface="+mn-lt"/>
                </a:rPr>
                <a:t>Revert to Snapshot (1)</a:t>
              </a:r>
              <a:r>
                <a:rPr lang="en-US" sz="1200" dirty="0">
                  <a:latin typeface="+mn-lt"/>
                </a:rPr>
                <a:t> </a:t>
              </a:r>
            </a:p>
          </p:txBody>
        </p:sp>
        <p:sp>
          <p:nvSpPr>
            <p:cNvPr id="163868" name="Text Box 28"/>
            <p:cNvSpPr txBox="1">
              <a:spLocks noChangeArrowheads="1"/>
            </p:cNvSpPr>
            <p:nvPr/>
          </p:nvSpPr>
          <p:spPr bwMode="auto">
            <a:xfrm>
              <a:off x="990600" y="5821363"/>
              <a:ext cx="1219200" cy="274637"/>
            </a:xfrm>
            <a:prstGeom prst="rect">
              <a:avLst/>
            </a:prstGeom>
            <a:noFill/>
            <a:ln w="9525">
              <a:noFill/>
              <a:miter lim="800000"/>
              <a:headEnd/>
              <a:tailEnd/>
            </a:ln>
            <a:effectLst/>
          </p:spPr>
          <p:txBody>
            <a:bodyPr>
              <a:spAutoFit/>
            </a:bodyPr>
            <a:lstStyle/>
            <a:p>
              <a:pPr>
                <a:spcBef>
                  <a:spcPct val="50000"/>
                </a:spcBef>
              </a:pPr>
              <a:r>
                <a:rPr lang="en-US" sz="1200">
                  <a:latin typeface="+mn-lt"/>
                </a:rPr>
                <a:t>VM at 13:00</a:t>
              </a:r>
            </a:p>
          </p:txBody>
        </p:sp>
        <p:sp>
          <p:nvSpPr>
            <p:cNvPr id="163869" name="Text Box 29"/>
            <p:cNvSpPr txBox="1">
              <a:spLocks noChangeArrowheads="1"/>
            </p:cNvSpPr>
            <p:nvPr/>
          </p:nvSpPr>
          <p:spPr bwMode="auto">
            <a:xfrm>
              <a:off x="4648200" y="5791200"/>
              <a:ext cx="1219200" cy="274638"/>
            </a:xfrm>
            <a:prstGeom prst="rect">
              <a:avLst/>
            </a:prstGeom>
            <a:noFill/>
            <a:ln w="9525">
              <a:noFill/>
              <a:miter lim="800000"/>
              <a:headEnd/>
              <a:tailEnd/>
            </a:ln>
            <a:effectLst/>
          </p:spPr>
          <p:txBody>
            <a:bodyPr>
              <a:spAutoFit/>
            </a:bodyPr>
            <a:lstStyle/>
            <a:p>
              <a:pPr>
                <a:spcBef>
                  <a:spcPct val="50000"/>
                </a:spcBef>
              </a:pPr>
              <a:r>
                <a:rPr lang="en-US" sz="1200" dirty="0">
                  <a:latin typeface="+mn-lt"/>
                </a:rPr>
                <a:t>VM at 21:00</a:t>
              </a:r>
            </a:p>
          </p:txBody>
        </p:sp>
        <p:pic>
          <p:nvPicPr>
            <p:cNvPr id="163870" name="Picture 5" descr="AP_OS Single.png"/>
            <p:cNvPicPr>
              <a:picLocks noChangeAspect="1"/>
            </p:cNvPicPr>
            <p:nvPr/>
          </p:nvPicPr>
          <p:blipFill>
            <a:blip r:embed="rId4" cstate="print"/>
            <a:srcRect/>
            <a:stretch>
              <a:fillRect/>
            </a:stretch>
          </p:blipFill>
          <p:spPr bwMode="auto">
            <a:xfrm>
              <a:off x="1371600" y="4800600"/>
              <a:ext cx="474663" cy="768350"/>
            </a:xfrm>
            <a:prstGeom prst="rect">
              <a:avLst/>
            </a:prstGeom>
            <a:noFill/>
            <a:ln w="9525">
              <a:noFill/>
              <a:miter lim="800000"/>
              <a:headEnd/>
              <a:tailEnd/>
            </a:ln>
          </p:spPr>
        </p:pic>
        <p:pic>
          <p:nvPicPr>
            <p:cNvPr id="163871" name="Picture 5" descr="AP_OS Single.png"/>
            <p:cNvPicPr>
              <a:picLocks noChangeAspect="1"/>
            </p:cNvPicPr>
            <p:nvPr/>
          </p:nvPicPr>
          <p:blipFill>
            <a:blip r:embed="rId4" cstate="print"/>
            <a:srcRect/>
            <a:stretch>
              <a:fillRect/>
            </a:stretch>
          </p:blipFill>
          <p:spPr bwMode="auto">
            <a:xfrm>
              <a:off x="3124200" y="3352800"/>
              <a:ext cx="474663" cy="768350"/>
            </a:xfrm>
            <a:prstGeom prst="rect">
              <a:avLst/>
            </a:prstGeom>
            <a:noFill/>
            <a:ln w="9525">
              <a:noFill/>
              <a:miter lim="800000"/>
              <a:headEnd/>
              <a:tailEnd/>
            </a:ln>
          </p:spPr>
        </p:pic>
        <p:pic>
          <p:nvPicPr>
            <p:cNvPr id="163872" name="Picture 5" descr="AP_OS Single.png"/>
            <p:cNvPicPr>
              <a:picLocks noChangeAspect="1"/>
            </p:cNvPicPr>
            <p:nvPr/>
          </p:nvPicPr>
          <p:blipFill>
            <a:blip r:embed="rId4" cstate="print"/>
            <a:srcRect/>
            <a:stretch>
              <a:fillRect/>
            </a:stretch>
          </p:blipFill>
          <p:spPr bwMode="auto">
            <a:xfrm>
              <a:off x="7543800" y="4794250"/>
              <a:ext cx="474663" cy="7683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103426" name="Title 6"/>
          <p:cNvSpPr>
            <a:spLocks noGrp="1"/>
          </p:cNvSpPr>
          <p:nvPr>
            <p:ph type="title" idx="4294967295"/>
          </p:nvPr>
        </p:nvSpPr>
        <p:spPr/>
        <p:txBody>
          <a:bodyPr/>
          <a:lstStyle/>
          <a:p>
            <a:r>
              <a:rPr lang="en-US" dirty="0"/>
              <a:t>VM Clone</a:t>
            </a:r>
          </a:p>
        </p:txBody>
      </p:sp>
      <p:sp>
        <p:nvSpPr>
          <p:cNvPr id="103427" name="Content Placeholder 6"/>
          <p:cNvSpPr>
            <a:spLocks noGrp="1"/>
          </p:cNvSpPr>
          <p:nvPr>
            <p:ph idx="4294967295"/>
          </p:nvPr>
        </p:nvSpPr>
        <p:spPr>
          <a:xfrm>
            <a:off x="304800" y="914400"/>
            <a:ext cx="8458200" cy="5181600"/>
          </a:xfrm>
        </p:spPr>
        <p:txBody>
          <a:bodyPr/>
          <a:lstStyle/>
          <a:p>
            <a:r>
              <a:rPr lang="en-US" dirty="0" smtClean="0">
                <a:solidFill>
                  <a:schemeClr val="bg2">
                    <a:lumMod val="75000"/>
                  </a:schemeClr>
                </a:solidFill>
              </a:rPr>
              <a:t>An identical </a:t>
            </a:r>
            <a:r>
              <a:rPr lang="en-US" dirty="0">
                <a:solidFill>
                  <a:schemeClr val="bg2">
                    <a:lumMod val="75000"/>
                  </a:schemeClr>
                </a:solidFill>
              </a:rPr>
              <a:t>copy of an existing VM</a:t>
            </a:r>
          </a:p>
          <a:p>
            <a:pPr marL="685800" lvl="1" indent="-336550"/>
            <a:r>
              <a:rPr lang="en-US" dirty="0">
                <a:solidFill>
                  <a:schemeClr val="bg2">
                    <a:lumMod val="75000"/>
                  </a:schemeClr>
                </a:solidFill>
              </a:rPr>
              <a:t>Created when the VM is required for </a:t>
            </a:r>
            <a:r>
              <a:rPr lang="en-US" dirty="0" smtClean="0">
                <a:solidFill>
                  <a:schemeClr val="bg2">
                    <a:lumMod val="75000"/>
                  </a:schemeClr>
                </a:solidFill>
              </a:rPr>
              <a:t>a different use; for example, identical VM </a:t>
            </a:r>
            <a:r>
              <a:rPr lang="en-US" dirty="0">
                <a:solidFill>
                  <a:schemeClr val="bg2">
                    <a:lumMod val="75000"/>
                  </a:schemeClr>
                </a:solidFill>
              </a:rPr>
              <a:t>need to be deployed </a:t>
            </a:r>
            <a:r>
              <a:rPr lang="en-US" dirty="0" smtClean="0">
                <a:solidFill>
                  <a:schemeClr val="bg2">
                    <a:lumMod val="75000"/>
                  </a:schemeClr>
                </a:solidFill>
              </a:rPr>
              <a:t>for testing purpose</a:t>
            </a:r>
          </a:p>
          <a:p>
            <a:pPr marL="685800" lvl="1" indent="-336550"/>
            <a:r>
              <a:rPr lang="en-US" dirty="0" smtClean="0">
                <a:solidFill>
                  <a:schemeClr val="bg2">
                    <a:lumMod val="75000"/>
                  </a:schemeClr>
                </a:solidFill>
              </a:rPr>
              <a:t>The existing VM is called the parent</a:t>
            </a:r>
          </a:p>
          <a:p>
            <a:pPr marL="685800" lvl="1" indent="-336550"/>
            <a:r>
              <a:rPr lang="en-US" dirty="0" smtClean="0">
                <a:solidFill>
                  <a:schemeClr val="bg2">
                    <a:lumMod val="75000"/>
                  </a:schemeClr>
                </a:solidFill>
              </a:rPr>
              <a:t>Changes made to a clone VM do not affect the parent VM</a:t>
            </a:r>
          </a:p>
          <a:p>
            <a:pPr marL="685800" lvl="1" indent="-336550"/>
            <a:r>
              <a:rPr lang="en-US" dirty="0" smtClean="0">
                <a:solidFill>
                  <a:schemeClr val="bg2">
                    <a:lumMod val="75000"/>
                  </a:schemeClr>
                </a:solidFill>
              </a:rPr>
              <a:t>Changes made to the parent VM do not appear in a clone</a:t>
            </a:r>
          </a:p>
          <a:p>
            <a:pPr marL="685800" lvl="1" indent="-336550"/>
            <a:r>
              <a:rPr lang="en-US" dirty="0" smtClean="0">
                <a:solidFill>
                  <a:schemeClr val="bg2">
                    <a:lumMod val="75000"/>
                  </a:schemeClr>
                </a:solidFill>
              </a:rPr>
              <a:t>A clone may share virtual disks with the parent VM</a:t>
            </a:r>
          </a:p>
          <a:p>
            <a:r>
              <a:rPr lang="en-US" dirty="0" smtClean="0">
                <a:solidFill>
                  <a:schemeClr val="bg2">
                    <a:lumMod val="75000"/>
                  </a:schemeClr>
                </a:solidFill>
              </a:rPr>
              <a:t>Clone VM is assigned separate network identity</a:t>
            </a:r>
          </a:p>
          <a:p>
            <a:pPr marL="685800" lvl="1" indent="-336550"/>
            <a:r>
              <a:rPr lang="en-US" dirty="0" smtClean="0">
                <a:solidFill>
                  <a:schemeClr val="bg2">
                    <a:lumMod val="75000"/>
                  </a:schemeClr>
                </a:solidFill>
              </a:rPr>
              <a:t>Clone </a:t>
            </a:r>
            <a:r>
              <a:rPr lang="en-US" dirty="0">
                <a:solidFill>
                  <a:schemeClr val="bg2">
                    <a:lumMod val="75000"/>
                  </a:schemeClr>
                </a:solidFill>
              </a:rPr>
              <a:t>has its own separate MAC address </a:t>
            </a:r>
          </a:p>
          <a:p>
            <a:pPr marL="742950" lvl="1" indent="-285750"/>
            <a:endParaRPr lang="en-US" dirty="0"/>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129CE069-1B10-4A95-B368-371B6502449E}"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28</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105474" name="Title 6"/>
          <p:cNvSpPr>
            <a:spLocks noGrp="1"/>
          </p:cNvSpPr>
          <p:nvPr>
            <p:ph type="title" idx="4294967295"/>
          </p:nvPr>
        </p:nvSpPr>
        <p:spPr/>
        <p:txBody>
          <a:bodyPr/>
          <a:lstStyle/>
          <a:p>
            <a:r>
              <a:rPr lang="en-US" dirty="0"/>
              <a:t>VM Clone </a:t>
            </a:r>
            <a:r>
              <a:rPr lang="en-US" dirty="0" smtClean="0"/>
              <a:t>– </a:t>
            </a:r>
            <a:r>
              <a:rPr lang="en-US" dirty="0"/>
              <a:t>Types</a:t>
            </a:r>
          </a:p>
        </p:txBody>
      </p:sp>
      <p:sp>
        <p:nvSpPr>
          <p:cNvPr id="105475"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Full Clone </a:t>
            </a:r>
          </a:p>
          <a:p>
            <a:pPr marL="685800" lvl="1" indent="-336550"/>
            <a:r>
              <a:rPr lang="en-US" dirty="0">
                <a:solidFill>
                  <a:schemeClr val="bg2">
                    <a:lumMod val="75000"/>
                  </a:schemeClr>
                </a:solidFill>
              </a:rPr>
              <a:t>An independent copy of a VM that </a:t>
            </a:r>
            <a:r>
              <a:rPr lang="en-US" dirty="0" smtClean="0">
                <a:solidFill>
                  <a:schemeClr val="bg2">
                    <a:lumMod val="75000"/>
                  </a:schemeClr>
                </a:solidFill>
              </a:rPr>
              <a:t>does not share virtual disks </a:t>
            </a:r>
            <a:r>
              <a:rPr lang="en-US" dirty="0">
                <a:solidFill>
                  <a:schemeClr val="bg2">
                    <a:lumMod val="75000"/>
                  </a:schemeClr>
                </a:solidFill>
              </a:rPr>
              <a:t>with the parent </a:t>
            </a:r>
            <a:endParaRPr lang="en-US" dirty="0" smtClean="0">
              <a:solidFill>
                <a:schemeClr val="bg2">
                  <a:lumMod val="75000"/>
                </a:schemeClr>
              </a:solidFill>
            </a:endParaRPr>
          </a:p>
          <a:p>
            <a:pPr lvl="2" indent="-336550"/>
            <a:r>
              <a:rPr lang="en-US" dirty="0" smtClean="0">
                <a:solidFill>
                  <a:schemeClr val="bg2">
                    <a:lumMod val="75000"/>
                  </a:schemeClr>
                </a:solidFill>
              </a:rPr>
              <a:t>Cloning process may take relatively longer time </a:t>
            </a:r>
            <a:endParaRPr lang="en-US" dirty="0">
              <a:solidFill>
                <a:schemeClr val="bg2">
                  <a:lumMod val="75000"/>
                </a:schemeClr>
              </a:solidFill>
            </a:endParaRPr>
          </a:p>
          <a:p>
            <a:r>
              <a:rPr lang="en-US" dirty="0" smtClean="0">
                <a:solidFill>
                  <a:schemeClr val="bg2">
                    <a:lumMod val="75000"/>
                  </a:schemeClr>
                </a:solidFill>
              </a:rPr>
              <a:t>Linked </a:t>
            </a:r>
            <a:r>
              <a:rPr lang="en-US" dirty="0">
                <a:solidFill>
                  <a:schemeClr val="bg2">
                    <a:lumMod val="75000"/>
                  </a:schemeClr>
                </a:solidFill>
              </a:rPr>
              <a:t>Clone</a:t>
            </a:r>
          </a:p>
          <a:p>
            <a:pPr marL="685800" lvl="1" indent="-336550"/>
            <a:r>
              <a:rPr lang="en-US" dirty="0" smtClean="0">
                <a:solidFill>
                  <a:schemeClr val="bg2">
                    <a:lumMod val="75000"/>
                  </a:schemeClr>
                </a:solidFill>
              </a:rPr>
              <a:t>Shares </a:t>
            </a:r>
            <a:r>
              <a:rPr lang="en-US" dirty="0">
                <a:solidFill>
                  <a:schemeClr val="bg2">
                    <a:lumMod val="75000"/>
                  </a:schemeClr>
                </a:solidFill>
              </a:rPr>
              <a:t>virtual </a:t>
            </a:r>
            <a:r>
              <a:rPr lang="en-US" dirty="0" smtClean="0">
                <a:solidFill>
                  <a:schemeClr val="bg2">
                    <a:lumMod val="75000"/>
                  </a:schemeClr>
                </a:solidFill>
              </a:rPr>
              <a:t>disk with </a:t>
            </a:r>
            <a:r>
              <a:rPr lang="en-US" dirty="0">
                <a:solidFill>
                  <a:schemeClr val="bg2">
                    <a:lumMod val="75000"/>
                  </a:schemeClr>
                </a:solidFill>
              </a:rPr>
              <a:t>the parent VM </a:t>
            </a:r>
          </a:p>
          <a:p>
            <a:pPr lvl="2" indent="-336550"/>
            <a:r>
              <a:rPr lang="en-US" dirty="0">
                <a:solidFill>
                  <a:schemeClr val="bg2">
                    <a:lumMod val="75000"/>
                  </a:schemeClr>
                </a:solidFill>
              </a:rPr>
              <a:t>Conserves disk space </a:t>
            </a:r>
            <a:endParaRPr lang="en-US" dirty="0" smtClean="0">
              <a:solidFill>
                <a:schemeClr val="bg2">
                  <a:lumMod val="75000"/>
                </a:schemeClr>
              </a:solidFill>
            </a:endParaRPr>
          </a:p>
          <a:p>
            <a:pPr lvl="2" indent="-336550"/>
            <a:r>
              <a:rPr lang="en-US" dirty="0" smtClean="0">
                <a:solidFill>
                  <a:schemeClr val="bg2">
                    <a:lumMod val="75000"/>
                  </a:schemeClr>
                </a:solidFill>
              </a:rPr>
              <a:t>Virtual disk of the parent VM is read-only for the linked clone </a:t>
            </a:r>
          </a:p>
          <a:p>
            <a:pPr lvl="2" indent="-336550"/>
            <a:r>
              <a:rPr lang="en-US" dirty="0" smtClean="0">
                <a:solidFill>
                  <a:schemeClr val="bg2">
                    <a:lumMod val="75000"/>
                  </a:schemeClr>
                </a:solidFill>
              </a:rPr>
              <a:t>Writes of the linked clone are captured in a separate delta disk of smaller size   </a:t>
            </a:r>
          </a:p>
          <a:p>
            <a:pPr marL="685800" lvl="1" indent="-336550"/>
            <a:r>
              <a:rPr lang="en-US" dirty="0" smtClean="0">
                <a:solidFill>
                  <a:schemeClr val="bg2">
                    <a:lumMod val="75000"/>
                  </a:schemeClr>
                </a:solidFill>
                <a:latin typeface="Calibri" pitchFamily="34" charset="0"/>
              </a:rPr>
              <a:t>Is made from a snapshot of the parent VM</a:t>
            </a:r>
          </a:p>
          <a:p>
            <a:pPr marL="1146175" lvl="2" indent="-336550"/>
            <a:r>
              <a:rPr lang="en-US" dirty="0" smtClean="0">
                <a:solidFill>
                  <a:schemeClr val="bg2">
                    <a:lumMod val="75000"/>
                  </a:schemeClr>
                </a:solidFill>
                <a:latin typeface="Calibri" pitchFamily="34" charset="0"/>
              </a:rPr>
              <a:t>Snapshot is given a separate network identity and assigned to the hypervisor to run as an independent VM</a:t>
            </a:r>
          </a:p>
          <a:p>
            <a:pPr lvl="2" indent="-336550"/>
            <a:r>
              <a:rPr lang="en-US" dirty="0" smtClean="0">
                <a:solidFill>
                  <a:schemeClr val="bg2">
                    <a:lumMod val="75000"/>
                  </a:schemeClr>
                </a:solidFill>
              </a:rPr>
              <a:t>Cloning process takes relatively</a:t>
            </a:r>
            <a:r>
              <a:rPr lang="en-US" dirty="0" smtClean="0">
                <a:solidFill>
                  <a:schemeClr val="bg2">
                    <a:lumMod val="75000"/>
                  </a:schemeClr>
                </a:solidFill>
                <a:latin typeface="Calibri" pitchFamily="34" charset="0"/>
              </a:rPr>
              <a:t> less time</a:t>
            </a:r>
            <a:endParaRPr lang="en-US" dirty="0" smtClean="0">
              <a:solidFill>
                <a:schemeClr val="bg2">
                  <a:lumMod val="75000"/>
                </a:schemeClr>
              </a:solidFill>
            </a:endParaRPr>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D5BE087-D12E-4355-8D76-36D7BC655A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29</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An overview of BC in a VDC</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Single point of failure in a VDC environment</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Mechanisms to protect compute, storage, and networking components in a VDC </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Disaster recovery mechanisms for a VDC site failure</a:t>
            </a:r>
            <a:endParaRPr lang="en-US" sz="2000" dirty="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1: Fault Tolerance Mechanisms in VDC</a:t>
            </a:r>
          </a:p>
          <a:p>
            <a:endParaRPr lang="en-US" dirty="0" smtClean="0"/>
          </a:p>
        </p:txBody>
      </p:sp>
      <p:sp>
        <p:nvSpPr>
          <p:cNvPr id="9" name="Footer Placeholder 8"/>
          <p:cNvSpPr>
            <a:spLocks noGrp="1"/>
          </p:cNvSpPr>
          <p:nvPr>
            <p:ph type="ftr" sz="quarter" idx="14"/>
          </p:nvPr>
        </p:nvSpPr>
        <p:spPr/>
        <p:txBody>
          <a:bodyPr/>
          <a:lstStyle/>
          <a:p>
            <a:pPr>
              <a:defRPr/>
            </a:pPr>
            <a:r>
              <a:rPr lang="en-US" dirty="0" smtClean="0"/>
              <a:t>Business Continuity in VDC </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3</a:t>
            </a:fld>
            <a:endParaRPr lang="en-US"/>
          </a:p>
        </p:txBody>
      </p:sp>
      <p:sp>
        <p:nvSpPr>
          <p:cNvPr id="11" name="Title 4"/>
          <p:cNvSpPr>
            <a:spLocks noGrp="1"/>
          </p:cNvSpPr>
          <p:nvPr>
            <p:ph type="ctrTitle"/>
          </p:nvPr>
        </p:nvSpPr>
        <p:spPr>
          <a:xfrm>
            <a:off x="685800" y="1143000"/>
            <a:ext cx="7772400" cy="688975"/>
          </a:xfrm>
        </p:spPr>
        <p:txBody>
          <a:bodyPr/>
          <a:lstStyle/>
          <a:p>
            <a:r>
              <a:rPr lang="en-US" dirty="0" smtClean="0"/>
              <a:t>Module 7: Business Continuity in VDC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171010" name="Title 6"/>
          <p:cNvSpPr>
            <a:spLocks noGrp="1"/>
          </p:cNvSpPr>
          <p:nvPr>
            <p:ph type="title" idx="4294967295"/>
          </p:nvPr>
        </p:nvSpPr>
        <p:spPr/>
        <p:txBody>
          <a:bodyPr/>
          <a:lstStyle/>
          <a:p>
            <a:r>
              <a:rPr lang="en-US" dirty="0"/>
              <a:t>VM Template </a:t>
            </a:r>
          </a:p>
        </p:txBody>
      </p:sp>
      <p:sp>
        <p:nvSpPr>
          <p:cNvPr id="171011"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A master copy to create and provision new VMs</a:t>
            </a:r>
          </a:p>
          <a:p>
            <a:r>
              <a:rPr lang="en-US" dirty="0">
                <a:solidFill>
                  <a:schemeClr val="bg2">
                    <a:lumMod val="75000"/>
                  </a:schemeClr>
                </a:solidFill>
              </a:rPr>
              <a:t>A reusable image created from a VM </a:t>
            </a:r>
          </a:p>
          <a:p>
            <a:pPr marL="685800" lvl="1" indent="-336550"/>
            <a:r>
              <a:rPr lang="en-US" dirty="0">
                <a:solidFill>
                  <a:schemeClr val="bg2">
                    <a:lumMod val="75000"/>
                  </a:schemeClr>
                </a:solidFill>
              </a:rPr>
              <a:t>Includes virtual hardware components, an installed guest OS, and software applications</a:t>
            </a:r>
          </a:p>
          <a:p>
            <a:r>
              <a:rPr lang="en-US" dirty="0">
                <a:solidFill>
                  <a:schemeClr val="bg2">
                    <a:lumMod val="75000"/>
                  </a:schemeClr>
                </a:solidFill>
              </a:rPr>
              <a:t>Created </a:t>
            </a:r>
            <a:r>
              <a:rPr lang="en-US" dirty="0" smtClean="0">
                <a:solidFill>
                  <a:schemeClr val="bg2">
                    <a:lumMod val="75000"/>
                  </a:schemeClr>
                </a:solidFill>
              </a:rPr>
              <a:t>in two </a:t>
            </a:r>
            <a:r>
              <a:rPr lang="en-US" dirty="0">
                <a:solidFill>
                  <a:schemeClr val="bg2">
                    <a:lumMod val="75000"/>
                  </a:schemeClr>
                </a:solidFill>
              </a:rPr>
              <a:t>ways</a:t>
            </a:r>
          </a:p>
          <a:p>
            <a:pPr marL="685800" lvl="1" indent="-336550"/>
            <a:r>
              <a:rPr lang="en-US" dirty="0">
                <a:solidFill>
                  <a:schemeClr val="bg2">
                    <a:lumMod val="75000"/>
                  </a:schemeClr>
                </a:solidFill>
              </a:rPr>
              <a:t>Convert a powered-off VM into a template </a:t>
            </a:r>
          </a:p>
          <a:p>
            <a:pPr marL="685800" lvl="1" indent="-336550"/>
            <a:r>
              <a:rPr lang="en-US" dirty="0">
                <a:solidFill>
                  <a:schemeClr val="bg2">
                    <a:lumMod val="75000"/>
                  </a:schemeClr>
                </a:solidFill>
              </a:rPr>
              <a:t>Clone a VM </a:t>
            </a:r>
            <a:r>
              <a:rPr lang="en-US" dirty="0" smtClean="0">
                <a:solidFill>
                  <a:schemeClr val="bg2">
                    <a:lumMod val="75000"/>
                  </a:schemeClr>
                </a:solidFill>
              </a:rPr>
              <a:t>into </a:t>
            </a:r>
            <a:r>
              <a:rPr lang="en-US" dirty="0">
                <a:solidFill>
                  <a:schemeClr val="bg2">
                    <a:lumMod val="75000"/>
                  </a:schemeClr>
                </a:solidFill>
              </a:rPr>
              <a:t>a template</a:t>
            </a:r>
          </a:p>
          <a:p>
            <a:r>
              <a:rPr lang="en-US" dirty="0" smtClean="0">
                <a:solidFill>
                  <a:schemeClr val="bg2">
                    <a:lumMod val="75000"/>
                  </a:schemeClr>
                </a:solidFill>
              </a:rPr>
              <a:t>Increase </a:t>
            </a:r>
            <a:r>
              <a:rPr lang="en-US" dirty="0">
                <a:solidFill>
                  <a:schemeClr val="bg2">
                    <a:lumMod val="75000"/>
                  </a:schemeClr>
                </a:solidFill>
              </a:rPr>
              <a:t>efficiency, consistency, and standardization</a:t>
            </a:r>
          </a:p>
          <a:p>
            <a:pPr marL="685800" lvl="1" indent="-336550"/>
            <a:r>
              <a:rPr lang="en-US" dirty="0">
                <a:solidFill>
                  <a:schemeClr val="bg2">
                    <a:lumMod val="75000"/>
                  </a:schemeClr>
                </a:solidFill>
              </a:rPr>
              <a:t>Repetitive installation and configuration tasks can be avoided</a:t>
            </a:r>
          </a:p>
          <a:p>
            <a:pPr marL="685800" lvl="1" indent="-336550"/>
            <a:r>
              <a:rPr lang="en-US" dirty="0">
                <a:solidFill>
                  <a:schemeClr val="bg2">
                    <a:lumMod val="75000"/>
                  </a:schemeClr>
                </a:solidFill>
              </a:rPr>
              <a:t>Deploying VMs from VM templates helps to enforce </a:t>
            </a:r>
            <a:r>
              <a:rPr lang="en-US" dirty="0" smtClean="0">
                <a:solidFill>
                  <a:schemeClr val="bg2">
                    <a:lumMod val="75000"/>
                  </a:schemeClr>
                </a:solidFill>
              </a:rPr>
              <a:t>standards</a:t>
            </a:r>
            <a:endParaRPr lang="en-US" dirty="0">
              <a:solidFill>
                <a:schemeClr val="bg2">
                  <a:lumMod val="75000"/>
                </a:schemeClr>
              </a:solidFill>
            </a:endParaRPr>
          </a:p>
          <a:p>
            <a:pPr lvl="2" indent="-228600">
              <a:buFont typeface="Webdings" pitchFamily="18" charset="2"/>
              <a:buNone/>
            </a:pPr>
            <a:endParaRPr lang="en-US" sz="18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55A746B8-82C9-496A-B18D-05A1013B3287}"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30</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
          <p:cNvSpPr>
            <a:spLocks noGrp="1"/>
          </p:cNvSpPr>
          <p:nvPr>
            <p:ph type="ftr" sz="quarter" idx="10"/>
          </p:nvPr>
        </p:nvSpPr>
        <p:spPr/>
        <p:txBody>
          <a:bodyPr/>
          <a:lstStyle/>
          <a:p>
            <a:r>
              <a:rPr lang="en-US"/>
              <a:t>Business Continuity in VDC</a:t>
            </a:r>
          </a:p>
        </p:txBody>
      </p:sp>
      <p:sp>
        <p:nvSpPr>
          <p:cNvPr id="173058" name="Title 6"/>
          <p:cNvSpPr>
            <a:spLocks noGrp="1"/>
          </p:cNvSpPr>
          <p:nvPr>
            <p:ph type="title" idx="4294967295"/>
          </p:nvPr>
        </p:nvSpPr>
        <p:spPr/>
        <p:txBody>
          <a:bodyPr/>
          <a:lstStyle/>
          <a:p>
            <a:r>
              <a:rPr lang="en-US" dirty="0"/>
              <a:t>Array-Based Local Replication of VMs </a:t>
            </a:r>
          </a:p>
        </p:txBody>
      </p:sp>
      <p:sp>
        <p:nvSpPr>
          <p:cNvPr id="173059" name="Content Placeholder 6"/>
          <p:cNvSpPr>
            <a:spLocks noGrp="1"/>
          </p:cNvSpPr>
          <p:nvPr>
            <p:ph idx="4294967295"/>
          </p:nvPr>
        </p:nvSpPr>
        <p:spPr>
          <a:xfrm>
            <a:off x="301752" y="914400"/>
            <a:ext cx="4038600" cy="5181600"/>
          </a:xfrm>
        </p:spPr>
        <p:txBody>
          <a:bodyPr/>
          <a:lstStyle/>
          <a:p>
            <a:pPr>
              <a:spcBef>
                <a:spcPts val="600"/>
              </a:spcBef>
            </a:pPr>
            <a:r>
              <a:rPr lang="en-US" dirty="0" smtClean="0">
                <a:solidFill>
                  <a:schemeClr val="bg2">
                    <a:lumMod val="75000"/>
                  </a:schemeClr>
                </a:solidFill>
              </a:rPr>
              <a:t>Creates copies of LUNs that contain VM files on the same storage array </a:t>
            </a:r>
            <a:endParaRPr lang="en-US" dirty="0">
              <a:solidFill>
                <a:schemeClr val="bg2">
                  <a:lumMod val="75000"/>
                </a:schemeClr>
              </a:solidFill>
            </a:endParaRPr>
          </a:p>
          <a:p>
            <a:pPr>
              <a:spcBef>
                <a:spcPts val="600"/>
              </a:spcBef>
            </a:pPr>
            <a:r>
              <a:rPr lang="en-US" dirty="0">
                <a:solidFill>
                  <a:schemeClr val="bg2">
                    <a:lumMod val="75000"/>
                  </a:schemeClr>
                </a:solidFill>
              </a:rPr>
              <a:t>Replication is done using array controller </a:t>
            </a:r>
            <a:r>
              <a:rPr lang="en-US" dirty="0" smtClean="0">
                <a:solidFill>
                  <a:schemeClr val="bg2">
                    <a:lumMod val="75000"/>
                  </a:schemeClr>
                </a:solidFill>
              </a:rPr>
              <a:t>within </a:t>
            </a:r>
            <a:r>
              <a:rPr lang="en-US" dirty="0">
                <a:solidFill>
                  <a:schemeClr val="bg2">
                    <a:lumMod val="75000"/>
                  </a:schemeClr>
                </a:solidFill>
              </a:rPr>
              <a:t>the same storage array</a:t>
            </a:r>
          </a:p>
          <a:p>
            <a:endParaRPr lang="en-US" dirty="0"/>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1D469BDB-8C45-4976-A504-79BDA0000542}"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31</a:t>
            </a:fld>
            <a:endParaRPr lang="en-US" sz="1000">
              <a:solidFill>
                <a:schemeClr val="tx1">
                  <a:lumMod val="75000"/>
                  <a:lumOff val="25000"/>
                </a:schemeClr>
              </a:solidFill>
              <a:latin typeface="Calibri" pitchFamily="34" charset="0"/>
              <a:cs typeface="+mn-cs"/>
            </a:endParaRPr>
          </a:p>
        </p:txBody>
      </p:sp>
      <p:grpSp>
        <p:nvGrpSpPr>
          <p:cNvPr id="18" name="Group 17"/>
          <p:cNvGrpSpPr/>
          <p:nvPr/>
        </p:nvGrpSpPr>
        <p:grpSpPr>
          <a:xfrm>
            <a:off x="4419600" y="1066800"/>
            <a:ext cx="3962400" cy="5029200"/>
            <a:chOff x="4419600" y="1066800"/>
            <a:chExt cx="3962400" cy="5029200"/>
          </a:xfrm>
        </p:grpSpPr>
        <p:sp>
          <p:nvSpPr>
            <p:cNvPr id="173081" name="Text Box 24"/>
            <p:cNvSpPr txBox="1">
              <a:spLocks noChangeArrowheads="1"/>
            </p:cNvSpPr>
            <p:nvPr/>
          </p:nvSpPr>
          <p:spPr bwMode="auto">
            <a:xfrm>
              <a:off x="5049838" y="5791200"/>
              <a:ext cx="1427162" cy="304800"/>
            </a:xfrm>
            <a:prstGeom prst="rect">
              <a:avLst/>
            </a:prstGeom>
            <a:noFill/>
            <a:ln w="15875" cap="rnd" algn="ctr">
              <a:noFill/>
              <a:prstDash val="sysDot"/>
              <a:miter lim="800000"/>
              <a:headEnd/>
              <a:tailEnd/>
            </a:ln>
          </p:spPr>
          <p:txBody>
            <a:bodyPr>
              <a:spAutoFit/>
            </a:bodyPr>
            <a:lstStyle/>
            <a:p>
              <a:pPr>
                <a:spcBef>
                  <a:spcPct val="50000"/>
                </a:spcBef>
              </a:pPr>
              <a:r>
                <a:rPr lang="en-US" sz="1400" b="1">
                  <a:latin typeface="Calibri" pitchFamily="34" charset="0"/>
                </a:rPr>
                <a:t>Primary Site</a:t>
              </a:r>
            </a:p>
          </p:txBody>
        </p:sp>
        <p:grpSp>
          <p:nvGrpSpPr>
            <p:cNvPr id="173102" name="Group 46"/>
            <p:cNvGrpSpPr>
              <a:grpSpLocks/>
            </p:cNvGrpSpPr>
            <p:nvPr/>
          </p:nvGrpSpPr>
          <p:grpSpPr bwMode="auto">
            <a:xfrm>
              <a:off x="4419600" y="1066800"/>
              <a:ext cx="2819400" cy="4724400"/>
              <a:chOff x="2784" y="672"/>
              <a:chExt cx="2122" cy="2976"/>
            </a:xfrm>
          </p:grpSpPr>
          <p:pic>
            <p:nvPicPr>
              <p:cNvPr id="173091" name="Picture 10" descr="Virtualized Infrastructure AP_OS 5.png"/>
              <p:cNvPicPr>
                <a:picLocks noChangeAspect="1"/>
              </p:cNvPicPr>
              <p:nvPr/>
            </p:nvPicPr>
            <p:blipFill>
              <a:blip r:embed="rId3" cstate="print"/>
              <a:srcRect/>
              <a:stretch>
                <a:fillRect/>
              </a:stretch>
            </p:blipFill>
            <p:spPr bwMode="auto">
              <a:xfrm>
                <a:off x="2887" y="1154"/>
                <a:ext cx="1940" cy="473"/>
              </a:xfrm>
              <a:prstGeom prst="rect">
                <a:avLst/>
              </a:prstGeom>
              <a:noFill/>
              <a:ln w="9525">
                <a:noFill/>
                <a:miter lim="800000"/>
                <a:headEnd/>
                <a:tailEnd/>
              </a:ln>
            </p:spPr>
          </p:pic>
          <p:pic>
            <p:nvPicPr>
              <p:cNvPr id="173092" name="Picture 12" descr="Virtualized Infrastructure Banner 5.png"/>
              <p:cNvPicPr>
                <a:picLocks noChangeAspect="1"/>
              </p:cNvPicPr>
              <p:nvPr/>
            </p:nvPicPr>
            <p:blipFill>
              <a:blip r:embed="rId4" cstate="print"/>
              <a:srcRect/>
              <a:stretch>
                <a:fillRect/>
              </a:stretch>
            </p:blipFill>
            <p:spPr bwMode="auto">
              <a:xfrm>
                <a:off x="2808" y="672"/>
                <a:ext cx="2098" cy="432"/>
              </a:xfrm>
              <a:prstGeom prst="rect">
                <a:avLst/>
              </a:prstGeom>
              <a:noFill/>
              <a:ln w="9525">
                <a:noFill/>
                <a:miter lim="800000"/>
                <a:headEnd/>
                <a:tailEnd/>
              </a:ln>
            </p:spPr>
          </p:pic>
          <p:pic>
            <p:nvPicPr>
              <p:cNvPr id="173093" name="Picture 14" descr="Virtualized Infrastructure Compute 5.png"/>
              <p:cNvPicPr>
                <a:picLocks noChangeAspect="1"/>
              </p:cNvPicPr>
              <p:nvPr/>
            </p:nvPicPr>
            <p:blipFill>
              <a:blip r:embed="rId5" cstate="print"/>
              <a:srcRect/>
              <a:stretch>
                <a:fillRect/>
              </a:stretch>
            </p:blipFill>
            <p:spPr bwMode="auto">
              <a:xfrm>
                <a:off x="2808" y="1677"/>
                <a:ext cx="2098" cy="432"/>
              </a:xfrm>
              <a:prstGeom prst="rect">
                <a:avLst/>
              </a:prstGeom>
              <a:noFill/>
              <a:ln w="9525">
                <a:noFill/>
                <a:miter lim="800000"/>
                <a:headEnd/>
                <a:tailEnd/>
              </a:ln>
            </p:spPr>
          </p:pic>
          <p:pic>
            <p:nvPicPr>
              <p:cNvPr id="173094" name="Picture 16" descr="Virtualized Infrastructure Connect 5.png"/>
              <p:cNvPicPr>
                <a:picLocks noChangeAspect="1"/>
              </p:cNvPicPr>
              <p:nvPr/>
            </p:nvPicPr>
            <p:blipFill>
              <a:blip r:embed="rId6" cstate="print"/>
              <a:srcRect/>
              <a:stretch>
                <a:fillRect/>
              </a:stretch>
            </p:blipFill>
            <p:spPr bwMode="auto">
              <a:xfrm>
                <a:off x="2808" y="2158"/>
                <a:ext cx="2098" cy="432"/>
              </a:xfrm>
              <a:prstGeom prst="rect">
                <a:avLst/>
              </a:prstGeom>
              <a:noFill/>
              <a:ln w="9525">
                <a:noFill/>
                <a:miter lim="800000"/>
                <a:headEnd/>
                <a:tailEnd/>
              </a:ln>
            </p:spPr>
          </p:pic>
          <p:grpSp>
            <p:nvGrpSpPr>
              <p:cNvPr id="173099" name="Group 43"/>
              <p:cNvGrpSpPr>
                <a:grpSpLocks/>
              </p:cNvGrpSpPr>
              <p:nvPr/>
            </p:nvGrpSpPr>
            <p:grpSpPr bwMode="auto">
              <a:xfrm>
                <a:off x="2784" y="2688"/>
                <a:ext cx="2122" cy="912"/>
                <a:chOff x="2784" y="2640"/>
                <a:chExt cx="2122" cy="912"/>
              </a:xfrm>
            </p:grpSpPr>
            <p:pic>
              <p:nvPicPr>
                <p:cNvPr id="173095" name="Picture 17" descr="Virtualized Infrastructure Storage 5.png"/>
                <p:cNvPicPr>
                  <a:picLocks noChangeAspect="1"/>
                </p:cNvPicPr>
                <p:nvPr/>
              </p:nvPicPr>
              <p:blipFill>
                <a:blip r:embed="rId7" cstate="print"/>
                <a:srcRect/>
                <a:stretch>
                  <a:fillRect/>
                </a:stretch>
              </p:blipFill>
              <p:spPr bwMode="auto">
                <a:xfrm>
                  <a:off x="2808" y="2640"/>
                  <a:ext cx="2098" cy="432"/>
                </a:xfrm>
                <a:prstGeom prst="rect">
                  <a:avLst/>
                </a:prstGeom>
                <a:noFill/>
                <a:ln w="9525">
                  <a:noFill/>
                  <a:miter lim="800000"/>
                  <a:headEnd/>
                  <a:tailEnd/>
                </a:ln>
              </p:spPr>
            </p:pic>
            <p:pic>
              <p:nvPicPr>
                <p:cNvPr id="173096" name="Picture 17" descr="Virtualized Infrastructure Storage 5.png"/>
                <p:cNvPicPr>
                  <a:picLocks noChangeAspect="1"/>
                </p:cNvPicPr>
                <p:nvPr/>
              </p:nvPicPr>
              <p:blipFill>
                <a:blip r:embed="rId7" cstate="print"/>
                <a:srcRect/>
                <a:stretch>
                  <a:fillRect/>
                </a:stretch>
              </p:blipFill>
              <p:spPr bwMode="auto">
                <a:xfrm>
                  <a:off x="2784" y="3120"/>
                  <a:ext cx="2098" cy="432"/>
                </a:xfrm>
                <a:prstGeom prst="rect">
                  <a:avLst/>
                </a:prstGeom>
                <a:noFill/>
                <a:ln w="9525">
                  <a:noFill/>
                  <a:miter lim="800000"/>
                  <a:headEnd/>
                  <a:tailEnd/>
                </a:ln>
              </p:spPr>
            </p:pic>
          </p:grpSp>
          <p:sp>
            <p:nvSpPr>
              <p:cNvPr id="173100" name="Rectangle 44"/>
              <p:cNvSpPr>
                <a:spLocks noChangeArrowheads="1"/>
              </p:cNvSpPr>
              <p:nvPr/>
            </p:nvSpPr>
            <p:spPr bwMode="auto">
              <a:xfrm>
                <a:off x="2784" y="2640"/>
                <a:ext cx="2112" cy="1008"/>
              </a:xfrm>
              <a:prstGeom prst="rect">
                <a:avLst/>
              </a:prstGeom>
              <a:noFill/>
              <a:ln w="9525">
                <a:solidFill>
                  <a:schemeClr val="tx1"/>
                </a:solidFill>
                <a:prstDash val="sysDot"/>
                <a:miter lim="800000"/>
                <a:headEnd/>
                <a:tailEnd/>
              </a:ln>
              <a:effectLst/>
            </p:spPr>
            <p:txBody>
              <a:bodyPr wrap="none" anchor="ctr"/>
              <a:lstStyle/>
              <a:p>
                <a:endParaRPr lang="en-US"/>
              </a:p>
            </p:txBody>
          </p:sp>
        </p:grpSp>
        <p:sp>
          <p:nvSpPr>
            <p:cNvPr id="173088" name="AutoShape 31"/>
            <p:cNvSpPr>
              <a:spLocks noChangeArrowheads="1"/>
            </p:cNvSpPr>
            <p:nvPr/>
          </p:nvSpPr>
          <p:spPr bwMode="auto">
            <a:xfrm rot="5400000">
              <a:off x="7175500" y="4508500"/>
              <a:ext cx="965200" cy="9906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294 h 21600"/>
                <a:gd name="T17" fmla="*/ 6117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99CC00"/>
            </a:solidFill>
            <a:ln w="15875" algn="ctr">
              <a:noFill/>
              <a:miter lim="800000"/>
              <a:headEnd/>
              <a:tailEnd/>
            </a:ln>
          </p:spPr>
          <p:txBody>
            <a:bodyPr wrap="none" anchor="ctr"/>
            <a:lstStyle/>
            <a:p>
              <a:endParaRPr lang="en-US"/>
            </a:p>
          </p:txBody>
        </p:sp>
        <p:sp>
          <p:nvSpPr>
            <p:cNvPr id="173101" name="Text Box 45"/>
            <p:cNvSpPr txBox="1">
              <a:spLocks noChangeArrowheads="1"/>
            </p:cNvSpPr>
            <p:nvPr/>
          </p:nvSpPr>
          <p:spPr bwMode="auto">
            <a:xfrm>
              <a:off x="7239000" y="5380038"/>
              <a:ext cx="1143000" cy="639762"/>
            </a:xfrm>
            <a:prstGeom prst="rect">
              <a:avLst/>
            </a:prstGeom>
            <a:noFill/>
            <a:ln w="9525">
              <a:noFill/>
              <a:miter lim="800000"/>
              <a:headEnd/>
              <a:tailEnd/>
            </a:ln>
            <a:effectLst/>
          </p:spPr>
          <p:txBody>
            <a:bodyPr>
              <a:spAutoFit/>
            </a:bodyPr>
            <a:lstStyle/>
            <a:p>
              <a:pPr>
                <a:spcBef>
                  <a:spcPct val="50000"/>
                </a:spcBef>
              </a:pPr>
              <a:r>
                <a:rPr lang="en-US" sz="1200" b="1" dirty="0">
                  <a:latin typeface="Calibri" pitchFamily="34" charset="0"/>
                </a:rPr>
                <a:t>Local Replication within Array</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p:cNvSpPr>
            <a:spLocks noGrp="1"/>
          </p:cNvSpPr>
          <p:nvPr>
            <p:ph type="ftr" sz="quarter" idx="10"/>
          </p:nvPr>
        </p:nvSpPr>
        <p:spPr/>
        <p:txBody>
          <a:bodyPr/>
          <a:lstStyle/>
          <a:p>
            <a:r>
              <a:rPr lang="en-US"/>
              <a:t>Business Continuity in VDC</a:t>
            </a:r>
          </a:p>
        </p:txBody>
      </p:sp>
      <p:sp>
        <p:nvSpPr>
          <p:cNvPr id="244738" name="Title 6"/>
          <p:cNvSpPr>
            <a:spLocks noGrp="1"/>
          </p:cNvSpPr>
          <p:nvPr>
            <p:ph type="title" idx="4294967295"/>
          </p:nvPr>
        </p:nvSpPr>
        <p:spPr/>
        <p:txBody>
          <a:bodyPr/>
          <a:lstStyle/>
          <a:p>
            <a:r>
              <a:rPr lang="en-US" dirty="0"/>
              <a:t>Array-Based Remote Replication of VMs</a:t>
            </a:r>
          </a:p>
        </p:txBody>
      </p:sp>
      <p:sp>
        <p:nvSpPr>
          <p:cNvPr id="244739" name="Content Placeholder 6"/>
          <p:cNvSpPr>
            <a:spLocks noGrp="1"/>
          </p:cNvSpPr>
          <p:nvPr>
            <p:ph idx="4294967295"/>
          </p:nvPr>
        </p:nvSpPr>
        <p:spPr>
          <a:xfrm>
            <a:off x="304800" y="914400"/>
            <a:ext cx="3505200" cy="5181600"/>
          </a:xfrm>
        </p:spPr>
        <p:txBody>
          <a:bodyPr/>
          <a:lstStyle/>
          <a:p>
            <a:r>
              <a:rPr lang="en-US" dirty="0">
                <a:solidFill>
                  <a:schemeClr val="bg2">
                    <a:lumMod val="75000"/>
                  </a:schemeClr>
                </a:solidFill>
              </a:rPr>
              <a:t>All VM </a:t>
            </a:r>
            <a:r>
              <a:rPr lang="en-US" dirty="0" smtClean="0">
                <a:solidFill>
                  <a:schemeClr val="bg2">
                    <a:lumMod val="75000"/>
                  </a:schemeClr>
                </a:solidFill>
              </a:rPr>
              <a:t>files are </a:t>
            </a:r>
            <a:r>
              <a:rPr lang="en-US" dirty="0">
                <a:solidFill>
                  <a:schemeClr val="bg2">
                    <a:lumMod val="75000"/>
                  </a:schemeClr>
                </a:solidFill>
              </a:rPr>
              <a:t>copied to the remote site </a:t>
            </a:r>
          </a:p>
          <a:p>
            <a:pPr marL="685800" lvl="1" indent="-336550"/>
            <a:r>
              <a:rPr lang="en-US" sz="2000" dirty="0">
                <a:solidFill>
                  <a:schemeClr val="bg2">
                    <a:lumMod val="75000"/>
                  </a:schemeClr>
                </a:solidFill>
              </a:rPr>
              <a:t>A LUN at the remote site is presented as a read-only copy and is kept in a synchronized state with the source LUN</a:t>
            </a:r>
          </a:p>
          <a:p>
            <a:r>
              <a:rPr lang="en-US" dirty="0">
                <a:solidFill>
                  <a:schemeClr val="bg2">
                    <a:lumMod val="75000"/>
                  </a:schemeClr>
                </a:solidFill>
              </a:rPr>
              <a:t>LUNs are replicated between two sites using storage array replication technology</a:t>
            </a:r>
          </a:p>
          <a:p>
            <a:pPr marL="685800" lvl="1" indent="-336550"/>
            <a:r>
              <a:rPr lang="en-US" sz="2000" dirty="0">
                <a:solidFill>
                  <a:schemeClr val="bg2">
                    <a:lumMod val="75000"/>
                  </a:schemeClr>
                </a:solidFill>
              </a:rPr>
              <a:t>Synchronous</a:t>
            </a:r>
          </a:p>
          <a:p>
            <a:pPr marL="685800" lvl="1" indent="-336550"/>
            <a:r>
              <a:rPr lang="en-US" sz="2000" dirty="0">
                <a:solidFill>
                  <a:schemeClr val="bg2">
                    <a:lumMod val="75000"/>
                  </a:schemeClr>
                </a:solidFill>
              </a:rPr>
              <a:t>Asynchronous</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10EFEB8F-3E89-4677-B35D-D5169479BA78}"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32</a:t>
            </a:fld>
            <a:endParaRPr lang="en-US" sz="1000">
              <a:solidFill>
                <a:schemeClr val="tx1">
                  <a:lumMod val="75000"/>
                  <a:lumOff val="25000"/>
                </a:schemeClr>
              </a:solidFill>
              <a:latin typeface="Calibri" pitchFamily="34" charset="0"/>
              <a:cs typeface="+mn-cs"/>
            </a:endParaRPr>
          </a:p>
        </p:txBody>
      </p:sp>
      <p:pic>
        <p:nvPicPr>
          <p:cNvPr id="244768" name="Picture 9" descr="Dark Blue Cloud.png"/>
          <p:cNvPicPr>
            <a:picLocks noChangeAspect="1"/>
          </p:cNvPicPr>
          <p:nvPr/>
        </p:nvPicPr>
        <p:blipFill>
          <a:blip r:embed="rId3" cstate="print"/>
          <a:srcRect/>
          <a:stretch>
            <a:fillRect/>
          </a:stretch>
        </p:blipFill>
        <p:spPr bwMode="auto">
          <a:xfrm>
            <a:off x="5572125" y="4724400"/>
            <a:ext cx="1590675" cy="838200"/>
          </a:xfrm>
          <a:prstGeom prst="rect">
            <a:avLst/>
          </a:prstGeom>
          <a:noFill/>
          <a:ln w="9525">
            <a:noFill/>
            <a:miter lim="800000"/>
            <a:headEnd/>
            <a:tailEnd/>
          </a:ln>
        </p:spPr>
      </p:pic>
      <p:grpSp>
        <p:nvGrpSpPr>
          <p:cNvPr id="244759" name="Group 23"/>
          <p:cNvGrpSpPr>
            <a:grpSpLocks/>
          </p:cNvGrpSpPr>
          <p:nvPr/>
        </p:nvGrpSpPr>
        <p:grpSpPr bwMode="auto">
          <a:xfrm>
            <a:off x="3810000" y="1736725"/>
            <a:ext cx="1474787" cy="3825875"/>
            <a:chOff x="2863" y="806"/>
            <a:chExt cx="929" cy="2410"/>
          </a:xfrm>
        </p:grpSpPr>
        <p:pic>
          <p:nvPicPr>
            <p:cNvPr id="244754" name="Picture 4" descr="Virtualized Infrastructure Storage 2.png"/>
            <p:cNvPicPr>
              <a:picLocks noChangeAspect="1"/>
            </p:cNvPicPr>
            <p:nvPr/>
          </p:nvPicPr>
          <p:blipFill>
            <a:blip r:embed="rId4" cstate="print"/>
            <a:srcRect/>
            <a:stretch>
              <a:fillRect/>
            </a:stretch>
          </p:blipFill>
          <p:spPr bwMode="auto">
            <a:xfrm>
              <a:off x="2863" y="2774"/>
              <a:ext cx="929" cy="442"/>
            </a:xfrm>
            <a:prstGeom prst="rect">
              <a:avLst/>
            </a:prstGeom>
            <a:noFill/>
            <a:ln w="9525">
              <a:noFill/>
              <a:miter lim="800000"/>
              <a:headEnd/>
              <a:tailEnd/>
            </a:ln>
          </p:spPr>
        </p:pic>
        <p:pic>
          <p:nvPicPr>
            <p:cNvPr id="244755" name="Picture 9" descr="Virtualized Infrastructure AP_OS 2.png"/>
            <p:cNvPicPr>
              <a:picLocks noChangeAspect="1"/>
            </p:cNvPicPr>
            <p:nvPr/>
          </p:nvPicPr>
          <p:blipFill>
            <a:blip r:embed="rId5" cstate="print"/>
            <a:srcRect/>
            <a:stretch>
              <a:fillRect/>
            </a:stretch>
          </p:blipFill>
          <p:spPr bwMode="auto">
            <a:xfrm>
              <a:off x="2967" y="1288"/>
              <a:ext cx="722" cy="483"/>
            </a:xfrm>
            <a:prstGeom prst="rect">
              <a:avLst/>
            </a:prstGeom>
            <a:noFill/>
            <a:ln w="9525">
              <a:noFill/>
              <a:miter lim="800000"/>
              <a:headEnd/>
              <a:tailEnd/>
            </a:ln>
          </p:spPr>
        </p:pic>
        <p:pic>
          <p:nvPicPr>
            <p:cNvPr id="244756" name="Picture 11" descr="Virtualized Infrastructure Banner 2.png"/>
            <p:cNvPicPr>
              <a:picLocks noChangeAspect="1"/>
            </p:cNvPicPr>
            <p:nvPr/>
          </p:nvPicPr>
          <p:blipFill>
            <a:blip r:embed="rId6" cstate="print"/>
            <a:srcRect/>
            <a:stretch>
              <a:fillRect/>
            </a:stretch>
          </p:blipFill>
          <p:spPr bwMode="auto">
            <a:xfrm>
              <a:off x="2863" y="806"/>
              <a:ext cx="929" cy="442"/>
            </a:xfrm>
            <a:prstGeom prst="rect">
              <a:avLst/>
            </a:prstGeom>
            <a:noFill/>
            <a:ln w="9525">
              <a:noFill/>
              <a:miter lim="800000"/>
              <a:headEnd/>
              <a:tailEnd/>
            </a:ln>
          </p:spPr>
        </p:pic>
        <p:pic>
          <p:nvPicPr>
            <p:cNvPr id="244757" name="Picture 13" descr="Virtualized Infrastructure Compute 2.png"/>
            <p:cNvPicPr>
              <a:picLocks noChangeAspect="1"/>
            </p:cNvPicPr>
            <p:nvPr/>
          </p:nvPicPr>
          <p:blipFill>
            <a:blip r:embed="rId7" cstate="print"/>
            <a:srcRect/>
            <a:stretch>
              <a:fillRect/>
            </a:stretch>
          </p:blipFill>
          <p:spPr bwMode="auto">
            <a:xfrm>
              <a:off x="2863" y="1811"/>
              <a:ext cx="929" cy="441"/>
            </a:xfrm>
            <a:prstGeom prst="rect">
              <a:avLst/>
            </a:prstGeom>
            <a:noFill/>
            <a:ln w="9525">
              <a:noFill/>
              <a:miter lim="800000"/>
              <a:headEnd/>
              <a:tailEnd/>
            </a:ln>
          </p:spPr>
        </p:pic>
        <p:pic>
          <p:nvPicPr>
            <p:cNvPr id="244758" name="Picture 15" descr="Virtualized Infrastructure Connect 2.png"/>
            <p:cNvPicPr>
              <a:picLocks noChangeAspect="1"/>
            </p:cNvPicPr>
            <p:nvPr/>
          </p:nvPicPr>
          <p:blipFill>
            <a:blip r:embed="rId8" cstate="print"/>
            <a:srcRect/>
            <a:stretch>
              <a:fillRect/>
            </a:stretch>
          </p:blipFill>
          <p:spPr bwMode="auto">
            <a:xfrm>
              <a:off x="2863" y="2292"/>
              <a:ext cx="929" cy="442"/>
            </a:xfrm>
            <a:prstGeom prst="rect">
              <a:avLst/>
            </a:prstGeom>
            <a:noFill/>
            <a:ln w="9525">
              <a:noFill/>
              <a:miter lim="800000"/>
              <a:headEnd/>
              <a:tailEnd/>
            </a:ln>
          </p:spPr>
        </p:pic>
      </p:grpSp>
      <p:grpSp>
        <p:nvGrpSpPr>
          <p:cNvPr id="244765" name="Group 29"/>
          <p:cNvGrpSpPr>
            <a:grpSpLocks/>
          </p:cNvGrpSpPr>
          <p:nvPr/>
        </p:nvGrpSpPr>
        <p:grpSpPr bwMode="auto">
          <a:xfrm>
            <a:off x="7364413" y="1736725"/>
            <a:ext cx="1474787" cy="3825875"/>
            <a:chOff x="4495" y="768"/>
            <a:chExt cx="929" cy="2410"/>
          </a:xfrm>
        </p:grpSpPr>
        <p:pic>
          <p:nvPicPr>
            <p:cNvPr id="244760" name="Picture 4" descr="Virtualized Infrastructure Storage 2.png"/>
            <p:cNvPicPr>
              <a:picLocks noChangeAspect="1"/>
            </p:cNvPicPr>
            <p:nvPr/>
          </p:nvPicPr>
          <p:blipFill>
            <a:blip r:embed="rId4" cstate="print"/>
            <a:srcRect/>
            <a:stretch>
              <a:fillRect/>
            </a:stretch>
          </p:blipFill>
          <p:spPr bwMode="auto">
            <a:xfrm>
              <a:off x="4495" y="2736"/>
              <a:ext cx="929" cy="442"/>
            </a:xfrm>
            <a:prstGeom prst="rect">
              <a:avLst/>
            </a:prstGeom>
            <a:noFill/>
            <a:ln w="9525">
              <a:noFill/>
              <a:miter lim="800000"/>
              <a:headEnd/>
              <a:tailEnd/>
            </a:ln>
          </p:spPr>
        </p:pic>
        <p:pic>
          <p:nvPicPr>
            <p:cNvPr id="244761" name="Picture 9" descr="Virtualized Infrastructure AP_OS 2.png"/>
            <p:cNvPicPr>
              <a:picLocks noChangeAspect="1"/>
            </p:cNvPicPr>
            <p:nvPr/>
          </p:nvPicPr>
          <p:blipFill>
            <a:blip r:embed="rId5" cstate="print"/>
            <a:srcRect/>
            <a:stretch>
              <a:fillRect/>
            </a:stretch>
          </p:blipFill>
          <p:spPr bwMode="auto">
            <a:xfrm>
              <a:off x="4599" y="1250"/>
              <a:ext cx="722" cy="483"/>
            </a:xfrm>
            <a:prstGeom prst="rect">
              <a:avLst/>
            </a:prstGeom>
            <a:noFill/>
            <a:ln w="9525">
              <a:noFill/>
              <a:miter lim="800000"/>
              <a:headEnd/>
              <a:tailEnd/>
            </a:ln>
          </p:spPr>
        </p:pic>
        <p:pic>
          <p:nvPicPr>
            <p:cNvPr id="244762" name="Picture 11" descr="Virtualized Infrastructure Banner 2.png"/>
            <p:cNvPicPr>
              <a:picLocks noChangeAspect="1"/>
            </p:cNvPicPr>
            <p:nvPr/>
          </p:nvPicPr>
          <p:blipFill>
            <a:blip r:embed="rId6" cstate="print"/>
            <a:srcRect/>
            <a:stretch>
              <a:fillRect/>
            </a:stretch>
          </p:blipFill>
          <p:spPr bwMode="auto">
            <a:xfrm>
              <a:off x="4495" y="768"/>
              <a:ext cx="929" cy="442"/>
            </a:xfrm>
            <a:prstGeom prst="rect">
              <a:avLst/>
            </a:prstGeom>
            <a:noFill/>
            <a:ln w="9525">
              <a:noFill/>
              <a:miter lim="800000"/>
              <a:headEnd/>
              <a:tailEnd/>
            </a:ln>
          </p:spPr>
        </p:pic>
        <p:pic>
          <p:nvPicPr>
            <p:cNvPr id="244763" name="Picture 13" descr="Virtualized Infrastructure Compute 2.png"/>
            <p:cNvPicPr>
              <a:picLocks noChangeAspect="1"/>
            </p:cNvPicPr>
            <p:nvPr/>
          </p:nvPicPr>
          <p:blipFill>
            <a:blip r:embed="rId7" cstate="print"/>
            <a:srcRect/>
            <a:stretch>
              <a:fillRect/>
            </a:stretch>
          </p:blipFill>
          <p:spPr bwMode="auto">
            <a:xfrm>
              <a:off x="4495" y="1773"/>
              <a:ext cx="929" cy="441"/>
            </a:xfrm>
            <a:prstGeom prst="rect">
              <a:avLst/>
            </a:prstGeom>
            <a:noFill/>
            <a:ln w="9525">
              <a:noFill/>
              <a:miter lim="800000"/>
              <a:headEnd/>
              <a:tailEnd/>
            </a:ln>
          </p:spPr>
        </p:pic>
        <p:pic>
          <p:nvPicPr>
            <p:cNvPr id="244764" name="Picture 15" descr="Virtualized Infrastructure Connect 2.png"/>
            <p:cNvPicPr>
              <a:picLocks noChangeAspect="1"/>
            </p:cNvPicPr>
            <p:nvPr/>
          </p:nvPicPr>
          <p:blipFill>
            <a:blip r:embed="rId8" cstate="print"/>
            <a:srcRect/>
            <a:stretch>
              <a:fillRect/>
            </a:stretch>
          </p:blipFill>
          <p:spPr bwMode="auto">
            <a:xfrm>
              <a:off x="4495" y="2256"/>
              <a:ext cx="929" cy="442"/>
            </a:xfrm>
            <a:prstGeom prst="rect">
              <a:avLst/>
            </a:prstGeom>
            <a:noFill/>
            <a:ln w="9525">
              <a:noFill/>
              <a:miter lim="800000"/>
              <a:headEnd/>
              <a:tailEnd/>
            </a:ln>
          </p:spPr>
        </p:pic>
      </p:grpSp>
      <p:sp>
        <p:nvSpPr>
          <p:cNvPr id="244766" name="AutoShape 30"/>
          <p:cNvSpPr>
            <a:spLocks noChangeArrowheads="1"/>
          </p:cNvSpPr>
          <p:nvPr/>
        </p:nvSpPr>
        <p:spPr bwMode="auto">
          <a:xfrm>
            <a:off x="5257800" y="5029200"/>
            <a:ext cx="21336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00"/>
          </a:solidFill>
          <a:ln w="9525">
            <a:noFill/>
            <a:miter lim="800000"/>
            <a:headEnd/>
            <a:tailEnd/>
          </a:ln>
          <a:effectLst/>
        </p:spPr>
        <p:txBody>
          <a:bodyPr wrap="none" anchor="ctr"/>
          <a:lstStyle/>
          <a:p>
            <a:r>
              <a:rPr lang="en-US" sz="1100" b="1" dirty="0">
                <a:latin typeface="Calibri" pitchFamily="34" charset="0"/>
              </a:rPr>
              <a:t>Array Replication over </a:t>
            </a:r>
            <a:r>
              <a:rPr lang="en-US" sz="1100" b="1" dirty="0" smtClean="0">
                <a:latin typeface="Calibri" pitchFamily="34" charset="0"/>
              </a:rPr>
              <a:t> Network</a:t>
            </a:r>
            <a:endParaRPr lang="en-US" sz="1100" b="1" dirty="0">
              <a:latin typeface="Calibri" pitchFamily="34" charset="0"/>
            </a:endParaRPr>
          </a:p>
        </p:txBody>
      </p:sp>
      <p:sp>
        <p:nvSpPr>
          <p:cNvPr id="244769" name="Text Box 33"/>
          <p:cNvSpPr txBox="1">
            <a:spLocks noChangeArrowheads="1"/>
          </p:cNvSpPr>
          <p:nvPr/>
        </p:nvSpPr>
        <p:spPr bwMode="auto">
          <a:xfrm>
            <a:off x="3810000" y="1401763"/>
            <a:ext cx="1447800" cy="274637"/>
          </a:xfrm>
          <a:prstGeom prst="rect">
            <a:avLst/>
          </a:prstGeom>
          <a:noFill/>
          <a:ln w="9525">
            <a:noFill/>
            <a:miter lim="800000"/>
            <a:headEnd/>
            <a:tailEnd/>
          </a:ln>
          <a:effectLst/>
        </p:spPr>
        <p:txBody>
          <a:bodyPr>
            <a:spAutoFit/>
          </a:bodyPr>
          <a:lstStyle/>
          <a:p>
            <a:pPr>
              <a:spcBef>
                <a:spcPct val="50000"/>
              </a:spcBef>
            </a:pPr>
            <a:r>
              <a:rPr lang="en-US" sz="1200" b="1" dirty="0">
                <a:latin typeface="Calibri" pitchFamily="34" charset="0"/>
              </a:rPr>
              <a:t>Primary site</a:t>
            </a:r>
          </a:p>
        </p:txBody>
      </p:sp>
      <p:sp>
        <p:nvSpPr>
          <p:cNvPr id="244770" name="Text Box 34"/>
          <p:cNvSpPr txBox="1">
            <a:spLocks noChangeArrowheads="1"/>
          </p:cNvSpPr>
          <p:nvPr/>
        </p:nvSpPr>
        <p:spPr bwMode="auto">
          <a:xfrm>
            <a:off x="7315200" y="1401763"/>
            <a:ext cx="1447800" cy="274638"/>
          </a:xfrm>
          <a:prstGeom prst="rect">
            <a:avLst/>
          </a:prstGeom>
          <a:noFill/>
          <a:ln w="9525">
            <a:noFill/>
            <a:miter lim="800000"/>
            <a:headEnd/>
            <a:tailEnd/>
          </a:ln>
          <a:effectLst/>
        </p:spPr>
        <p:txBody>
          <a:bodyPr>
            <a:spAutoFit/>
          </a:bodyPr>
          <a:lstStyle/>
          <a:p>
            <a:pPr>
              <a:spcBef>
                <a:spcPct val="50000"/>
              </a:spcBef>
            </a:pPr>
            <a:r>
              <a:rPr lang="en-US" sz="1200" b="1" dirty="0">
                <a:latin typeface="Calibri" pitchFamily="34" charset="0"/>
              </a:rPr>
              <a:t>Secondary site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179202" name="Title 6"/>
          <p:cNvSpPr>
            <a:spLocks noGrp="1"/>
          </p:cNvSpPr>
          <p:nvPr>
            <p:ph type="title" idx="4294967295"/>
          </p:nvPr>
        </p:nvSpPr>
        <p:spPr/>
        <p:txBody>
          <a:bodyPr/>
          <a:lstStyle/>
          <a:p>
            <a:r>
              <a:rPr lang="en-US" dirty="0"/>
              <a:t>VM Migration</a:t>
            </a:r>
          </a:p>
        </p:txBody>
      </p:sp>
      <p:sp>
        <p:nvSpPr>
          <p:cNvPr id="179203" name="Content Placeholder 6"/>
          <p:cNvSpPr>
            <a:spLocks noGrp="1"/>
          </p:cNvSpPr>
          <p:nvPr>
            <p:ph idx="4294967295"/>
          </p:nvPr>
        </p:nvSpPr>
        <p:spPr>
          <a:xfrm>
            <a:off x="301752" y="838200"/>
            <a:ext cx="8382000" cy="5181600"/>
          </a:xfrm>
        </p:spPr>
        <p:txBody>
          <a:bodyPr/>
          <a:lstStyle/>
          <a:p>
            <a:r>
              <a:rPr lang="en-US" dirty="0">
                <a:solidFill>
                  <a:schemeClr val="bg2">
                    <a:lumMod val="75000"/>
                  </a:schemeClr>
                </a:solidFill>
              </a:rPr>
              <a:t>Moving a VM from one hypervisor to another hypervisor</a:t>
            </a:r>
          </a:p>
          <a:p>
            <a:pPr marL="685800" lvl="1" indent="-336550"/>
            <a:r>
              <a:rPr lang="en-US" dirty="0" smtClean="0">
                <a:solidFill>
                  <a:schemeClr val="bg2">
                    <a:lumMod val="75000"/>
                  </a:schemeClr>
                </a:solidFill>
              </a:rPr>
              <a:t>For example: </a:t>
            </a:r>
            <a:r>
              <a:rPr lang="en-US" dirty="0">
                <a:solidFill>
                  <a:schemeClr val="bg2">
                    <a:lumMod val="75000"/>
                  </a:schemeClr>
                </a:solidFill>
              </a:rPr>
              <a:t>hypervisor </a:t>
            </a:r>
            <a:r>
              <a:rPr lang="en-US" dirty="0" smtClean="0">
                <a:solidFill>
                  <a:schemeClr val="bg2">
                    <a:lumMod val="75000"/>
                  </a:schemeClr>
                </a:solidFill>
              </a:rPr>
              <a:t>failure or scheduled hypervisor or storage array maintenance </a:t>
            </a:r>
            <a:endParaRPr lang="en-US" dirty="0">
              <a:solidFill>
                <a:schemeClr val="bg2">
                  <a:lumMod val="75000"/>
                </a:schemeClr>
              </a:solidFill>
            </a:endParaRPr>
          </a:p>
          <a:p>
            <a:r>
              <a:rPr lang="en-US" dirty="0" smtClean="0">
                <a:solidFill>
                  <a:schemeClr val="bg2">
                    <a:lumMod val="75000"/>
                  </a:schemeClr>
                </a:solidFill>
              </a:rPr>
              <a:t>Types</a:t>
            </a:r>
            <a:r>
              <a:rPr lang="en-US" dirty="0">
                <a:solidFill>
                  <a:schemeClr val="bg2">
                    <a:lumMod val="75000"/>
                  </a:schemeClr>
                </a:solidFill>
              </a:rPr>
              <a:t>: Server-to-Server and </a:t>
            </a:r>
            <a:r>
              <a:rPr lang="en-US" dirty="0" smtClean="0">
                <a:solidFill>
                  <a:schemeClr val="bg2">
                    <a:lumMod val="75000"/>
                  </a:schemeClr>
                </a:solidFill>
              </a:rPr>
              <a:t>Array-to-array</a:t>
            </a:r>
          </a:p>
          <a:p>
            <a:r>
              <a:rPr lang="en-US" dirty="0" smtClean="0">
                <a:solidFill>
                  <a:schemeClr val="bg2">
                    <a:lumMod val="75000"/>
                  </a:schemeClr>
                </a:solidFill>
              </a:rPr>
              <a:t>Migration process</a:t>
            </a:r>
          </a:p>
          <a:p>
            <a:pPr marL="685800" lvl="1" indent="-336550"/>
            <a:r>
              <a:rPr lang="en-US" dirty="0" smtClean="0">
                <a:solidFill>
                  <a:schemeClr val="bg2">
                    <a:lumMod val="75000"/>
                  </a:schemeClr>
                </a:solidFill>
              </a:rPr>
              <a:t>Involves movement of entire active state of a VM </a:t>
            </a:r>
            <a:endParaRPr lang="en-US" sz="1800" dirty="0" smtClean="0">
              <a:solidFill>
                <a:schemeClr val="bg2">
                  <a:lumMod val="75000"/>
                </a:schemeClr>
              </a:solidFill>
            </a:endParaRPr>
          </a:p>
          <a:p>
            <a:pPr marL="685800" lvl="1" indent="-336550"/>
            <a:r>
              <a:rPr lang="en-US" dirty="0" smtClean="0">
                <a:solidFill>
                  <a:schemeClr val="bg2">
                    <a:lumMod val="75000"/>
                  </a:schemeClr>
                </a:solidFill>
              </a:rPr>
              <a:t>In case of server-to-server migration, virtual disks are not moved within clustered servers </a:t>
            </a:r>
          </a:p>
          <a:p>
            <a:pPr lvl="2" indent="-336550"/>
            <a:r>
              <a:rPr lang="en-US" dirty="0" smtClean="0">
                <a:solidFill>
                  <a:schemeClr val="bg2">
                    <a:lumMod val="75000"/>
                  </a:schemeClr>
                </a:solidFill>
              </a:rPr>
              <a:t>For remote migration, virtual disks are also moved</a:t>
            </a:r>
          </a:p>
          <a:p>
            <a:pPr lvl="2" indent="-336550"/>
            <a:r>
              <a:rPr lang="en-US" dirty="0" smtClean="0">
                <a:solidFill>
                  <a:schemeClr val="bg2">
                    <a:lumMod val="75000"/>
                  </a:schemeClr>
                </a:solidFill>
              </a:rPr>
              <a:t>In case of array-to-array migration, virtual disks are always moved from source array to target array</a:t>
            </a:r>
          </a:p>
          <a:p>
            <a:pPr marL="685800" lvl="1" indent="-336550"/>
            <a:r>
              <a:rPr lang="en-US" dirty="0" smtClean="0">
                <a:solidFill>
                  <a:schemeClr val="bg2">
                    <a:lumMod val="75000"/>
                  </a:schemeClr>
                </a:solidFill>
              </a:rPr>
              <a:t>VM in the source hypervisor needs to be deleted after migration is complete</a:t>
            </a:r>
          </a:p>
          <a:p>
            <a:pPr marL="1146175" lvl="2" indent="-336550"/>
            <a:r>
              <a:rPr lang="en-US" dirty="0" smtClean="0">
                <a:solidFill>
                  <a:schemeClr val="bg2">
                    <a:lumMod val="75000"/>
                  </a:schemeClr>
                </a:solidFill>
              </a:rPr>
              <a:t>Virtual disks are also deleted if they were actually moved</a:t>
            </a:r>
          </a:p>
          <a:p>
            <a:endParaRPr lang="en-US" sz="2000"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E5D6DD0F-419A-4742-ABB1-3770B2FEF734}"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33</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oter Placeholder 1"/>
          <p:cNvSpPr>
            <a:spLocks noGrp="1"/>
          </p:cNvSpPr>
          <p:nvPr>
            <p:ph type="ftr" sz="quarter" idx="10"/>
          </p:nvPr>
        </p:nvSpPr>
        <p:spPr/>
        <p:txBody>
          <a:bodyPr/>
          <a:lstStyle/>
          <a:p>
            <a:r>
              <a:rPr lang="en-US"/>
              <a:t>Business Continuity in VDC</a:t>
            </a:r>
          </a:p>
        </p:txBody>
      </p:sp>
      <p:sp>
        <p:nvSpPr>
          <p:cNvPr id="240642" name="Title 6"/>
          <p:cNvSpPr>
            <a:spLocks noGrp="1"/>
          </p:cNvSpPr>
          <p:nvPr>
            <p:ph type="title" idx="4294967295"/>
          </p:nvPr>
        </p:nvSpPr>
        <p:spPr/>
        <p:txBody>
          <a:bodyPr/>
          <a:lstStyle/>
          <a:p>
            <a:r>
              <a:rPr lang="en-US" dirty="0"/>
              <a:t>VM Migration: Server-to-Server</a:t>
            </a:r>
          </a:p>
        </p:txBody>
      </p:sp>
      <p:sp>
        <p:nvSpPr>
          <p:cNvPr id="240643" name="Content Placeholder 6"/>
          <p:cNvSpPr>
            <a:spLocks noGrp="1"/>
          </p:cNvSpPr>
          <p:nvPr>
            <p:ph idx="4294967295"/>
          </p:nvPr>
        </p:nvSpPr>
        <p:spPr>
          <a:xfrm>
            <a:off x="301752" y="914400"/>
            <a:ext cx="8610600" cy="2133600"/>
          </a:xfrm>
        </p:spPr>
        <p:txBody>
          <a:bodyPr/>
          <a:lstStyle/>
          <a:p>
            <a:r>
              <a:rPr lang="en-US" sz="2000" b="1" dirty="0" smtClean="0"/>
              <a:t>Hot-On</a:t>
            </a:r>
            <a:r>
              <a:rPr lang="en-US" sz="2000" dirty="0" smtClean="0"/>
              <a:t> – Migrate a VM that is powered on</a:t>
            </a:r>
          </a:p>
          <a:p>
            <a:pPr lvl="1" indent="-333375"/>
            <a:r>
              <a:rPr lang="en-US" sz="1800" dirty="0" smtClean="0"/>
              <a:t>VM needs to be quiesced before migration</a:t>
            </a:r>
          </a:p>
          <a:p>
            <a:r>
              <a:rPr lang="en-US" sz="2000" b="1" dirty="0" smtClean="0"/>
              <a:t>Cold</a:t>
            </a:r>
            <a:r>
              <a:rPr lang="en-US" sz="2000" dirty="0" smtClean="0"/>
              <a:t> – </a:t>
            </a:r>
            <a:r>
              <a:rPr lang="en-US" sz="2000" dirty="0"/>
              <a:t>Migrate a VM that is powered </a:t>
            </a:r>
            <a:r>
              <a:rPr lang="en-US" sz="2000" dirty="0" smtClean="0"/>
              <a:t>off</a:t>
            </a:r>
            <a:endParaRPr lang="en-US" sz="1800" dirty="0"/>
          </a:p>
          <a:p>
            <a:r>
              <a:rPr lang="en-US" sz="2000" b="1" dirty="0"/>
              <a:t>Hot-Suspended</a:t>
            </a:r>
            <a:r>
              <a:rPr lang="en-US" sz="2000" dirty="0"/>
              <a:t> </a:t>
            </a:r>
            <a:r>
              <a:rPr lang="en-US" sz="2000" dirty="0" smtClean="0"/>
              <a:t>– </a:t>
            </a:r>
            <a:r>
              <a:rPr lang="en-US" sz="2000" dirty="0"/>
              <a:t>Migrate a VM that is suspended</a:t>
            </a:r>
          </a:p>
          <a:p>
            <a:r>
              <a:rPr lang="en-US" sz="2000" b="1" dirty="0" smtClean="0"/>
              <a:t>Concurrent</a:t>
            </a:r>
            <a:r>
              <a:rPr lang="en-US" sz="2000" dirty="0" smtClean="0"/>
              <a:t> – </a:t>
            </a:r>
            <a:r>
              <a:rPr lang="en-US" sz="2000" dirty="0"/>
              <a:t>Migrate </a:t>
            </a:r>
            <a:r>
              <a:rPr lang="en-US" sz="2000" dirty="0" smtClean="0"/>
              <a:t>multiple VMs simultaneously </a:t>
            </a:r>
            <a:endParaRPr lang="en-US" sz="2000" dirty="0"/>
          </a:p>
          <a:p>
            <a:pPr lvl="2" indent="-228600">
              <a:buFont typeface="Webdings" pitchFamily="18" charset="2"/>
              <a:buNone/>
            </a:pPr>
            <a:endParaRPr lang="en-US" sz="16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9C0393FA-2734-4B1F-9A2A-A203A34F8C53}"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34</a:t>
            </a:fld>
            <a:endParaRPr lang="en-US" sz="1000">
              <a:solidFill>
                <a:schemeClr val="tx1">
                  <a:lumMod val="75000"/>
                  <a:lumOff val="25000"/>
                </a:schemeClr>
              </a:solidFill>
              <a:latin typeface="Calibri" pitchFamily="34" charset="0"/>
              <a:cs typeface="+mn-cs"/>
            </a:endParaRPr>
          </a:p>
        </p:txBody>
      </p:sp>
      <p:grpSp>
        <p:nvGrpSpPr>
          <p:cNvPr id="57" name="Group 56"/>
          <p:cNvGrpSpPr/>
          <p:nvPr/>
        </p:nvGrpSpPr>
        <p:grpSpPr>
          <a:xfrm>
            <a:off x="685800" y="3048000"/>
            <a:ext cx="7772400" cy="3068406"/>
            <a:chOff x="685800" y="3108081"/>
            <a:chExt cx="7772400" cy="3068406"/>
          </a:xfrm>
        </p:grpSpPr>
        <p:sp>
          <p:nvSpPr>
            <p:cNvPr id="46" name="Rounded Rectangle 45"/>
            <p:cNvSpPr/>
            <p:nvPr/>
          </p:nvSpPr>
          <p:spPr bwMode="auto">
            <a:xfrm>
              <a:off x="685800" y="3558549"/>
              <a:ext cx="3661996" cy="226798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fontAlgn="auto">
                <a:spcBef>
                  <a:spcPts val="0"/>
                </a:spcBef>
                <a:spcAft>
                  <a:spcPts val="0"/>
                </a:spcAft>
                <a:defRPr/>
              </a:pPr>
              <a:endParaRPr lang="en-US" sz="800" dirty="0">
                <a:solidFill>
                  <a:schemeClr val="tx1"/>
                </a:solidFill>
              </a:endParaRPr>
            </a:p>
          </p:txBody>
        </p:sp>
        <p:sp>
          <p:nvSpPr>
            <p:cNvPr id="2" name="Rounded Rectangle 45"/>
            <p:cNvSpPr/>
            <p:nvPr/>
          </p:nvSpPr>
          <p:spPr bwMode="auto">
            <a:xfrm>
              <a:off x="4796204" y="3569498"/>
              <a:ext cx="3661996" cy="2205415"/>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fontAlgn="auto">
                <a:spcBef>
                  <a:spcPts val="0"/>
                </a:spcBef>
                <a:spcAft>
                  <a:spcPts val="0"/>
                </a:spcAft>
                <a:defRPr/>
              </a:pPr>
              <a:endParaRPr lang="en-US" sz="800" dirty="0">
                <a:solidFill>
                  <a:schemeClr val="tx1"/>
                </a:solidFill>
              </a:endParaRPr>
            </a:p>
          </p:txBody>
        </p:sp>
        <p:grpSp>
          <p:nvGrpSpPr>
            <p:cNvPr id="240728" name="Group 88"/>
            <p:cNvGrpSpPr>
              <a:grpSpLocks/>
            </p:cNvGrpSpPr>
            <p:nvPr/>
          </p:nvGrpSpPr>
          <p:grpSpPr bwMode="auto">
            <a:xfrm>
              <a:off x="4961243" y="3444368"/>
              <a:ext cx="806511" cy="1015116"/>
              <a:chOff x="6154" y="2375"/>
              <a:chExt cx="518" cy="649"/>
            </a:xfrm>
          </p:grpSpPr>
          <p:pic>
            <p:nvPicPr>
              <p:cNvPr id="240726" name="Picture 78" descr="VM.png"/>
              <p:cNvPicPr>
                <a:picLocks noChangeAspect="1"/>
              </p:cNvPicPr>
              <p:nvPr/>
            </p:nvPicPr>
            <p:blipFill>
              <a:blip r:embed="rId3" cstate="print">
                <a:lum bright="44000" contrast="-42000"/>
              </a:blip>
              <a:srcRect/>
              <a:stretch>
                <a:fillRect/>
              </a:stretch>
            </p:blipFill>
            <p:spPr bwMode="auto">
              <a:xfrm>
                <a:off x="6154" y="2375"/>
                <a:ext cx="518" cy="649"/>
              </a:xfrm>
              <a:prstGeom prst="rect">
                <a:avLst/>
              </a:prstGeom>
              <a:noFill/>
              <a:ln w="9525">
                <a:noFill/>
                <a:miter lim="800000"/>
                <a:headEnd/>
                <a:tailEnd/>
              </a:ln>
            </p:spPr>
          </p:pic>
          <p:pic>
            <p:nvPicPr>
              <p:cNvPr id="240727" name="Picture 10" descr="AP_OS Single.png"/>
              <p:cNvPicPr>
                <a:picLocks noChangeAspect="1"/>
              </p:cNvPicPr>
              <p:nvPr/>
            </p:nvPicPr>
            <p:blipFill>
              <a:blip r:embed="rId4" cstate="print">
                <a:lum bright="44000" contrast="-42000"/>
              </a:blip>
              <a:srcRect/>
              <a:stretch>
                <a:fillRect/>
              </a:stretch>
            </p:blipFill>
            <p:spPr bwMode="auto">
              <a:xfrm>
                <a:off x="6274" y="2419"/>
                <a:ext cx="283" cy="445"/>
              </a:xfrm>
              <a:prstGeom prst="rect">
                <a:avLst/>
              </a:prstGeom>
              <a:noFill/>
              <a:ln w="9525">
                <a:noFill/>
                <a:miter lim="800000"/>
                <a:headEnd/>
                <a:tailEnd/>
              </a:ln>
            </p:spPr>
          </p:pic>
        </p:grpSp>
        <p:pic>
          <p:nvPicPr>
            <p:cNvPr id="240649" name="Picture 359" descr="ICON_Memory_Q308"/>
            <p:cNvPicPr>
              <a:picLocks noChangeAspect="1" noChangeArrowheads="1"/>
            </p:cNvPicPr>
            <p:nvPr/>
          </p:nvPicPr>
          <p:blipFill>
            <a:blip r:embed="rId5" cstate="print"/>
            <a:srcRect/>
            <a:stretch>
              <a:fillRect/>
            </a:stretch>
          </p:blipFill>
          <p:spPr bwMode="auto">
            <a:xfrm>
              <a:off x="2652255" y="5615372"/>
              <a:ext cx="644586" cy="469237"/>
            </a:xfrm>
            <a:prstGeom prst="rect">
              <a:avLst/>
            </a:prstGeom>
            <a:noFill/>
            <a:ln w="9525">
              <a:noFill/>
              <a:miter lim="800000"/>
              <a:headEnd/>
              <a:tailEnd/>
            </a:ln>
          </p:spPr>
        </p:pic>
        <p:sp>
          <p:nvSpPr>
            <p:cNvPr id="240650" name="Text Box 341"/>
            <p:cNvSpPr txBox="1">
              <a:spLocks noChangeArrowheads="1"/>
            </p:cNvSpPr>
            <p:nvPr/>
          </p:nvSpPr>
          <p:spPr bwMode="auto">
            <a:xfrm>
              <a:off x="685800" y="5961043"/>
              <a:ext cx="404813" cy="215444"/>
            </a:xfrm>
            <a:prstGeom prst="rect">
              <a:avLst/>
            </a:prstGeom>
            <a:noFill/>
            <a:ln w="9525">
              <a:noFill/>
              <a:miter lim="800000"/>
              <a:headEnd/>
              <a:tailEnd/>
            </a:ln>
          </p:spPr>
          <p:txBody>
            <a:bodyPr>
              <a:spAutoFit/>
            </a:bodyPr>
            <a:lstStyle/>
            <a:p>
              <a:pPr algn="l"/>
              <a:r>
                <a:rPr lang="en-US" sz="800" b="1" dirty="0">
                  <a:latin typeface="+mn-lt"/>
                </a:rPr>
                <a:t> CPU</a:t>
              </a:r>
            </a:p>
          </p:txBody>
        </p:sp>
        <p:sp>
          <p:nvSpPr>
            <p:cNvPr id="240651" name="Text Box 341"/>
            <p:cNvSpPr txBox="1">
              <a:spLocks noChangeArrowheads="1"/>
            </p:cNvSpPr>
            <p:nvPr/>
          </p:nvSpPr>
          <p:spPr bwMode="auto">
            <a:xfrm>
              <a:off x="2365771" y="5961043"/>
              <a:ext cx="636802" cy="215444"/>
            </a:xfrm>
            <a:prstGeom prst="rect">
              <a:avLst/>
            </a:prstGeom>
            <a:noFill/>
            <a:ln w="9525">
              <a:noFill/>
              <a:miter lim="800000"/>
              <a:headEnd/>
              <a:tailEnd/>
            </a:ln>
          </p:spPr>
          <p:txBody>
            <a:bodyPr>
              <a:spAutoFit/>
            </a:bodyPr>
            <a:lstStyle/>
            <a:p>
              <a:pPr algn="l"/>
              <a:r>
                <a:rPr lang="en-US" sz="800" b="1">
                  <a:latin typeface="+mn-lt"/>
                </a:rPr>
                <a:t> Memory</a:t>
              </a:r>
            </a:p>
          </p:txBody>
        </p:sp>
        <p:sp>
          <p:nvSpPr>
            <p:cNvPr id="50" name="Rounded Rectangle 19"/>
            <p:cNvSpPr/>
            <p:nvPr/>
          </p:nvSpPr>
          <p:spPr bwMode="auto">
            <a:xfrm>
              <a:off x="757280" y="4821017"/>
              <a:ext cx="3519779" cy="333577"/>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fontAlgn="auto">
                <a:spcBef>
                  <a:spcPts val="0"/>
                </a:spcBef>
                <a:spcAft>
                  <a:spcPts val="0"/>
                </a:spcAft>
                <a:defRPr/>
              </a:pPr>
              <a:endParaRPr lang="en-US" sz="800" dirty="0">
                <a:solidFill>
                  <a:schemeClr val="tx1"/>
                </a:solidFill>
              </a:endParaRPr>
            </a:p>
          </p:txBody>
        </p:sp>
        <p:pic>
          <p:nvPicPr>
            <p:cNvPr id="240655" name="Picture 359" descr="ICON_Memory_Q308"/>
            <p:cNvPicPr>
              <a:picLocks noChangeAspect="1" noChangeArrowheads="1"/>
            </p:cNvPicPr>
            <p:nvPr/>
          </p:nvPicPr>
          <p:blipFill>
            <a:blip r:embed="rId6" cstate="print"/>
            <a:srcRect/>
            <a:stretch>
              <a:fillRect/>
            </a:stretch>
          </p:blipFill>
          <p:spPr bwMode="auto">
            <a:xfrm>
              <a:off x="2493444" y="5641962"/>
              <a:ext cx="641472" cy="469237"/>
            </a:xfrm>
            <a:prstGeom prst="rect">
              <a:avLst/>
            </a:prstGeom>
            <a:noFill/>
            <a:ln w="9525">
              <a:noFill/>
              <a:miter lim="800000"/>
              <a:headEnd/>
              <a:tailEnd/>
            </a:ln>
          </p:spPr>
        </p:pic>
        <p:pic>
          <p:nvPicPr>
            <p:cNvPr id="240656" name="Picture 357" descr="ICON_NIC_Q308"/>
            <p:cNvPicPr>
              <a:picLocks noChangeAspect="1" noChangeArrowheads="1"/>
            </p:cNvPicPr>
            <p:nvPr/>
          </p:nvPicPr>
          <p:blipFill>
            <a:blip r:embed="rId7" cstate="print"/>
            <a:srcRect/>
            <a:stretch>
              <a:fillRect/>
            </a:stretch>
          </p:blipFill>
          <p:spPr bwMode="auto">
            <a:xfrm>
              <a:off x="1700945" y="5546551"/>
              <a:ext cx="664827" cy="531802"/>
            </a:xfrm>
            <a:prstGeom prst="rect">
              <a:avLst/>
            </a:prstGeom>
            <a:noFill/>
            <a:ln w="9525">
              <a:noFill/>
              <a:miter lim="800000"/>
              <a:headEnd/>
              <a:tailEnd/>
            </a:ln>
          </p:spPr>
        </p:pic>
        <p:pic>
          <p:nvPicPr>
            <p:cNvPr id="240657" name="Picture 382" descr="ICON_DiscDrive_Q308"/>
            <p:cNvPicPr>
              <a:picLocks noChangeAspect="1" noChangeArrowheads="1"/>
            </p:cNvPicPr>
            <p:nvPr/>
          </p:nvPicPr>
          <p:blipFill>
            <a:blip r:embed="rId8" cstate="print"/>
            <a:srcRect/>
            <a:stretch>
              <a:fillRect/>
            </a:stretch>
          </p:blipFill>
          <p:spPr bwMode="auto">
            <a:xfrm>
              <a:off x="3426069" y="5579397"/>
              <a:ext cx="644586" cy="437955"/>
            </a:xfrm>
            <a:prstGeom prst="rect">
              <a:avLst/>
            </a:prstGeom>
            <a:noFill/>
            <a:ln w="9525">
              <a:noFill/>
              <a:miter lim="800000"/>
              <a:headEnd/>
              <a:tailEnd/>
            </a:ln>
          </p:spPr>
        </p:pic>
        <p:sp>
          <p:nvSpPr>
            <p:cNvPr id="240658" name="Text Box 341"/>
            <p:cNvSpPr txBox="1">
              <a:spLocks noChangeArrowheads="1"/>
            </p:cNvSpPr>
            <p:nvPr/>
          </p:nvSpPr>
          <p:spPr bwMode="auto">
            <a:xfrm>
              <a:off x="1507881" y="5961043"/>
              <a:ext cx="636802" cy="215444"/>
            </a:xfrm>
            <a:prstGeom prst="rect">
              <a:avLst/>
            </a:prstGeom>
            <a:noFill/>
            <a:ln w="9525">
              <a:noFill/>
              <a:miter lim="800000"/>
              <a:headEnd/>
              <a:tailEnd/>
            </a:ln>
          </p:spPr>
          <p:txBody>
            <a:bodyPr>
              <a:spAutoFit/>
            </a:bodyPr>
            <a:lstStyle/>
            <a:p>
              <a:pPr algn="l"/>
              <a:r>
                <a:rPr lang="en-US" sz="800" b="1" dirty="0">
                  <a:latin typeface="+mn-lt"/>
                </a:rPr>
                <a:t>NIC Card</a:t>
              </a:r>
            </a:p>
          </p:txBody>
        </p:sp>
        <p:sp>
          <p:nvSpPr>
            <p:cNvPr id="240659" name="Text Box 341"/>
            <p:cNvSpPr txBox="1">
              <a:spLocks noChangeArrowheads="1"/>
            </p:cNvSpPr>
            <p:nvPr/>
          </p:nvSpPr>
          <p:spPr bwMode="auto">
            <a:xfrm>
              <a:off x="3450981" y="5961043"/>
              <a:ext cx="597877" cy="215444"/>
            </a:xfrm>
            <a:prstGeom prst="rect">
              <a:avLst/>
            </a:prstGeom>
            <a:noFill/>
            <a:ln w="9525">
              <a:noFill/>
              <a:miter lim="800000"/>
              <a:headEnd/>
              <a:tailEnd/>
            </a:ln>
          </p:spPr>
          <p:txBody>
            <a:bodyPr>
              <a:spAutoFit/>
            </a:bodyPr>
            <a:lstStyle/>
            <a:p>
              <a:pPr algn="l"/>
              <a:r>
                <a:rPr lang="en-US" sz="800" b="1">
                  <a:latin typeface="+mn-lt"/>
                </a:rPr>
                <a:t>Hard Disk</a:t>
              </a:r>
            </a:p>
          </p:txBody>
        </p:sp>
        <p:sp>
          <p:nvSpPr>
            <p:cNvPr id="240660" name="Text Box 64"/>
            <p:cNvSpPr txBox="1">
              <a:spLocks noChangeArrowheads="1"/>
            </p:cNvSpPr>
            <p:nvPr/>
          </p:nvSpPr>
          <p:spPr bwMode="auto">
            <a:xfrm>
              <a:off x="1506324" y="4834874"/>
              <a:ext cx="1961784" cy="246221"/>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dirty="0" smtClean="0">
                  <a:solidFill>
                    <a:schemeClr val="bg1"/>
                  </a:solidFill>
                  <a:latin typeface="+mn-lt"/>
                </a:rPr>
                <a:t>Hypervisor</a:t>
              </a:r>
              <a:endParaRPr lang="en-US" sz="1600" b="1" dirty="0">
                <a:solidFill>
                  <a:schemeClr val="bg1"/>
                </a:solidFill>
                <a:latin typeface="+mn-lt"/>
              </a:endParaRPr>
            </a:p>
          </p:txBody>
        </p:sp>
        <p:sp>
          <p:nvSpPr>
            <p:cNvPr id="240661" name="Text Box 65"/>
            <p:cNvSpPr txBox="1">
              <a:spLocks noChangeArrowheads="1"/>
            </p:cNvSpPr>
            <p:nvPr/>
          </p:nvSpPr>
          <p:spPr bwMode="auto">
            <a:xfrm>
              <a:off x="1742984" y="5258752"/>
              <a:ext cx="1670630" cy="246221"/>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a:latin typeface="+mn-lt"/>
                </a:rPr>
                <a:t>x86 Architecture</a:t>
              </a:r>
            </a:p>
          </p:txBody>
        </p:sp>
        <p:pic>
          <p:nvPicPr>
            <p:cNvPr id="240662" name="Picture 96" descr="CPU Single.png"/>
            <p:cNvPicPr>
              <a:picLocks noChangeAspect="1"/>
            </p:cNvPicPr>
            <p:nvPr/>
          </p:nvPicPr>
          <p:blipFill>
            <a:blip r:embed="rId9" cstate="print"/>
            <a:srcRect/>
            <a:stretch>
              <a:fillRect/>
            </a:stretch>
          </p:blipFill>
          <p:spPr bwMode="auto">
            <a:xfrm>
              <a:off x="1037675" y="5551242"/>
              <a:ext cx="392357" cy="533367"/>
            </a:xfrm>
            <a:prstGeom prst="rect">
              <a:avLst/>
            </a:prstGeom>
            <a:noFill/>
            <a:ln w="9525">
              <a:noFill/>
              <a:miter lim="800000"/>
              <a:headEnd/>
              <a:tailEnd/>
            </a:ln>
          </p:spPr>
        </p:pic>
        <p:pic>
          <p:nvPicPr>
            <p:cNvPr id="240663" name="Picture 78" descr="VM.png"/>
            <p:cNvPicPr>
              <a:picLocks noChangeAspect="1"/>
            </p:cNvPicPr>
            <p:nvPr/>
          </p:nvPicPr>
          <p:blipFill>
            <a:blip r:embed="rId3" cstate="print"/>
            <a:srcRect/>
            <a:stretch>
              <a:fillRect/>
            </a:stretch>
          </p:blipFill>
          <p:spPr bwMode="auto">
            <a:xfrm>
              <a:off x="1132651" y="3677422"/>
              <a:ext cx="806511" cy="1043271"/>
            </a:xfrm>
            <a:prstGeom prst="rect">
              <a:avLst/>
            </a:prstGeom>
            <a:noFill/>
            <a:ln w="9525">
              <a:noFill/>
              <a:miter lim="800000"/>
              <a:headEnd/>
              <a:tailEnd/>
            </a:ln>
          </p:spPr>
        </p:pic>
        <p:pic>
          <p:nvPicPr>
            <p:cNvPr id="240664" name="Picture 10" descr="AP_OS Single.png"/>
            <p:cNvPicPr>
              <a:picLocks noChangeAspect="1"/>
            </p:cNvPicPr>
            <p:nvPr/>
          </p:nvPicPr>
          <p:blipFill>
            <a:blip r:embed="rId4" cstate="print"/>
            <a:srcRect/>
            <a:stretch>
              <a:fillRect/>
            </a:stretch>
          </p:blipFill>
          <p:spPr bwMode="auto">
            <a:xfrm>
              <a:off x="1302361" y="3749372"/>
              <a:ext cx="440623" cy="713240"/>
            </a:xfrm>
            <a:prstGeom prst="rect">
              <a:avLst/>
            </a:prstGeom>
            <a:noFill/>
            <a:ln w="9525">
              <a:noFill/>
              <a:miter lim="800000"/>
              <a:headEnd/>
              <a:tailEnd/>
            </a:ln>
          </p:spPr>
        </p:pic>
        <p:pic>
          <p:nvPicPr>
            <p:cNvPr id="240665" name="Picture 357" descr="ICON_NIC_Q308"/>
            <p:cNvPicPr>
              <a:picLocks noChangeAspect="1" noChangeArrowheads="1"/>
            </p:cNvPicPr>
            <p:nvPr/>
          </p:nvPicPr>
          <p:blipFill>
            <a:blip r:embed="rId10" cstate="print"/>
            <a:srcRect/>
            <a:stretch>
              <a:fillRect/>
            </a:stretch>
          </p:blipFill>
          <p:spPr bwMode="auto">
            <a:xfrm>
              <a:off x="1327272" y="4656564"/>
              <a:ext cx="217976" cy="173618"/>
            </a:xfrm>
            <a:prstGeom prst="rect">
              <a:avLst/>
            </a:prstGeom>
            <a:noFill/>
            <a:ln w="9525">
              <a:noFill/>
              <a:miter lim="800000"/>
              <a:headEnd/>
              <a:tailEnd/>
            </a:ln>
          </p:spPr>
        </p:pic>
        <p:pic>
          <p:nvPicPr>
            <p:cNvPr id="240666" name="Picture 359" descr="ICON_Memory_Q308"/>
            <p:cNvPicPr>
              <a:picLocks noChangeAspect="1" noChangeArrowheads="1"/>
            </p:cNvPicPr>
            <p:nvPr/>
          </p:nvPicPr>
          <p:blipFill>
            <a:blip r:embed="rId11" cstate="print"/>
            <a:srcRect/>
            <a:stretch>
              <a:fillRect/>
            </a:stretch>
          </p:blipFill>
          <p:spPr bwMode="auto">
            <a:xfrm>
              <a:off x="1540578" y="4644051"/>
              <a:ext cx="179051" cy="186131"/>
            </a:xfrm>
            <a:prstGeom prst="rect">
              <a:avLst/>
            </a:prstGeom>
            <a:noFill/>
            <a:ln w="9525">
              <a:noFill/>
              <a:miter lim="800000"/>
              <a:headEnd/>
              <a:tailEnd/>
            </a:ln>
          </p:spPr>
        </p:pic>
        <p:pic>
          <p:nvPicPr>
            <p:cNvPr id="240667" name="Picture 382" descr="ICON_DiscDrive_Q308"/>
            <p:cNvPicPr>
              <a:picLocks noChangeAspect="1" noChangeArrowheads="1"/>
            </p:cNvPicPr>
            <p:nvPr/>
          </p:nvPicPr>
          <p:blipFill>
            <a:blip r:embed="rId12" cstate="print"/>
            <a:srcRect/>
            <a:stretch>
              <a:fillRect/>
            </a:stretch>
          </p:blipFill>
          <p:spPr bwMode="auto">
            <a:xfrm>
              <a:off x="1750768" y="4644051"/>
              <a:ext cx="205520" cy="186131"/>
            </a:xfrm>
            <a:prstGeom prst="rect">
              <a:avLst/>
            </a:prstGeom>
            <a:noFill/>
            <a:ln w="9525">
              <a:noFill/>
              <a:miter lim="800000"/>
              <a:headEnd/>
              <a:tailEnd/>
            </a:ln>
          </p:spPr>
        </p:pic>
        <p:pic>
          <p:nvPicPr>
            <p:cNvPr id="240668" name="Picture 96" descr="CPU Single.png"/>
            <p:cNvPicPr>
              <a:picLocks noChangeAspect="1"/>
            </p:cNvPicPr>
            <p:nvPr/>
          </p:nvPicPr>
          <p:blipFill>
            <a:blip r:embed="rId13" cstate="print"/>
            <a:srcRect/>
            <a:stretch>
              <a:fillRect/>
            </a:stretch>
          </p:blipFill>
          <p:spPr bwMode="auto">
            <a:xfrm>
              <a:off x="1138879" y="4622153"/>
              <a:ext cx="147912" cy="200208"/>
            </a:xfrm>
            <a:prstGeom prst="rect">
              <a:avLst/>
            </a:prstGeom>
            <a:noFill/>
            <a:ln w="9525">
              <a:noFill/>
              <a:miter lim="800000"/>
              <a:headEnd/>
              <a:tailEnd/>
            </a:ln>
          </p:spPr>
        </p:pic>
        <p:pic>
          <p:nvPicPr>
            <p:cNvPr id="240686" name="Picture 359" descr="ICON_Memory_Q308"/>
            <p:cNvPicPr>
              <a:picLocks noChangeAspect="1" noChangeArrowheads="1"/>
            </p:cNvPicPr>
            <p:nvPr/>
          </p:nvPicPr>
          <p:blipFill>
            <a:blip r:embed="rId14" cstate="print"/>
            <a:srcRect/>
            <a:stretch>
              <a:fillRect/>
            </a:stretch>
          </p:blipFill>
          <p:spPr bwMode="auto">
            <a:xfrm>
              <a:off x="6762659" y="5570012"/>
              <a:ext cx="644586" cy="456724"/>
            </a:xfrm>
            <a:prstGeom prst="rect">
              <a:avLst/>
            </a:prstGeom>
            <a:noFill/>
            <a:ln w="9525">
              <a:noFill/>
              <a:miter lim="800000"/>
              <a:headEnd/>
              <a:tailEnd/>
            </a:ln>
          </p:spPr>
        </p:pic>
        <p:sp>
          <p:nvSpPr>
            <p:cNvPr id="240687" name="Text Box 341"/>
            <p:cNvSpPr txBox="1">
              <a:spLocks noChangeArrowheads="1"/>
            </p:cNvSpPr>
            <p:nvPr/>
          </p:nvSpPr>
          <p:spPr bwMode="auto">
            <a:xfrm>
              <a:off x="4796204" y="5961043"/>
              <a:ext cx="404813" cy="215444"/>
            </a:xfrm>
            <a:prstGeom prst="rect">
              <a:avLst/>
            </a:prstGeom>
            <a:noFill/>
            <a:ln w="9525">
              <a:noFill/>
              <a:miter lim="800000"/>
              <a:headEnd/>
              <a:tailEnd/>
            </a:ln>
          </p:spPr>
          <p:txBody>
            <a:bodyPr>
              <a:spAutoFit/>
            </a:bodyPr>
            <a:lstStyle/>
            <a:p>
              <a:pPr algn="l"/>
              <a:r>
                <a:rPr lang="en-US" sz="800" b="1" dirty="0">
                  <a:latin typeface="+mn-lt"/>
                </a:rPr>
                <a:t> CPU</a:t>
              </a:r>
            </a:p>
          </p:txBody>
        </p:sp>
        <p:sp>
          <p:nvSpPr>
            <p:cNvPr id="240688" name="Text Box 341"/>
            <p:cNvSpPr txBox="1">
              <a:spLocks noChangeArrowheads="1"/>
            </p:cNvSpPr>
            <p:nvPr/>
          </p:nvSpPr>
          <p:spPr bwMode="auto">
            <a:xfrm>
              <a:off x="6515100" y="5961043"/>
              <a:ext cx="636802" cy="215444"/>
            </a:xfrm>
            <a:prstGeom prst="rect">
              <a:avLst/>
            </a:prstGeom>
            <a:noFill/>
            <a:ln w="9525">
              <a:noFill/>
              <a:miter lim="800000"/>
              <a:headEnd/>
              <a:tailEnd/>
            </a:ln>
          </p:spPr>
          <p:txBody>
            <a:bodyPr>
              <a:spAutoFit/>
            </a:bodyPr>
            <a:lstStyle/>
            <a:p>
              <a:pPr algn="l"/>
              <a:r>
                <a:rPr lang="en-US" sz="800" b="1">
                  <a:latin typeface="+mn-lt"/>
                </a:rPr>
                <a:t> Memory</a:t>
              </a:r>
            </a:p>
          </p:txBody>
        </p:sp>
        <p:sp>
          <p:nvSpPr>
            <p:cNvPr id="3" name="Rounded Rectangle 19"/>
            <p:cNvSpPr/>
            <p:nvPr/>
          </p:nvSpPr>
          <p:spPr bwMode="auto">
            <a:xfrm>
              <a:off x="4867684" y="4797665"/>
              <a:ext cx="3519779" cy="323619"/>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fontAlgn="auto">
                <a:spcBef>
                  <a:spcPts val="0"/>
                </a:spcBef>
                <a:spcAft>
                  <a:spcPts val="0"/>
                </a:spcAft>
                <a:defRPr/>
              </a:pPr>
              <a:endParaRPr lang="en-US" sz="800" dirty="0">
                <a:solidFill>
                  <a:schemeClr val="tx1"/>
                </a:solidFill>
              </a:endParaRPr>
            </a:p>
          </p:txBody>
        </p:sp>
        <p:pic>
          <p:nvPicPr>
            <p:cNvPr id="240692" name="Picture 359" descr="ICON_Memory_Q308"/>
            <p:cNvPicPr>
              <a:picLocks noChangeAspect="1" noChangeArrowheads="1"/>
            </p:cNvPicPr>
            <p:nvPr/>
          </p:nvPicPr>
          <p:blipFill>
            <a:blip r:embed="rId15" cstate="print"/>
            <a:srcRect/>
            <a:stretch>
              <a:fillRect/>
            </a:stretch>
          </p:blipFill>
          <p:spPr bwMode="auto">
            <a:xfrm>
              <a:off x="6603848" y="5721327"/>
              <a:ext cx="641472" cy="455160"/>
            </a:xfrm>
            <a:prstGeom prst="rect">
              <a:avLst/>
            </a:prstGeom>
            <a:noFill/>
            <a:ln w="9525">
              <a:noFill/>
              <a:miter lim="800000"/>
              <a:headEnd/>
              <a:tailEnd/>
            </a:ln>
          </p:spPr>
        </p:pic>
        <p:pic>
          <p:nvPicPr>
            <p:cNvPr id="240693" name="Picture 357" descr="ICON_NIC_Q308"/>
            <p:cNvPicPr>
              <a:picLocks noChangeAspect="1" noChangeArrowheads="1"/>
            </p:cNvPicPr>
            <p:nvPr/>
          </p:nvPicPr>
          <p:blipFill>
            <a:blip r:embed="rId16" cstate="print"/>
            <a:srcRect/>
            <a:stretch>
              <a:fillRect/>
            </a:stretch>
          </p:blipFill>
          <p:spPr bwMode="auto">
            <a:xfrm>
              <a:off x="5811349" y="5502755"/>
              <a:ext cx="664827" cy="517724"/>
            </a:xfrm>
            <a:prstGeom prst="rect">
              <a:avLst/>
            </a:prstGeom>
            <a:noFill/>
            <a:ln w="9525">
              <a:noFill/>
              <a:miter lim="800000"/>
              <a:headEnd/>
              <a:tailEnd/>
            </a:ln>
          </p:spPr>
        </p:pic>
        <p:pic>
          <p:nvPicPr>
            <p:cNvPr id="240694" name="Picture 382" descr="ICON_DiscDrive_Q308"/>
            <p:cNvPicPr>
              <a:picLocks noChangeAspect="1" noChangeArrowheads="1"/>
            </p:cNvPicPr>
            <p:nvPr/>
          </p:nvPicPr>
          <p:blipFill>
            <a:blip r:embed="rId17" cstate="print"/>
            <a:srcRect/>
            <a:stretch>
              <a:fillRect/>
            </a:stretch>
          </p:blipFill>
          <p:spPr bwMode="auto">
            <a:xfrm>
              <a:off x="7536473" y="5534038"/>
              <a:ext cx="644586" cy="427005"/>
            </a:xfrm>
            <a:prstGeom prst="rect">
              <a:avLst/>
            </a:prstGeom>
            <a:noFill/>
            <a:ln w="9525">
              <a:noFill/>
              <a:miter lim="800000"/>
              <a:headEnd/>
              <a:tailEnd/>
            </a:ln>
          </p:spPr>
        </p:pic>
        <p:sp>
          <p:nvSpPr>
            <p:cNvPr id="240695" name="Text Box 341"/>
            <p:cNvSpPr txBox="1">
              <a:spLocks noChangeArrowheads="1"/>
            </p:cNvSpPr>
            <p:nvPr/>
          </p:nvSpPr>
          <p:spPr bwMode="auto">
            <a:xfrm>
              <a:off x="5693019" y="5961043"/>
              <a:ext cx="636802" cy="215444"/>
            </a:xfrm>
            <a:prstGeom prst="rect">
              <a:avLst/>
            </a:prstGeom>
            <a:noFill/>
            <a:ln w="9525">
              <a:noFill/>
              <a:miter lim="800000"/>
              <a:headEnd/>
              <a:tailEnd/>
            </a:ln>
          </p:spPr>
          <p:txBody>
            <a:bodyPr>
              <a:spAutoFit/>
            </a:bodyPr>
            <a:lstStyle/>
            <a:p>
              <a:pPr algn="l"/>
              <a:r>
                <a:rPr lang="en-US" sz="800" b="1">
                  <a:latin typeface="+mn-lt"/>
                </a:rPr>
                <a:t>NIC Card</a:t>
              </a:r>
            </a:p>
          </p:txBody>
        </p:sp>
        <p:sp>
          <p:nvSpPr>
            <p:cNvPr id="240696" name="Text Box 341"/>
            <p:cNvSpPr txBox="1">
              <a:spLocks noChangeArrowheads="1"/>
            </p:cNvSpPr>
            <p:nvPr/>
          </p:nvSpPr>
          <p:spPr bwMode="auto">
            <a:xfrm>
              <a:off x="7542701" y="5961043"/>
              <a:ext cx="691295" cy="215444"/>
            </a:xfrm>
            <a:prstGeom prst="rect">
              <a:avLst/>
            </a:prstGeom>
            <a:noFill/>
            <a:ln w="9525">
              <a:noFill/>
              <a:miter lim="800000"/>
              <a:headEnd/>
              <a:tailEnd/>
            </a:ln>
          </p:spPr>
          <p:txBody>
            <a:bodyPr wrap="square">
              <a:spAutoFit/>
            </a:bodyPr>
            <a:lstStyle/>
            <a:p>
              <a:pPr algn="l"/>
              <a:r>
                <a:rPr lang="en-US" sz="800" b="1" dirty="0">
                  <a:latin typeface="+mn-lt"/>
                </a:rPr>
                <a:t>Hard Disk</a:t>
              </a:r>
            </a:p>
          </p:txBody>
        </p:sp>
        <p:sp>
          <p:nvSpPr>
            <p:cNvPr id="240697" name="Text Box 64"/>
            <p:cNvSpPr txBox="1">
              <a:spLocks noChangeArrowheads="1"/>
            </p:cNvSpPr>
            <p:nvPr/>
          </p:nvSpPr>
          <p:spPr bwMode="auto">
            <a:xfrm>
              <a:off x="5616728" y="4834874"/>
              <a:ext cx="1961784" cy="246221"/>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dirty="0" smtClean="0">
                  <a:solidFill>
                    <a:schemeClr val="bg1"/>
                  </a:solidFill>
                  <a:latin typeface="+mn-lt"/>
                </a:rPr>
                <a:t>Hypervisor</a:t>
              </a:r>
              <a:endParaRPr lang="en-US" sz="1600" b="1" dirty="0">
                <a:solidFill>
                  <a:schemeClr val="bg1"/>
                </a:solidFill>
                <a:latin typeface="+mn-lt"/>
              </a:endParaRPr>
            </a:p>
          </p:txBody>
        </p:sp>
        <p:sp>
          <p:nvSpPr>
            <p:cNvPr id="240698" name="Text Box 65"/>
            <p:cNvSpPr txBox="1">
              <a:spLocks noChangeArrowheads="1"/>
            </p:cNvSpPr>
            <p:nvPr/>
          </p:nvSpPr>
          <p:spPr bwMode="auto">
            <a:xfrm>
              <a:off x="5853388" y="5222776"/>
              <a:ext cx="1670630" cy="246221"/>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a:latin typeface="+mn-lt"/>
                </a:rPr>
                <a:t>x86 Architecture</a:t>
              </a:r>
            </a:p>
          </p:txBody>
        </p:sp>
        <p:pic>
          <p:nvPicPr>
            <p:cNvPr id="240699" name="Picture 96" descr="CPU Single.png"/>
            <p:cNvPicPr>
              <a:picLocks noChangeAspect="1"/>
            </p:cNvPicPr>
            <p:nvPr/>
          </p:nvPicPr>
          <p:blipFill>
            <a:blip r:embed="rId9" cstate="print"/>
            <a:srcRect/>
            <a:stretch>
              <a:fillRect/>
            </a:stretch>
          </p:blipFill>
          <p:spPr bwMode="auto">
            <a:xfrm>
              <a:off x="5148079" y="5505883"/>
              <a:ext cx="392357" cy="520853"/>
            </a:xfrm>
            <a:prstGeom prst="rect">
              <a:avLst/>
            </a:prstGeom>
            <a:noFill/>
            <a:ln w="9525">
              <a:noFill/>
              <a:miter lim="800000"/>
              <a:headEnd/>
              <a:tailEnd/>
            </a:ln>
          </p:spPr>
        </p:pic>
        <p:grpSp>
          <p:nvGrpSpPr>
            <p:cNvPr id="240706" name="Group 62"/>
            <p:cNvGrpSpPr>
              <a:grpSpLocks/>
            </p:cNvGrpSpPr>
            <p:nvPr/>
          </p:nvGrpSpPr>
          <p:grpSpPr bwMode="auto">
            <a:xfrm>
              <a:off x="6273770" y="3716526"/>
              <a:ext cx="839207" cy="1118348"/>
              <a:chOff x="4099" y="1940"/>
              <a:chExt cx="573" cy="779"/>
            </a:xfrm>
          </p:grpSpPr>
          <p:pic>
            <p:nvPicPr>
              <p:cNvPr id="240707" name="Picture 78" descr="VM.png"/>
              <p:cNvPicPr>
                <a:picLocks noChangeAspect="1"/>
              </p:cNvPicPr>
              <p:nvPr/>
            </p:nvPicPr>
            <p:blipFill>
              <a:blip r:embed="rId3" cstate="print"/>
              <a:srcRect/>
              <a:stretch>
                <a:fillRect/>
              </a:stretch>
            </p:blipFill>
            <p:spPr bwMode="auto">
              <a:xfrm>
                <a:off x="4099" y="1940"/>
                <a:ext cx="549" cy="706"/>
              </a:xfrm>
              <a:prstGeom prst="rect">
                <a:avLst/>
              </a:prstGeom>
              <a:noFill/>
              <a:ln w="9525">
                <a:noFill/>
                <a:miter lim="800000"/>
                <a:headEnd/>
                <a:tailEnd/>
              </a:ln>
            </p:spPr>
          </p:pic>
          <p:pic>
            <p:nvPicPr>
              <p:cNvPr id="240708" name="Picture 10" descr="AP_OS Single.png"/>
              <p:cNvPicPr>
                <a:picLocks noChangeAspect="1"/>
              </p:cNvPicPr>
              <p:nvPr/>
            </p:nvPicPr>
            <p:blipFill>
              <a:blip r:embed="rId4" cstate="print"/>
              <a:srcRect/>
              <a:stretch>
                <a:fillRect/>
              </a:stretch>
            </p:blipFill>
            <p:spPr bwMode="auto">
              <a:xfrm>
                <a:off x="4227" y="1988"/>
                <a:ext cx="299" cy="483"/>
              </a:xfrm>
              <a:prstGeom prst="rect">
                <a:avLst/>
              </a:prstGeom>
              <a:noFill/>
              <a:ln w="9525">
                <a:noFill/>
                <a:miter lim="800000"/>
                <a:headEnd/>
                <a:tailEnd/>
              </a:ln>
            </p:spPr>
          </p:pic>
          <p:pic>
            <p:nvPicPr>
              <p:cNvPr id="240709" name="Picture 357" descr="ICON_NIC_Q308"/>
              <p:cNvPicPr>
                <a:picLocks noChangeAspect="1" noChangeArrowheads="1"/>
              </p:cNvPicPr>
              <p:nvPr/>
            </p:nvPicPr>
            <p:blipFill>
              <a:blip r:embed="rId18" cstate="print"/>
              <a:srcRect/>
              <a:stretch>
                <a:fillRect/>
              </a:stretch>
            </p:blipFill>
            <p:spPr bwMode="auto">
              <a:xfrm>
                <a:off x="4244" y="2602"/>
                <a:ext cx="148" cy="117"/>
              </a:xfrm>
              <a:prstGeom prst="rect">
                <a:avLst/>
              </a:prstGeom>
              <a:noFill/>
              <a:ln w="9525">
                <a:noFill/>
                <a:miter lim="800000"/>
                <a:headEnd/>
                <a:tailEnd/>
              </a:ln>
            </p:spPr>
          </p:pic>
          <p:pic>
            <p:nvPicPr>
              <p:cNvPr id="240710" name="Picture 359" descr="ICON_Memory_Q308"/>
              <p:cNvPicPr>
                <a:picLocks noChangeAspect="1" noChangeArrowheads="1"/>
              </p:cNvPicPr>
              <p:nvPr/>
            </p:nvPicPr>
            <p:blipFill>
              <a:blip r:embed="rId19" cstate="print"/>
              <a:srcRect/>
              <a:stretch>
                <a:fillRect/>
              </a:stretch>
            </p:blipFill>
            <p:spPr bwMode="auto">
              <a:xfrm>
                <a:off x="4388" y="2593"/>
                <a:ext cx="123" cy="126"/>
              </a:xfrm>
              <a:prstGeom prst="rect">
                <a:avLst/>
              </a:prstGeom>
              <a:noFill/>
              <a:ln w="9525">
                <a:noFill/>
                <a:miter lim="800000"/>
                <a:headEnd/>
                <a:tailEnd/>
              </a:ln>
            </p:spPr>
          </p:pic>
          <p:pic>
            <p:nvPicPr>
              <p:cNvPr id="240711" name="Picture 382" descr="ICON_DiscDrive_Q308"/>
              <p:cNvPicPr>
                <a:picLocks noChangeAspect="1" noChangeArrowheads="1"/>
              </p:cNvPicPr>
              <p:nvPr/>
            </p:nvPicPr>
            <p:blipFill>
              <a:blip r:embed="rId20" cstate="print"/>
              <a:srcRect/>
              <a:stretch>
                <a:fillRect/>
              </a:stretch>
            </p:blipFill>
            <p:spPr bwMode="auto">
              <a:xfrm>
                <a:off x="4532" y="2593"/>
                <a:ext cx="140" cy="126"/>
              </a:xfrm>
              <a:prstGeom prst="rect">
                <a:avLst/>
              </a:prstGeom>
              <a:noFill/>
              <a:ln w="9525">
                <a:noFill/>
                <a:miter lim="800000"/>
                <a:headEnd/>
                <a:tailEnd/>
              </a:ln>
            </p:spPr>
          </p:pic>
          <p:pic>
            <p:nvPicPr>
              <p:cNvPr id="240712" name="Picture 96" descr="CPU Single.png"/>
              <p:cNvPicPr>
                <a:picLocks noChangeAspect="1"/>
              </p:cNvPicPr>
              <p:nvPr/>
            </p:nvPicPr>
            <p:blipFill>
              <a:blip r:embed="rId21" cstate="print"/>
              <a:srcRect/>
              <a:stretch>
                <a:fillRect/>
              </a:stretch>
            </p:blipFill>
            <p:spPr bwMode="auto">
              <a:xfrm>
                <a:off x="4115" y="2579"/>
                <a:ext cx="101" cy="136"/>
              </a:xfrm>
              <a:prstGeom prst="rect">
                <a:avLst/>
              </a:prstGeom>
              <a:noFill/>
              <a:ln w="9525">
                <a:noFill/>
                <a:miter lim="800000"/>
                <a:headEnd/>
                <a:tailEnd/>
              </a:ln>
            </p:spPr>
          </p:pic>
        </p:grpSp>
        <p:sp>
          <p:nvSpPr>
            <p:cNvPr id="240748" name="AutoShape 108"/>
            <p:cNvSpPr>
              <a:spLocks noChangeArrowheads="1"/>
            </p:cNvSpPr>
            <p:nvPr/>
          </p:nvSpPr>
          <p:spPr bwMode="auto">
            <a:xfrm>
              <a:off x="1134208" y="3108081"/>
              <a:ext cx="6651381" cy="1276325"/>
            </a:xfrm>
            <a:prstGeom prst="curvedDownArrow">
              <a:avLst>
                <a:gd name="adj1" fmla="val 57831"/>
                <a:gd name="adj2" fmla="val 162536"/>
                <a:gd name="adj3" fmla="val 33333"/>
              </a:avLst>
            </a:prstGeom>
            <a:gradFill rotWithShape="1">
              <a:gsLst>
                <a:gs pos="0">
                  <a:srgbClr val="99CC00">
                    <a:alpha val="44000"/>
                  </a:srgbClr>
                </a:gs>
                <a:gs pos="100000">
                  <a:srgbClr val="99CC00">
                    <a:gamma/>
                    <a:shade val="46275"/>
                    <a:invGamma/>
                    <a:alpha val="48000"/>
                  </a:srgbClr>
                </a:gs>
              </a:gsLst>
              <a:lin ang="5400000" scaled="1"/>
            </a:gradFill>
            <a:ln w="9525">
              <a:noFill/>
              <a:prstDash val="dash"/>
              <a:miter lim="800000"/>
              <a:headEnd/>
              <a:tailEnd/>
            </a:ln>
            <a:effectLst/>
          </p:spPr>
          <p:txBody>
            <a:bodyPr wrap="none" anchor="ctr"/>
            <a:lstStyle/>
            <a:p>
              <a:endParaRPr lang="en-US">
                <a:latin typeface="+mn-lt"/>
              </a:endParaRPr>
            </a:p>
          </p:txBody>
        </p:sp>
        <p:grpSp>
          <p:nvGrpSpPr>
            <p:cNvPr id="240729" name="Group 89"/>
            <p:cNvGrpSpPr>
              <a:grpSpLocks/>
            </p:cNvGrpSpPr>
            <p:nvPr/>
          </p:nvGrpSpPr>
          <p:grpSpPr bwMode="auto">
            <a:xfrm>
              <a:off x="3824654" y="3108081"/>
              <a:ext cx="806511" cy="1015117"/>
              <a:chOff x="6154" y="2375"/>
              <a:chExt cx="518" cy="649"/>
            </a:xfrm>
          </p:grpSpPr>
          <p:pic>
            <p:nvPicPr>
              <p:cNvPr id="240730" name="Picture 78" descr="VM.png"/>
              <p:cNvPicPr>
                <a:picLocks noChangeAspect="1"/>
              </p:cNvPicPr>
              <p:nvPr/>
            </p:nvPicPr>
            <p:blipFill>
              <a:blip r:embed="rId3" cstate="print">
                <a:lum bright="40000" contrast="-40000"/>
              </a:blip>
              <a:srcRect/>
              <a:stretch>
                <a:fillRect/>
              </a:stretch>
            </p:blipFill>
            <p:spPr bwMode="auto">
              <a:xfrm>
                <a:off x="6154" y="2375"/>
                <a:ext cx="518" cy="649"/>
              </a:xfrm>
              <a:prstGeom prst="rect">
                <a:avLst/>
              </a:prstGeom>
              <a:noFill/>
              <a:ln w="9525">
                <a:noFill/>
                <a:miter lim="800000"/>
                <a:headEnd/>
                <a:tailEnd/>
              </a:ln>
            </p:spPr>
          </p:pic>
          <p:pic>
            <p:nvPicPr>
              <p:cNvPr id="240731" name="Picture 10" descr="AP_OS Single.png"/>
              <p:cNvPicPr>
                <a:picLocks noChangeAspect="1"/>
              </p:cNvPicPr>
              <p:nvPr/>
            </p:nvPicPr>
            <p:blipFill>
              <a:blip r:embed="rId4" cstate="print">
                <a:lum bright="40000" contrast="-40000"/>
              </a:blip>
              <a:srcRect/>
              <a:stretch>
                <a:fillRect/>
              </a:stretch>
            </p:blipFill>
            <p:spPr bwMode="auto">
              <a:xfrm>
                <a:off x="6274" y="2419"/>
                <a:ext cx="283" cy="445"/>
              </a:xfrm>
              <a:prstGeom prst="rect">
                <a:avLst/>
              </a:prstGeom>
              <a:noFill/>
              <a:ln w="9525">
                <a:noFill/>
                <a:miter lim="800000"/>
                <a:headEnd/>
                <a:tailEnd/>
              </a:ln>
            </p:spPr>
          </p:pic>
        </p:grpSp>
        <p:grpSp>
          <p:nvGrpSpPr>
            <p:cNvPr id="240732" name="Group 92"/>
            <p:cNvGrpSpPr>
              <a:grpSpLocks/>
            </p:cNvGrpSpPr>
            <p:nvPr/>
          </p:nvGrpSpPr>
          <p:grpSpPr bwMode="auto">
            <a:xfrm>
              <a:off x="2569735" y="3333315"/>
              <a:ext cx="806511" cy="1015117"/>
              <a:chOff x="6154" y="2375"/>
              <a:chExt cx="518" cy="649"/>
            </a:xfrm>
          </p:grpSpPr>
          <p:pic>
            <p:nvPicPr>
              <p:cNvPr id="240733" name="Picture 78" descr="VM.png"/>
              <p:cNvPicPr>
                <a:picLocks noChangeAspect="1"/>
              </p:cNvPicPr>
              <p:nvPr/>
            </p:nvPicPr>
            <p:blipFill>
              <a:blip r:embed="rId3" cstate="print">
                <a:lum bright="40000" contrast="-38000"/>
              </a:blip>
              <a:srcRect/>
              <a:stretch>
                <a:fillRect/>
              </a:stretch>
            </p:blipFill>
            <p:spPr bwMode="auto">
              <a:xfrm>
                <a:off x="6154" y="2375"/>
                <a:ext cx="518" cy="649"/>
              </a:xfrm>
              <a:prstGeom prst="rect">
                <a:avLst/>
              </a:prstGeom>
              <a:noFill/>
              <a:ln w="9525">
                <a:noFill/>
                <a:miter lim="800000"/>
                <a:headEnd/>
                <a:tailEnd/>
              </a:ln>
            </p:spPr>
          </p:pic>
          <p:pic>
            <p:nvPicPr>
              <p:cNvPr id="240734" name="Picture 10" descr="AP_OS Single.png"/>
              <p:cNvPicPr>
                <a:picLocks noChangeAspect="1"/>
              </p:cNvPicPr>
              <p:nvPr/>
            </p:nvPicPr>
            <p:blipFill>
              <a:blip r:embed="rId4" cstate="print">
                <a:lum bright="40000" contrast="-38000"/>
              </a:blip>
              <a:srcRect/>
              <a:stretch>
                <a:fillRect/>
              </a:stretch>
            </p:blipFill>
            <p:spPr bwMode="auto">
              <a:xfrm>
                <a:off x="6274" y="2419"/>
                <a:ext cx="283" cy="445"/>
              </a:xfrm>
              <a:prstGeom prst="rect">
                <a:avLst/>
              </a:prstGeom>
              <a:noFill/>
              <a:ln w="9525">
                <a:noFill/>
                <a:miter lim="800000"/>
                <a:headEnd/>
                <a:tailEnd/>
              </a:ln>
            </p:spPr>
          </p:pic>
        </p:grpSp>
        <p:sp>
          <p:nvSpPr>
            <p:cNvPr id="240752" name="AutoShape 112"/>
            <p:cNvSpPr>
              <a:spLocks noChangeArrowheads="1"/>
            </p:cNvSpPr>
            <p:nvPr/>
          </p:nvSpPr>
          <p:spPr bwMode="auto">
            <a:xfrm>
              <a:off x="3686776" y="4634690"/>
              <a:ext cx="1753321" cy="672525"/>
            </a:xfrm>
            <a:prstGeom prst="leftRightArrow">
              <a:avLst>
                <a:gd name="adj1" fmla="val 50000"/>
                <a:gd name="adj2" fmla="val 57104"/>
              </a:avLst>
            </a:prstGeom>
            <a:solidFill>
              <a:schemeClr val="accent2">
                <a:alpha val="50000"/>
              </a:schemeClr>
            </a:solidFill>
            <a:ln w="9525">
              <a:noFill/>
              <a:miter lim="800000"/>
              <a:headEnd/>
              <a:tailEnd/>
            </a:ln>
            <a:effectLst/>
          </p:spPr>
          <p:txBody>
            <a:bodyPr wrap="none" anchor="ctr">
              <a:spAutoFit/>
            </a:bodyPr>
            <a:lstStyle/>
            <a:p>
              <a:r>
                <a:rPr lang="en-US" sz="1600" b="1">
                  <a:solidFill>
                    <a:srgbClr val="A50021"/>
                  </a:solidFill>
                  <a:latin typeface="+mn-lt"/>
                </a:rPr>
                <a:t>VM Migration</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rot="5400000" flipH="1" flipV="1">
            <a:off x="5372100" y="1714500"/>
            <a:ext cx="1905000" cy="1371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Footer Placeholder 1"/>
          <p:cNvSpPr>
            <a:spLocks noGrp="1"/>
          </p:cNvSpPr>
          <p:nvPr>
            <p:ph type="ftr" sz="quarter" idx="10"/>
          </p:nvPr>
        </p:nvSpPr>
        <p:spPr/>
        <p:txBody>
          <a:bodyPr/>
          <a:lstStyle/>
          <a:p>
            <a:r>
              <a:rPr lang="en-US"/>
              <a:t>Business Continuity in VDC</a:t>
            </a:r>
          </a:p>
        </p:txBody>
      </p:sp>
      <p:sp>
        <p:nvSpPr>
          <p:cNvPr id="183298" name="Title 6"/>
          <p:cNvSpPr>
            <a:spLocks noGrp="1"/>
          </p:cNvSpPr>
          <p:nvPr>
            <p:ph type="title" idx="4294967295"/>
          </p:nvPr>
        </p:nvSpPr>
        <p:spPr/>
        <p:txBody>
          <a:bodyPr/>
          <a:lstStyle/>
          <a:p>
            <a:r>
              <a:rPr lang="en-US" dirty="0"/>
              <a:t>VM Migration: </a:t>
            </a:r>
            <a:r>
              <a:rPr lang="en-US" dirty="0" smtClean="0"/>
              <a:t>Array-to-Array</a:t>
            </a:r>
            <a:endParaRPr lang="en-US" dirty="0"/>
          </a:p>
        </p:txBody>
      </p:sp>
      <p:sp>
        <p:nvSpPr>
          <p:cNvPr id="183299" name="Content Placeholder 6"/>
          <p:cNvSpPr>
            <a:spLocks noGrp="1"/>
          </p:cNvSpPr>
          <p:nvPr>
            <p:ph idx="4294967295"/>
          </p:nvPr>
        </p:nvSpPr>
        <p:spPr>
          <a:xfrm>
            <a:off x="304800" y="914400"/>
            <a:ext cx="4724400" cy="5105400"/>
          </a:xfrm>
        </p:spPr>
        <p:txBody>
          <a:bodyPr/>
          <a:lstStyle/>
          <a:p>
            <a:r>
              <a:rPr lang="en-US" sz="2000" dirty="0">
                <a:solidFill>
                  <a:schemeClr val="bg2">
                    <a:lumMod val="75000"/>
                  </a:schemeClr>
                </a:solidFill>
              </a:rPr>
              <a:t>Uses storage array based technology to move </a:t>
            </a:r>
            <a:r>
              <a:rPr lang="en-US" sz="2000" dirty="0" smtClean="0">
                <a:solidFill>
                  <a:schemeClr val="bg2">
                    <a:lumMod val="75000"/>
                  </a:schemeClr>
                </a:solidFill>
              </a:rPr>
              <a:t>VMs or virtual </a:t>
            </a:r>
            <a:r>
              <a:rPr lang="en-US" sz="2000" dirty="0">
                <a:solidFill>
                  <a:schemeClr val="bg2">
                    <a:lumMod val="75000"/>
                  </a:schemeClr>
                </a:solidFill>
              </a:rPr>
              <a:t>disks across storage devices</a:t>
            </a:r>
          </a:p>
          <a:p>
            <a:pPr marL="685800" lvl="1" indent="-336550"/>
            <a:r>
              <a:rPr lang="en-US" sz="1800" dirty="0">
                <a:solidFill>
                  <a:schemeClr val="bg2">
                    <a:lumMod val="75000"/>
                  </a:schemeClr>
                </a:solidFill>
              </a:rPr>
              <a:t>Allows moving a live VM without any downtime</a:t>
            </a:r>
          </a:p>
          <a:p>
            <a:pPr marL="685800" lvl="1" indent="-336550"/>
            <a:r>
              <a:rPr lang="en-US" sz="1800" dirty="0">
                <a:solidFill>
                  <a:schemeClr val="bg2">
                    <a:lumMod val="75000"/>
                  </a:schemeClr>
                </a:solidFill>
              </a:rPr>
              <a:t>Independent of VM and storage </a:t>
            </a:r>
            <a:r>
              <a:rPr lang="en-US" sz="1800" dirty="0" smtClean="0">
                <a:solidFill>
                  <a:schemeClr val="bg2">
                    <a:lumMod val="75000"/>
                  </a:schemeClr>
                </a:solidFill>
              </a:rPr>
              <a:t>type</a:t>
            </a:r>
            <a:endParaRPr lang="en-US" sz="1800" dirty="0">
              <a:solidFill>
                <a:schemeClr val="bg2">
                  <a:lumMod val="75000"/>
                </a:schemeClr>
              </a:solidFill>
            </a:endParaRPr>
          </a:p>
          <a:p>
            <a:r>
              <a:rPr lang="en-US" sz="2000" dirty="0">
                <a:solidFill>
                  <a:schemeClr val="bg2">
                    <a:lumMod val="75000"/>
                  </a:schemeClr>
                </a:solidFill>
              </a:rPr>
              <a:t>Potential application scenarios</a:t>
            </a:r>
          </a:p>
          <a:p>
            <a:pPr marL="685800" lvl="1" indent="-336550"/>
            <a:r>
              <a:rPr lang="en-US" sz="1800" dirty="0">
                <a:solidFill>
                  <a:schemeClr val="bg2">
                    <a:lumMod val="75000"/>
                  </a:schemeClr>
                </a:solidFill>
              </a:rPr>
              <a:t>Moving a VM off a storage device for maintenance or reconfiguration</a:t>
            </a:r>
          </a:p>
          <a:p>
            <a:pPr marL="685800" lvl="1" indent="-336550"/>
            <a:r>
              <a:rPr lang="en-US" sz="1800" dirty="0">
                <a:solidFill>
                  <a:schemeClr val="bg2">
                    <a:lumMod val="75000"/>
                  </a:schemeClr>
                </a:solidFill>
              </a:rPr>
              <a:t>Redistributing VMs or virtual disks to different storage devices in order to balance </a:t>
            </a:r>
            <a:r>
              <a:rPr lang="en-US" sz="1800" dirty="0" smtClean="0">
                <a:solidFill>
                  <a:schemeClr val="bg2">
                    <a:lumMod val="75000"/>
                  </a:schemeClr>
                </a:solidFill>
              </a:rPr>
              <a:t>storage capacity</a:t>
            </a:r>
            <a:endParaRPr lang="en-US" sz="1800" dirty="0">
              <a:solidFill>
                <a:schemeClr val="bg2">
                  <a:lumMod val="75000"/>
                </a:schemeClr>
              </a:solidFill>
            </a:endParaRPr>
          </a:p>
          <a:p>
            <a:pPr marL="685800" lvl="1" indent="-336550"/>
            <a:r>
              <a:rPr lang="en-US" sz="1800" dirty="0" smtClean="0">
                <a:solidFill>
                  <a:schemeClr val="bg2">
                    <a:lumMod val="75000"/>
                  </a:schemeClr>
                </a:solidFill>
              </a:rPr>
              <a:t>Decommissioning of physical storage to </a:t>
            </a:r>
            <a:r>
              <a:rPr lang="en-US" sz="1800" dirty="0">
                <a:solidFill>
                  <a:schemeClr val="bg2">
                    <a:lumMod val="75000"/>
                  </a:schemeClr>
                </a:solidFill>
              </a:rPr>
              <a:t>be retired</a:t>
            </a:r>
          </a:p>
          <a:p>
            <a:pPr lvl="2" indent="-228600">
              <a:buFont typeface="Webdings" pitchFamily="18" charset="2"/>
              <a:buNone/>
            </a:pPr>
            <a:endParaRPr lang="en-US" sz="18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B638EBC5-7FCF-489F-99D7-DA4B9B58B781}"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35</a:t>
            </a:fld>
            <a:endParaRPr lang="en-US" sz="1000">
              <a:solidFill>
                <a:schemeClr val="tx1">
                  <a:lumMod val="75000"/>
                  <a:lumOff val="25000"/>
                </a:schemeClr>
              </a:solidFill>
              <a:latin typeface="Calibri" pitchFamily="34" charset="0"/>
              <a:cs typeface="+mn-cs"/>
            </a:endParaRPr>
          </a:p>
        </p:txBody>
      </p:sp>
      <p:pic>
        <p:nvPicPr>
          <p:cNvPr id="183326" name="Picture 12" descr="Storage Array_Tall.png"/>
          <p:cNvPicPr>
            <a:picLocks noChangeAspect="1"/>
          </p:cNvPicPr>
          <p:nvPr/>
        </p:nvPicPr>
        <p:blipFill>
          <a:blip r:embed="rId3" cstate="print"/>
          <a:srcRect/>
          <a:stretch>
            <a:fillRect/>
          </a:stretch>
        </p:blipFill>
        <p:spPr bwMode="auto">
          <a:xfrm>
            <a:off x="5181932" y="2869551"/>
            <a:ext cx="1523668" cy="2392299"/>
          </a:xfrm>
          <a:prstGeom prst="rect">
            <a:avLst/>
          </a:prstGeom>
          <a:noFill/>
          <a:ln w="9525">
            <a:noFill/>
            <a:miter lim="800000"/>
            <a:headEnd/>
            <a:tailEnd/>
          </a:ln>
        </p:spPr>
      </p:pic>
      <p:grpSp>
        <p:nvGrpSpPr>
          <p:cNvPr id="30" name="Group 29"/>
          <p:cNvGrpSpPr/>
          <p:nvPr/>
        </p:nvGrpSpPr>
        <p:grpSpPr>
          <a:xfrm>
            <a:off x="5334000" y="3352800"/>
            <a:ext cx="838200" cy="757950"/>
            <a:chOff x="4350881" y="3638629"/>
            <a:chExt cx="410229" cy="261521"/>
          </a:xfrm>
        </p:grpSpPr>
        <p:sp>
          <p:nvSpPr>
            <p:cNvPr id="379920" name="File"/>
            <p:cNvSpPr>
              <a:spLocks noEditPoints="1" noChangeArrowheads="1"/>
            </p:cNvSpPr>
            <p:nvPr/>
          </p:nvSpPr>
          <p:spPr bwMode="auto">
            <a:xfrm>
              <a:off x="4350881" y="3638629"/>
              <a:ext cx="410229" cy="261521"/>
            </a:xfrm>
            <a:custGeom>
              <a:avLst/>
              <a:gdLst>
                <a:gd name="T0" fmla="*/ 434194 w 21600"/>
                <a:gd name="T1" fmla="*/ 112157 h 21600"/>
                <a:gd name="T2" fmla="*/ 0 w 21600"/>
                <a:gd name="T3" fmla="*/ 373857 h 21600"/>
                <a:gd name="T4" fmla="*/ 427038 w 21600"/>
                <a:gd name="T5" fmla="*/ 747713 h 21600"/>
                <a:gd name="T6" fmla="*/ 854075 w 21600"/>
                <a:gd name="T7" fmla="*/ 373857 h 21600"/>
                <a:gd name="T8" fmla="*/ 0 w 21600"/>
                <a:gd name="T9" fmla="*/ 747713 h 21600"/>
                <a:gd name="T10" fmla="*/ 854075 w 21600"/>
                <a:gd name="T11" fmla="*/ 747713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29" tIns="45715" rIns="91429" bIns="45715"/>
            <a:lstStyle/>
            <a:p>
              <a:pPr algn="l" defTabSz="652463">
                <a:defRPr/>
              </a:pPr>
              <a:endParaRPr lang="en-US" sz="1300" dirty="0">
                <a:latin typeface="+mn-lt"/>
              </a:endParaRPr>
            </a:p>
          </p:txBody>
        </p:sp>
        <p:pic>
          <p:nvPicPr>
            <p:cNvPr id="35854" name="Picture 27" descr="ICON_1Storage_NoShadow_Q207"/>
            <p:cNvPicPr>
              <a:picLocks noChangeAspect="1" noChangeArrowheads="1"/>
            </p:cNvPicPr>
            <p:nvPr/>
          </p:nvPicPr>
          <p:blipFill>
            <a:blip r:embed="rId4" cstate="print"/>
            <a:srcRect/>
            <a:stretch>
              <a:fillRect/>
            </a:stretch>
          </p:blipFill>
          <p:spPr bwMode="auto">
            <a:xfrm>
              <a:off x="4607274" y="3751442"/>
              <a:ext cx="126915" cy="105121"/>
            </a:xfrm>
            <a:prstGeom prst="rect">
              <a:avLst/>
            </a:prstGeom>
            <a:noFill/>
            <a:ln w="9525">
              <a:noFill/>
              <a:miter lim="800000"/>
              <a:headEnd/>
              <a:tailEnd/>
            </a:ln>
          </p:spPr>
        </p:pic>
        <p:grpSp>
          <p:nvGrpSpPr>
            <p:cNvPr id="2" name="Group 39"/>
            <p:cNvGrpSpPr>
              <a:grpSpLocks/>
            </p:cNvGrpSpPr>
            <p:nvPr/>
          </p:nvGrpSpPr>
          <p:grpSpPr bwMode="auto">
            <a:xfrm>
              <a:off x="4402159" y="3751442"/>
              <a:ext cx="153836" cy="110249"/>
              <a:chOff x="960" y="2400"/>
              <a:chExt cx="144" cy="144"/>
            </a:xfrm>
          </p:grpSpPr>
          <p:sp>
            <p:nvSpPr>
              <p:cNvPr id="183313" name="Rectangle 40"/>
              <p:cNvSpPr>
                <a:spLocks noChangeArrowheads="1"/>
              </p:cNvSpPr>
              <p:nvPr/>
            </p:nvSpPr>
            <p:spPr bwMode="auto">
              <a:xfrm flipV="1">
                <a:off x="1008" y="2496"/>
                <a:ext cx="48" cy="48"/>
              </a:xfrm>
              <a:prstGeom prst="rect">
                <a:avLst/>
              </a:prstGeom>
              <a:noFill/>
              <a:ln w="9525">
                <a:solidFill>
                  <a:schemeClr val="tx1"/>
                </a:solidFill>
                <a:miter lim="800000"/>
                <a:headEnd/>
                <a:tailEnd/>
              </a:ln>
            </p:spPr>
            <p:txBody>
              <a:bodyPr rot="10800000" wrap="none" lIns="65306" tIns="32653" rIns="65306" bIns="32653" anchor="ctr"/>
              <a:lstStyle/>
              <a:p>
                <a:pPr defTabSz="652463"/>
                <a:endParaRPr lang="en-US" sz="1300">
                  <a:latin typeface="+mn-lt"/>
                </a:endParaRPr>
              </a:p>
            </p:txBody>
          </p:sp>
          <p:grpSp>
            <p:nvGrpSpPr>
              <p:cNvPr id="183314" name="Group 41"/>
              <p:cNvGrpSpPr>
                <a:grpSpLocks/>
              </p:cNvGrpSpPr>
              <p:nvPr/>
            </p:nvGrpSpPr>
            <p:grpSpPr bwMode="auto">
              <a:xfrm>
                <a:off x="960" y="2400"/>
                <a:ext cx="144" cy="144"/>
                <a:chOff x="1056" y="2544"/>
                <a:chExt cx="144" cy="144"/>
              </a:xfrm>
            </p:grpSpPr>
            <p:sp>
              <p:nvSpPr>
                <p:cNvPr id="183315" name="Rectangle 42"/>
                <p:cNvSpPr>
                  <a:spLocks noChangeArrowheads="1"/>
                </p:cNvSpPr>
                <p:nvPr/>
              </p:nvSpPr>
              <p:spPr bwMode="auto">
                <a:xfrm>
                  <a:off x="1056" y="2544"/>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16" name="Rectangle 43"/>
                <p:cNvSpPr>
                  <a:spLocks noChangeArrowheads="1"/>
                </p:cNvSpPr>
                <p:nvPr/>
              </p:nvSpPr>
              <p:spPr bwMode="auto">
                <a:xfrm>
                  <a:off x="1104" y="2544"/>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17" name="Rectangle 44"/>
                <p:cNvSpPr>
                  <a:spLocks noChangeArrowheads="1"/>
                </p:cNvSpPr>
                <p:nvPr/>
              </p:nvSpPr>
              <p:spPr bwMode="auto">
                <a:xfrm>
                  <a:off x="1152" y="2544"/>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18" name="Rectangle 45"/>
                <p:cNvSpPr>
                  <a:spLocks noChangeArrowheads="1"/>
                </p:cNvSpPr>
                <p:nvPr/>
              </p:nvSpPr>
              <p:spPr bwMode="auto">
                <a:xfrm>
                  <a:off x="1056" y="2592"/>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19" name="Rectangle 46"/>
                <p:cNvSpPr>
                  <a:spLocks noChangeArrowheads="1"/>
                </p:cNvSpPr>
                <p:nvPr/>
              </p:nvSpPr>
              <p:spPr bwMode="auto">
                <a:xfrm>
                  <a:off x="1104" y="2592"/>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20" name="Rectangle 47"/>
                <p:cNvSpPr>
                  <a:spLocks noChangeArrowheads="1"/>
                </p:cNvSpPr>
                <p:nvPr/>
              </p:nvSpPr>
              <p:spPr bwMode="auto">
                <a:xfrm>
                  <a:off x="1152" y="2592"/>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21" name="Rectangle 48"/>
                <p:cNvSpPr>
                  <a:spLocks noChangeArrowheads="1"/>
                </p:cNvSpPr>
                <p:nvPr/>
              </p:nvSpPr>
              <p:spPr bwMode="auto">
                <a:xfrm>
                  <a:off x="1056" y="2640"/>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183322" name="Rectangle 49"/>
                <p:cNvSpPr>
                  <a:spLocks noChangeArrowheads="1"/>
                </p:cNvSpPr>
                <p:nvPr/>
              </p:nvSpPr>
              <p:spPr bwMode="auto">
                <a:xfrm>
                  <a:off x="1152" y="2640"/>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grpSp>
        </p:grpSp>
      </p:grpSp>
      <p:cxnSp>
        <p:nvCxnSpPr>
          <p:cNvPr id="84" name="Straight Connector 83"/>
          <p:cNvCxnSpPr/>
          <p:nvPr/>
        </p:nvCxnSpPr>
        <p:spPr>
          <a:xfrm rot="16200000" flipH="1">
            <a:off x="7137751" y="1549049"/>
            <a:ext cx="1596202" cy="1393704"/>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83328" name="Picture 12" descr="Storage Array_Tall.png"/>
          <p:cNvPicPr>
            <a:picLocks noChangeAspect="1"/>
          </p:cNvPicPr>
          <p:nvPr/>
        </p:nvPicPr>
        <p:blipFill>
          <a:blip r:embed="rId3" cstate="print"/>
          <a:srcRect/>
          <a:stretch>
            <a:fillRect/>
          </a:stretch>
        </p:blipFill>
        <p:spPr bwMode="auto">
          <a:xfrm>
            <a:off x="7467600" y="2895600"/>
            <a:ext cx="1524000" cy="2392820"/>
          </a:xfrm>
          <a:prstGeom prst="rect">
            <a:avLst/>
          </a:prstGeom>
          <a:noFill/>
          <a:ln w="9525">
            <a:noFill/>
            <a:miter lim="800000"/>
            <a:headEnd/>
            <a:tailEnd/>
          </a:ln>
        </p:spPr>
      </p:pic>
      <p:sp>
        <p:nvSpPr>
          <p:cNvPr id="183307" name="Text Box 11"/>
          <p:cNvSpPr txBox="1">
            <a:spLocks noChangeArrowheads="1"/>
          </p:cNvSpPr>
          <p:nvPr/>
        </p:nvSpPr>
        <p:spPr bwMode="auto">
          <a:xfrm>
            <a:off x="7848600" y="5385792"/>
            <a:ext cx="952501" cy="253008"/>
          </a:xfrm>
          <a:prstGeom prst="rect">
            <a:avLst/>
          </a:prstGeom>
          <a:noFill/>
          <a:ln w="9525" algn="ctr">
            <a:noFill/>
            <a:miter lim="800000"/>
            <a:headEnd/>
            <a:tailEnd/>
          </a:ln>
        </p:spPr>
        <p:txBody>
          <a:bodyPr lIns="91429" tIns="45715" rIns="91429" bIns="45715">
            <a:spAutoFit/>
          </a:bodyPr>
          <a:lstStyle/>
          <a:p>
            <a:pPr defTabSz="652463">
              <a:lnSpc>
                <a:spcPct val="87000"/>
              </a:lnSpc>
              <a:spcBef>
                <a:spcPct val="50000"/>
              </a:spcBef>
              <a:buClr>
                <a:schemeClr val="tx2"/>
              </a:buClr>
              <a:buSzPct val="80000"/>
            </a:pPr>
            <a:r>
              <a:rPr lang="en-US" sz="1200" b="1" dirty="0">
                <a:latin typeface="+mn-lt"/>
                <a:sym typeface="Wingdings" pitchFamily="2" charset="2"/>
              </a:rPr>
              <a:t>Destination</a:t>
            </a:r>
          </a:p>
        </p:txBody>
      </p:sp>
      <p:grpSp>
        <p:nvGrpSpPr>
          <p:cNvPr id="31" name="Group 30"/>
          <p:cNvGrpSpPr/>
          <p:nvPr/>
        </p:nvGrpSpPr>
        <p:grpSpPr>
          <a:xfrm>
            <a:off x="7543800" y="3352800"/>
            <a:ext cx="838200" cy="685800"/>
            <a:chOff x="8296774" y="3638629"/>
            <a:chExt cx="410229" cy="261521"/>
          </a:xfrm>
        </p:grpSpPr>
        <p:sp>
          <p:nvSpPr>
            <p:cNvPr id="379921" name="File"/>
            <p:cNvSpPr>
              <a:spLocks noEditPoints="1" noChangeArrowheads="1"/>
            </p:cNvSpPr>
            <p:nvPr/>
          </p:nvSpPr>
          <p:spPr bwMode="auto">
            <a:xfrm>
              <a:off x="8296774" y="3638629"/>
              <a:ext cx="410229" cy="261521"/>
            </a:xfrm>
            <a:custGeom>
              <a:avLst/>
              <a:gdLst>
                <a:gd name="T0" fmla="*/ 433388 w 21600"/>
                <a:gd name="T1" fmla="*/ 112157 h 21600"/>
                <a:gd name="T2" fmla="*/ 0 w 21600"/>
                <a:gd name="T3" fmla="*/ 373857 h 21600"/>
                <a:gd name="T4" fmla="*/ 426244 w 21600"/>
                <a:gd name="T5" fmla="*/ 747713 h 21600"/>
                <a:gd name="T6" fmla="*/ 852488 w 21600"/>
                <a:gd name="T7" fmla="*/ 373857 h 21600"/>
                <a:gd name="T8" fmla="*/ 0 w 21600"/>
                <a:gd name="T9" fmla="*/ 747713 h 21600"/>
                <a:gd name="T10" fmla="*/ 852488 w 21600"/>
                <a:gd name="T11" fmla="*/ 747713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29" tIns="45715" rIns="91429" bIns="45715"/>
            <a:lstStyle/>
            <a:p>
              <a:pPr algn="l" defTabSz="652463">
                <a:defRPr/>
              </a:pPr>
              <a:endParaRPr lang="en-US" sz="1300" dirty="0">
                <a:latin typeface="+mn-lt"/>
              </a:endParaRPr>
            </a:p>
          </p:txBody>
        </p:sp>
        <p:pic>
          <p:nvPicPr>
            <p:cNvPr id="35853" name="Picture 18" descr="ICON_1Storage_NoShadow_Q207"/>
            <p:cNvPicPr>
              <a:picLocks noChangeAspect="1" noChangeArrowheads="1"/>
            </p:cNvPicPr>
            <p:nvPr/>
          </p:nvPicPr>
          <p:blipFill>
            <a:blip r:embed="rId5" cstate="print"/>
            <a:srcRect/>
            <a:stretch>
              <a:fillRect/>
            </a:stretch>
          </p:blipFill>
          <p:spPr bwMode="auto">
            <a:xfrm>
              <a:off x="8478813" y="3729648"/>
              <a:ext cx="126915" cy="107685"/>
            </a:xfrm>
            <a:prstGeom prst="rect">
              <a:avLst/>
            </a:prstGeom>
            <a:noFill/>
            <a:ln w="9525">
              <a:noFill/>
              <a:miter lim="800000"/>
              <a:headEnd/>
              <a:tailEnd/>
            </a:ln>
          </p:spPr>
        </p:pic>
      </p:grpSp>
      <p:pic>
        <p:nvPicPr>
          <p:cNvPr id="183329" name="Picture 21" descr="Hypervisor Stack.png"/>
          <p:cNvPicPr>
            <a:picLocks noChangeAspect="1"/>
          </p:cNvPicPr>
          <p:nvPr/>
        </p:nvPicPr>
        <p:blipFill>
          <a:blip r:embed="rId6" cstate="print"/>
          <a:srcRect/>
          <a:stretch>
            <a:fillRect/>
          </a:stretch>
        </p:blipFill>
        <p:spPr bwMode="auto">
          <a:xfrm>
            <a:off x="6172200" y="914399"/>
            <a:ext cx="1981200" cy="1034447"/>
          </a:xfrm>
          <a:prstGeom prst="rect">
            <a:avLst/>
          </a:prstGeom>
          <a:noFill/>
          <a:ln w="9525">
            <a:noFill/>
            <a:miter lim="800000"/>
            <a:headEnd/>
            <a:tailEnd/>
          </a:ln>
        </p:spPr>
      </p:pic>
      <p:sp>
        <p:nvSpPr>
          <p:cNvPr id="183332" name="AutoShape 36"/>
          <p:cNvSpPr>
            <a:spLocks noChangeArrowheads="1"/>
          </p:cNvSpPr>
          <p:nvPr/>
        </p:nvSpPr>
        <p:spPr bwMode="auto">
          <a:xfrm>
            <a:off x="6705600" y="3657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CC00"/>
              </a:gs>
              <a:gs pos="100000">
                <a:srgbClr val="669900"/>
              </a:gs>
            </a:gsLst>
            <a:lin ang="18900000" scaled="1"/>
          </a:gradFill>
          <a:ln w="9525">
            <a:noFill/>
            <a:miter lim="800000"/>
            <a:headEnd/>
            <a:tailEnd/>
          </a:ln>
          <a:effectLst/>
        </p:spPr>
        <p:txBody>
          <a:bodyPr wrap="none" anchor="ctr"/>
          <a:lstStyle/>
          <a:p>
            <a:endParaRPr lang="en-US" sz="1400" b="1">
              <a:solidFill>
                <a:schemeClr val="bg1"/>
              </a:solidFill>
              <a:latin typeface="+mn-lt"/>
            </a:endParaRPr>
          </a:p>
        </p:txBody>
      </p:sp>
      <p:sp>
        <p:nvSpPr>
          <p:cNvPr id="183306" name="Text Box 10"/>
          <p:cNvSpPr txBox="1">
            <a:spLocks noChangeArrowheads="1"/>
          </p:cNvSpPr>
          <p:nvPr/>
        </p:nvSpPr>
        <p:spPr bwMode="auto">
          <a:xfrm>
            <a:off x="5253184" y="5385792"/>
            <a:ext cx="766616" cy="253008"/>
          </a:xfrm>
          <a:prstGeom prst="rect">
            <a:avLst/>
          </a:prstGeom>
          <a:noFill/>
          <a:ln w="9525" algn="ctr">
            <a:noFill/>
            <a:miter lim="800000"/>
            <a:headEnd/>
            <a:tailEnd/>
          </a:ln>
        </p:spPr>
        <p:txBody>
          <a:bodyPr lIns="91429" tIns="45715" rIns="91429" bIns="45715">
            <a:spAutoFit/>
          </a:bodyPr>
          <a:lstStyle/>
          <a:p>
            <a:pPr defTabSz="652463">
              <a:lnSpc>
                <a:spcPct val="87000"/>
              </a:lnSpc>
              <a:spcBef>
                <a:spcPct val="50000"/>
              </a:spcBef>
              <a:buClr>
                <a:schemeClr val="tx2"/>
              </a:buClr>
              <a:buSzPct val="80000"/>
            </a:pPr>
            <a:r>
              <a:rPr lang="en-US" sz="1200" b="1" dirty="0">
                <a:latin typeface="+mn-lt"/>
                <a:sym typeface="Wingdings" pitchFamily="2" charset="2"/>
              </a:rPr>
              <a:t>Source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248834" name="Title 6"/>
          <p:cNvSpPr>
            <a:spLocks noGrp="1"/>
          </p:cNvSpPr>
          <p:nvPr>
            <p:ph type="title" idx="4294967295"/>
          </p:nvPr>
        </p:nvSpPr>
        <p:spPr/>
        <p:txBody>
          <a:bodyPr/>
          <a:lstStyle/>
          <a:p>
            <a:r>
              <a:rPr lang="en-US" dirty="0"/>
              <a:t>Service Failover</a:t>
            </a:r>
          </a:p>
        </p:txBody>
      </p:sp>
      <p:sp>
        <p:nvSpPr>
          <p:cNvPr id="248835" name="Content Placeholder 6"/>
          <p:cNvSpPr>
            <a:spLocks noGrp="1"/>
          </p:cNvSpPr>
          <p:nvPr>
            <p:ph idx="4294967295"/>
          </p:nvPr>
        </p:nvSpPr>
        <p:spPr>
          <a:xfrm>
            <a:off x="301752" y="914400"/>
            <a:ext cx="8305800" cy="5181600"/>
          </a:xfrm>
        </p:spPr>
        <p:txBody>
          <a:bodyPr/>
          <a:lstStyle/>
          <a:p>
            <a:r>
              <a:rPr lang="en-US" dirty="0" smtClean="0">
                <a:solidFill>
                  <a:schemeClr val="bg2">
                    <a:lumMod val="75000"/>
                  </a:schemeClr>
                </a:solidFill>
              </a:rPr>
              <a:t>Steps performed during </a:t>
            </a:r>
            <a:r>
              <a:rPr lang="en-US" dirty="0">
                <a:solidFill>
                  <a:schemeClr val="bg2">
                    <a:lumMod val="75000"/>
                  </a:schemeClr>
                </a:solidFill>
              </a:rPr>
              <a:t>an outage at the primary VDC </a:t>
            </a:r>
            <a:r>
              <a:rPr lang="en-US" dirty="0" smtClean="0">
                <a:solidFill>
                  <a:schemeClr val="bg2">
                    <a:lumMod val="75000"/>
                  </a:schemeClr>
                </a:solidFill>
              </a:rPr>
              <a:t>site</a:t>
            </a:r>
            <a:endParaRPr lang="en-US" dirty="0">
              <a:solidFill>
                <a:srgbClr val="FF0000"/>
              </a:solidFill>
            </a:endParaRPr>
          </a:p>
          <a:p>
            <a:pPr marL="685800" lvl="1" indent="-336550"/>
            <a:r>
              <a:rPr lang="en-US" dirty="0">
                <a:solidFill>
                  <a:schemeClr val="bg2">
                    <a:lumMod val="75000"/>
                  </a:schemeClr>
                </a:solidFill>
              </a:rPr>
              <a:t>Replicated VMs are activated in the secondary (failover) site on the target servers</a:t>
            </a:r>
          </a:p>
          <a:p>
            <a:pPr marL="685800" lvl="1" indent="-336550"/>
            <a:r>
              <a:rPr lang="en-US" dirty="0" smtClean="0">
                <a:solidFill>
                  <a:schemeClr val="bg2">
                    <a:lumMod val="75000"/>
                  </a:schemeClr>
                </a:solidFill>
              </a:rPr>
              <a:t>The </a:t>
            </a:r>
            <a:r>
              <a:rPr lang="en-US" dirty="0">
                <a:solidFill>
                  <a:schemeClr val="bg2">
                    <a:lumMod val="75000"/>
                  </a:schemeClr>
                </a:solidFill>
              </a:rPr>
              <a:t>LUN at primary site is made read-only and </a:t>
            </a:r>
            <a:r>
              <a:rPr lang="en-US" dirty="0" smtClean="0">
                <a:solidFill>
                  <a:schemeClr val="bg2">
                    <a:lumMod val="75000"/>
                  </a:schemeClr>
                </a:solidFill>
              </a:rPr>
              <a:t>LUN at </a:t>
            </a:r>
            <a:r>
              <a:rPr lang="en-US" dirty="0">
                <a:solidFill>
                  <a:schemeClr val="bg2">
                    <a:lumMod val="75000"/>
                  </a:schemeClr>
                </a:solidFill>
              </a:rPr>
              <a:t>the </a:t>
            </a:r>
            <a:r>
              <a:rPr lang="en-US" dirty="0" smtClean="0">
                <a:solidFill>
                  <a:schemeClr val="bg2">
                    <a:lumMod val="75000"/>
                  </a:schemeClr>
                </a:solidFill>
              </a:rPr>
              <a:t>secondary site is </a:t>
            </a:r>
            <a:r>
              <a:rPr lang="en-US" dirty="0">
                <a:solidFill>
                  <a:schemeClr val="bg2">
                    <a:lumMod val="75000"/>
                  </a:schemeClr>
                </a:solidFill>
              </a:rPr>
              <a:t>made write-enabled</a:t>
            </a:r>
          </a:p>
          <a:p>
            <a:r>
              <a:rPr lang="en-US" dirty="0" smtClean="0">
                <a:solidFill>
                  <a:schemeClr val="bg2">
                    <a:lumMod val="75000"/>
                  </a:schemeClr>
                </a:solidFill>
              </a:rPr>
              <a:t>Secondary site can have different x86 hardware configuration than those at the primary site</a:t>
            </a:r>
          </a:p>
          <a:p>
            <a:r>
              <a:rPr lang="en-US" dirty="0" smtClean="0">
                <a:solidFill>
                  <a:schemeClr val="bg2">
                    <a:lumMod val="75000"/>
                  </a:schemeClr>
                </a:solidFill>
              </a:rPr>
              <a:t>Failover </a:t>
            </a:r>
            <a:r>
              <a:rPr lang="en-US" dirty="0">
                <a:solidFill>
                  <a:schemeClr val="bg2">
                    <a:lumMod val="75000"/>
                  </a:schemeClr>
                </a:solidFill>
              </a:rPr>
              <a:t>challenges</a:t>
            </a:r>
          </a:p>
          <a:p>
            <a:pPr marL="685800" lvl="1" indent="-336550"/>
            <a:r>
              <a:rPr lang="en-US" dirty="0" smtClean="0">
                <a:solidFill>
                  <a:schemeClr val="bg2">
                    <a:lumMod val="75000"/>
                  </a:schemeClr>
                </a:solidFill>
              </a:rPr>
              <a:t>Constraints on VM placement, for example, if selected VMs have to be </a:t>
            </a:r>
            <a:r>
              <a:rPr lang="en-US" dirty="0">
                <a:solidFill>
                  <a:schemeClr val="bg2">
                    <a:lumMod val="75000"/>
                  </a:schemeClr>
                </a:solidFill>
              </a:rPr>
              <a:t>placed on the same server/clustered servers</a:t>
            </a:r>
            <a:endParaRPr lang="en-US" sz="1800" dirty="0">
              <a:solidFill>
                <a:schemeClr val="bg2">
                  <a:lumMod val="75000"/>
                </a:schemeClr>
              </a:solidFill>
            </a:endParaRPr>
          </a:p>
          <a:p>
            <a:pPr marL="742950" lvl="1" indent="-285750"/>
            <a:endParaRPr lang="en-US" sz="2000"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E81EB0EC-C8EA-47D5-866C-0A29DD885CD3}"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36</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Business Continuity in VDC</a:t>
            </a:r>
          </a:p>
        </p:txBody>
      </p:sp>
      <p:sp>
        <p:nvSpPr>
          <p:cNvPr id="161795" name="Subtitle 6"/>
          <p:cNvSpPr>
            <a:spLocks noGrp="1"/>
          </p:cNvSpPr>
          <p:nvPr>
            <p:ph type="subTitle" idx="4294967295"/>
          </p:nvPr>
        </p:nvSpPr>
        <p:spPr>
          <a:xfrm>
            <a:off x="1371600" y="2590800"/>
            <a:ext cx="7086600" cy="2667000"/>
          </a:xfrm>
        </p:spPr>
        <p:txBody>
          <a:bodyPr/>
          <a:lstStyle/>
          <a:p>
            <a:pPr marL="228600" indent="-228600"/>
            <a:r>
              <a:rPr lang="en-US" sz="2000" dirty="0" smtClean="0">
                <a:solidFill>
                  <a:schemeClr val="bg2">
                    <a:lumMod val="75000"/>
                  </a:schemeClr>
                </a:solidFill>
              </a:rPr>
              <a:t>VMware</a:t>
            </a:r>
            <a:r>
              <a:rPr lang="en-US" sz="2000" dirty="0">
                <a:solidFill>
                  <a:schemeClr val="bg2">
                    <a:lumMod val="75000"/>
                  </a:schemeClr>
                </a:solidFill>
              </a:rPr>
              <a:t>® </a:t>
            </a:r>
            <a:r>
              <a:rPr lang="en-US" sz="2000" dirty="0" err="1">
                <a:solidFill>
                  <a:schemeClr val="bg2">
                    <a:lumMod val="75000"/>
                  </a:schemeClr>
                </a:solidFill>
              </a:rPr>
              <a:t>vCenter</a:t>
            </a:r>
            <a:r>
              <a:rPr lang="en-US" sz="2000" dirty="0">
                <a:solidFill>
                  <a:schemeClr val="bg2">
                    <a:lumMod val="75000"/>
                  </a:schemeClr>
                </a:solidFill>
              </a:rPr>
              <a:t> Site Recovery Manager</a:t>
            </a:r>
          </a:p>
          <a:p>
            <a:pPr marL="228600" indent="-228600"/>
            <a:r>
              <a:rPr lang="en-US" sz="2000" dirty="0" smtClean="0">
                <a:solidFill>
                  <a:schemeClr val="bg2">
                    <a:lumMod val="75000"/>
                  </a:schemeClr>
                </a:solidFill>
              </a:rPr>
              <a:t>VMware</a:t>
            </a:r>
            <a:r>
              <a:rPr lang="en-US" sz="2000" dirty="0">
                <a:solidFill>
                  <a:schemeClr val="bg2">
                    <a:lumMod val="75000"/>
                  </a:schemeClr>
                </a:solidFill>
              </a:rPr>
              <a:t>® HA and VMware® FT</a:t>
            </a:r>
          </a:p>
          <a:p>
            <a:pPr marL="228600" indent="-228600"/>
            <a:r>
              <a:rPr lang="en-US" sz="2000" dirty="0" smtClean="0">
                <a:solidFill>
                  <a:schemeClr val="bg2">
                    <a:lumMod val="75000"/>
                  </a:schemeClr>
                </a:solidFill>
              </a:rPr>
              <a:t>VMware</a:t>
            </a:r>
            <a:r>
              <a:rPr lang="en-US" sz="2000" dirty="0">
                <a:solidFill>
                  <a:schemeClr val="bg2">
                    <a:lumMod val="75000"/>
                  </a:schemeClr>
                </a:solidFill>
              </a:rPr>
              <a:t>® </a:t>
            </a:r>
            <a:r>
              <a:rPr lang="en-US" sz="2000" dirty="0" err="1">
                <a:solidFill>
                  <a:schemeClr val="bg2">
                    <a:lumMod val="75000"/>
                  </a:schemeClr>
                </a:solidFill>
              </a:rPr>
              <a:t>vMotion</a:t>
            </a:r>
            <a:r>
              <a:rPr lang="en-US" sz="2000" dirty="0">
                <a:solidFill>
                  <a:schemeClr val="bg2">
                    <a:lumMod val="75000"/>
                  </a:schemeClr>
                </a:solidFill>
              </a:rPr>
              <a:t> and Storage </a:t>
            </a:r>
            <a:r>
              <a:rPr lang="en-US" sz="2000" dirty="0" err="1">
                <a:solidFill>
                  <a:schemeClr val="bg2">
                    <a:lumMod val="75000"/>
                  </a:schemeClr>
                </a:solidFill>
              </a:rPr>
              <a:t>vMotion</a:t>
            </a:r>
            <a:endParaRPr lang="en-US" sz="2000" dirty="0">
              <a:solidFill>
                <a:schemeClr val="bg2">
                  <a:lumMod val="75000"/>
                </a:schemeClr>
              </a:solidFill>
            </a:endParaRPr>
          </a:p>
          <a:p>
            <a:pPr marL="228600" indent="-228600"/>
            <a:r>
              <a:rPr lang="en-US" sz="2000" dirty="0" smtClean="0">
                <a:solidFill>
                  <a:schemeClr val="bg2">
                    <a:lumMod val="75000"/>
                  </a:schemeClr>
                </a:solidFill>
              </a:rPr>
              <a:t>EMC </a:t>
            </a:r>
            <a:r>
              <a:rPr lang="en-US" sz="2000" dirty="0" err="1">
                <a:solidFill>
                  <a:schemeClr val="bg2">
                    <a:lumMod val="75000"/>
                  </a:schemeClr>
                </a:solidFill>
              </a:rPr>
              <a:t>Avamar</a:t>
            </a:r>
            <a:r>
              <a:rPr lang="en-US" sz="2000" dirty="0">
                <a:solidFill>
                  <a:schemeClr val="bg2">
                    <a:lumMod val="75000"/>
                  </a:schemeClr>
                </a:solidFill>
              </a:rPr>
              <a:t> VE and EMC </a:t>
            </a:r>
            <a:r>
              <a:rPr lang="en-US" sz="2000" dirty="0" err="1">
                <a:solidFill>
                  <a:schemeClr val="bg2">
                    <a:lumMod val="75000"/>
                  </a:schemeClr>
                </a:solidFill>
              </a:rPr>
              <a:t>DataDomain</a:t>
            </a:r>
            <a:endParaRPr lang="en-US" sz="2000" dirty="0">
              <a:solidFill>
                <a:schemeClr val="bg2">
                  <a:lumMod val="75000"/>
                </a:schemeClr>
              </a:solidFill>
            </a:endParaRPr>
          </a:p>
          <a:p>
            <a:pPr marL="0" indent="0">
              <a:buFont typeface="Arial" charset="0"/>
              <a:buNone/>
            </a:pPr>
            <a:endParaRPr lang="en-US" sz="2000" dirty="0">
              <a:solidFill>
                <a:schemeClr val="bg2">
                  <a:lumMod val="75000"/>
                </a:schemeClr>
              </a:solidFill>
            </a:endParaRPr>
          </a:p>
        </p:txBody>
      </p:sp>
      <p:sp>
        <p:nvSpPr>
          <p:cNvPr id="161796" name="Content Placeholder 7"/>
          <p:cNvSpPr>
            <a:spLocks noGrp="1"/>
          </p:cNvSpPr>
          <p:nvPr>
            <p:ph sz="quarter" idx="4294967295"/>
          </p:nvPr>
        </p:nvSpPr>
        <p:spPr>
          <a:xfrm>
            <a:off x="685800" y="1981200"/>
            <a:ext cx="7772400" cy="457200"/>
          </a:xfrm>
        </p:spPr>
        <p:txBody>
          <a:bodyPr/>
          <a:lstStyle/>
          <a:p>
            <a:pPr>
              <a:buFont typeface="Arial" charset="0"/>
              <a:buNone/>
            </a:pPr>
            <a:r>
              <a:rPr lang="en-US" dirty="0">
                <a:solidFill>
                  <a:srgbClr val="2C95DD"/>
                </a:solidFill>
              </a:rPr>
              <a:t>Concepts in Practice </a:t>
            </a:r>
          </a:p>
        </p:txBody>
      </p:sp>
      <p:sp>
        <p:nvSpPr>
          <p:cNvPr id="5" name="Slide Number Placeholder 4"/>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5D91B344-12F1-4829-8360-A7A81EEEFEAF}"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37</a:t>
            </a:fld>
            <a:endParaRPr lang="en-US" sz="1000">
              <a:solidFill>
                <a:schemeClr val="tx1">
                  <a:lumMod val="75000"/>
                  <a:lumOff val="25000"/>
                </a:schemeClr>
              </a:solidFill>
              <a:latin typeface="Calibri" pitchFamily="34" charset="0"/>
              <a:cs typeface="+mn-cs"/>
            </a:endParaRPr>
          </a:p>
        </p:txBody>
      </p:sp>
      <p:sp>
        <p:nvSpPr>
          <p:cNvPr id="8" name="Title 4"/>
          <p:cNvSpPr txBox="1">
            <a:spLocks/>
          </p:cNvSpPr>
          <p:nvPr/>
        </p:nvSpPr>
        <p:spPr>
          <a:xfrm>
            <a:off x="685800" y="1143000"/>
            <a:ext cx="7772400" cy="6889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lumMod val="50000"/>
                    <a:lumOff val="50000"/>
                  </a:schemeClr>
                </a:solidFill>
                <a:effectLst/>
                <a:uLnTx/>
                <a:uFillTx/>
                <a:latin typeface="+mj-lt"/>
                <a:ea typeface="+mj-ea"/>
                <a:cs typeface="+mj-cs"/>
              </a:rPr>
              <a:t>Module 7: Business Continuity in VDC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1"/>
          <p:cNvSpPr>
            <a:spLocks noGrp="1"/>
          </p:cNvSpPr>
          <p:nvPr>
            <p:ph type="ftr" sz="quarter" idx="10"/>
          </p:nvPr>
        </p:nvSpPr>
        <p:spPr/>
        <p:txBody>
          <a:bodyPr/>
          <a:lstStyle/>
          <a:p>
            <a:r>
              <a:rPr lang="en-US"/>
              <a:t>Business Continuity in VDC</a:t>
            </a:r>
          </a:p>
        </p:txBody>
      </p:sp>
      <p:sp>
        <p:nvSpPr>
          <p:cNvPr id="259075" name="Title 6"/>
          <p:cNvSpPr>
            <a:spLocks noGrp="1"/>
          </p:cNvSpPr>
          <p:nvPr>
            <p:ph type="title" idx="4294967295"/>
          </p:nvPr>
        </p:nvSpPr>
        <p:spPr/>
        <p:txBody>
          <a:bodyPr/>
          <a:lstStyle/>
          <a:p>
            <a:r>
              <a:rPr lang="en-US" dirty="0"/>
              <a:t>VMware® </a:t>
            </a:r>
            <a:r>
              <a:rPr lang="en-US" dirty="0" err="1"/>
              <a:t>vCenter</a:t>
            </a:r>
            <a:r>
              <a:rPr lang="en-US" dirty="0"/>
              <a:t> Site Recovery Manager</a:t>
            </a:r>
          </a:p>
        </p:txBody>
      </p:sp>
      <p:sp>
        <p:nvSpPr>
          <p:cNvPr id="259076" name="Content Placeholder 6"/>
          <p:cNvSpPr>
            <a:spLocks noGrp="1"/>
          </p:cNvSpPr>
          <p:nvPr>
            <p:ph idx="4294967295"/>
          </p:nvPr>
        </p:nvSpPr>
        <p:spPr>
          <a:xfrm>
            <a:off x="304800" y="914400"/>
            <a:ext cx="3276600" cy="5181600"/>
          </a:xfrm>
        </p:spPr>
        <p:txBody>
          <a:bodyPr/>
          <a:lstStyle/>
          <a:p>
            <a:r>
              <a:rPr lang="en-US" dirty="0">
                <a:solidFill>
                  <a:schemeClr val="bg2">
                    <a:lumMod val="75000"/>
                  </a:schemeClr>
                </a:solidFill>
              </a:rPr>
              <a:t>Makes DR in a VDC rapid, reliable, and manageable</a:t>
            </a:r>
          </a:p>
          <a:p>
            <a:r>
              <a:rPr lang="en-US" dirty="0">
                <a:solidFill>
                  <a:schemeClr val="bg2">
                    <a:lumMod val="75000"/>
                  </a:schemeClr>
                </a:solidFill>
              </a:rPr>
              <a:t>Automates failover and recovery of VMs</a:t>
            </a:r>
          </a:p>
          <a:p>
            <a:r>
              <a:rPr lang="en-US" dirty="0" smtClean="0">
                <a:solidFill>
                  <a:schemeClr val="bg2">
                    <a:lumMod val="75000"/>
                  </a:schemeClr>
                </a:solidFill>
              </a:rPr>
              <a:t>Enables centralized </a:t>
            </a:r>
            <a:r>
              <a:rPr lang="en-US" dirty="0">
                <a:solidFill>
                  <a:schemeClr val="bg2">
                    <a:lumMod val="75000"/>
                  </a:schemeClr>
                </a:solidFill>
              </a:rPr>
              <a:t>management of recovery plans </a:t>
            </a:r>
          </a:p>
          <a:p>
            <a:r>
              <a:rPr lang="en-US" dirty="0">
                <a:solidFill>
                  <a:schemeClr val="bg2">
                    <a:lumMod val="75000"/>
                  </a:schemeClr>
                </a:solidFill>
              </a:rPr>
              <a:t>Allows failover and recovery of multiple sites into one shared recovery site</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E1B7E898-91F3-478C-A925-2D765A61F257}"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38</a:t>
            </a:fld>
            <a:endParaRPr lang="en-US" sz="1000">
              <a:solidFill>
                <a:schemeClr val="tx1">
                  <a:lumMod val="75000"/>
                  <a:lumOff val="25000"/>
                </a:schemeClr>
              </a:solidFill>
              <a:latin typeface="Calibri" pitchFamily="34" charset="0"/>
              <a:cs typeface="+mn-cs"/>
            </a:endParaRPr>
          </a:p>
        </p:txBody>
      </p:sp>
      <p:grpSp>
        <p:nvGrpSpPr>
          <p:cNvPr id="78" name="Group 77"/>
          <p:cNvGrpSpPr/>
          <p:nvPr/>
        </p:nvGrpSpPr>
        <p:grpSpPr>
          <a:xfrm>
            <a:off x="3517900" y="914400"/>
            <a:ext cx="5432425" cy="5075238"/>
            <a:chOff x="3517900" y="914400"/>
            <a:chExt cx="5432425" cy="5075238"/>
          </a:xfrm>
        </p:grpSpPr>
        <p:sp>
          <p:nvSpPr>
            <p:cNvPr id="259074" name="AutoShape 2"/>
            <p:cNvSpPr>
              <a:spLocks noChangeArrowheads="1"/>
            </p:cNvSpPr>
            <p:nvPr/>
          </p:nvSpPr>
          <p:spPr bwMode="auto">
            <a:xfrm>
              <a:off x="3517900" y="914400"/>
              <a:ext cx="1981200" cy="4724400"/>
            </a:xfrm>
            <a:prstGeom prst="roundRect">
              <a:avLst>
                <a:gd name="adj" fmla="val 5208"/>
              </a:avLst>
            </a:prstGeom>
            <a:gradFill rotWithShape="1">
              <a:gsLst>
                <a:gs pos="0">
                  <a:srgbClr val="969696">
                    <a:alpha val="61000"/>
                  </a:srgbClr>
                </a:gs>
                <a:gs pos="100000">
                  <a:srgbClr val="969696">
                    <a:gamma/>
                    <a:shade val="46275"/>
                    <a:invGamma/>
                    <a:alpha val="52000"/>
                  </a:srgbClr>
                </a:gs>
              </a:gsLst>
              <a:lin ang="0" scaled="1"/>
            </a:gradFill>
            <a:ln w="9525">
              <a:solidFill>
                <a:schemeClr val="tx1"/>
              </a:solidFill>
              <a:round/>
              <a:headEnd/>
              <a:tailEnd/>
            </a:ln>
            <a:effectLst/>
          </p:spPr>
          <p:txBody>
            <a:bodyPr wrap="none" anchor="ctr"/>
            <a:lstStyle/>
            <a:p>
              <a:endParaRPr lang="en-US">
                <a:latin typeface="+mn-lt"/>
              </a:endParaRPr>
            </a:p>
          </p:txBody>
        </p:sp>
        <p:sp>
          <p:nvSpPr>
            <p:cNvPr id="259078" name="AutoShape 6"/>
            <p:cNvSpPr>
              <a:spLocks noChangeArrowheads="1"/>
            </p:cNvSpPr>
            <p:nvPr/>
          </p:nvSpPr>
          <p:spPr bwMode="auto">
            <a:xfrm>
              <a:off x="3581400" y="2705100"/>
              <a:ext cx="1828800" cy="990600"/>
            </a:xfrm>
            <a:prstGeom prst="roundRect">
              <a:avLst>
                <a:gd name="adj" fmla="val 11667"/>
              </a:avLst>
            </a:prstGeom>
            <a:gradFill rotWithShape="1">
              <a:gsLst>
                <a:gs pos="0">
                  <a:schemeClr val="accent1">
                    <a:alpha val="52000"/>
                  </a:schemeClr>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a:latin typeface="+mn-lt"/>
              </a:endParaRPr>
            </a:p>
          </p:txBody>
        </p:sp>
        <p:grpSp>
          <p:nvGrpSpPr>
            <p:cNvPr id="259079" name="Group 7"/>
            <p:cNvGrpSpPr>
              <a:grpSpLocks/>
            </p:cNvGrpSpPr>
            <p:nvPr/>
          </p:nvGrpSpPr>
          <p:grpSpPr bwMode="auto">
            <a:xfrm>
              <a:off x="3633788" y="2984500"/>
              <a:ext cx="519112" cy="666750"/>
              <a:chOff x="642" y="1680"/>
              <a:chExt cx="465" cy="597"/>
            </a:xfrm>
          </p:grpSpPr>
          <p:pic>
            <p:nvPicPr>
              <p:cNvPr id="259080"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081"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259082" name="Group 10"/>
            <p:cNvGrpSpPr>
              <a:grpSpLocks/>
            </p:cNvGrpSpPr>
            <p:nvPr/>
          </p:nvGrpSpPr>
          <p:grpSpPr bwMode="auto">
            <a:xfrm>
              <a:off x="4230688" y="2984500"/>
              <a:ext cx="519112" cy="666750"/>
              <a:chOff x="642" y="1680"/>
              <a:chExt cx="465" cy="597"/>
            </a:xfrm>
          </p:grpSpPr>
          <p:pic>
            <p:nvPicPr>
              <p:cNvPr id="259083"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084"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259085" name="Group 13"/>
            <p:cNvGrpSpPr>
              <a:grpSpLocks/>
            </p:cNvGrpSpPr>
            <p:nvPr/>
          </p:nvGrpSpPr>
          <p:grpSpPr bwMode="auto">
            <a:xfrm>
              <a:off x="4840288" y="2984500"/>
              <a:ext cx="519112" cy="666750"/>
              <a:chOff x="642" y="1680"/>
              <a:chExt cx="465" cy="597"/>
            </a:xfrm>
          </p:grpSpPr>
          <p:pic>
            <p:nvPicPr>
              <p:cNvPr id="259086"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087"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59088" name="AutoShape 16"/>
            <p:cNvSpPr>
              <a:spLocks noChangeArrowheads="1"/>
            </p:cNvSpPr>
            <p:nvPr/>
          </p:nvSpPr>
          <p:spPr bwMode="auto">
            <a:xfrm>
              <a:off x="3594100" y="3759200"/>
              <a:ext cx="1828800" cy="368300"/>
            </a:xfrm>
            <a:prstGeom prst="roundRect">
              <a:avLst>
                <a:gd name="adj" fmla="val 11667"/>
              </a:avLst>
            </a:prstGeom>
            <a:gradFill rotWithShape="1">
              <a:gsLst>
                <a:gs pos="0">
                  <a:srgbClr val="339966">
                    <a:alpha val="74001"/>
                  </a:srgbClr>
                </a:gs>
                <a:gs pos="100000">
                  <a:srgbClr val="339966">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089" name="AutoShape 17"/>
            <p:cNvSpPr>
              <a:spLocks noChangeArrowheads="1"/>
            </p:cNvSpPr>
            <p:nvPr/>
          </p:nvSpPr>
          <p:spPr bwMode="auto">
            <a:xfrm>
              <a:off x="3581400" y="4191000"/>
              <a:ext cx="1828800" cy="698500"/>
            </a:xfrm>
            <a:prstGeom prst="roundRect">
              <a:avLst>
                <a:gd name="adj" fmla="val 11667"/>
              </a:avLst>
            </a:prstGeom>
            <a:gradFill rotWithShape="1">
              <a:gsLst>
                <a:gs pos="0">
                  <a:srgbClr val="808080"/>
                </a:gs>
                <a:gs pos="100000">
                  <a:srgbClr val="808080">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pic>
          <p:nvPicPr>
            <p:cNvPr id="259090" name="Picture 7" descr="CPU Single.png"/>
            <p:cNvPicPr>
              <a:picLocks noChangeAspect="1"/>
            </p:cNvPicPr>
            <p:nvPr/>
          </p:nvPicPr>
          <p:blipFill>
            <a:blip r:embed="rId5" cstate="print"/>
            <a:srcRect/>
            <a:stretch>
              <a:fillRect/>
            </a:stretch>
          </p:blipFill>
          <p:spPr bwMode="auto">
            <a:xfrm>
              <a:off x="3657600" y="4400550"/>
              <a:ext cx="323850" cy="438150"/>
            </a:xfrm>
            <a:prstGeom prst="rect">
              <a:avLst/>
            </a:prstGeom>
            <a:noFill/>
            <a:ln w="9525">
              <a:noFill/>
              <a:miter lim="800000"/>
              <a:headEnd/>
              <a:tailEnd/>
            </a:ln>
          </p:spPr>
        </p:pic>
        <p:pic>
          <p:nvPicPr>
            <p:cNvPr id="259091" name="Picture 7" descr="CPU Single.png"/>
            <p:cNvPicPr>
              <a:picLocks noChangeAspect="1"/>
            </p:cNvPicPr>
            <p:nvPr/>
          </p:nvPicPr>
          <p:blipFill>
            <a:blip r:embed="rId5" cstate="print"/>
            <a:srcRect/>
            <a:stretch>
              <a:fillRect/>
            </a:stretch>
          </p:blipFill>
          <p:spPr bwMode="auto">
            <a:xfrm>
              <a:off x="4076700" y="4413250"/>
              <a:ext cx="323850" cy="438150"/>
            </a:xfrm>
            <a:prstGeom prst="rect">
              <a:avLst/>
            </a:prstGeom>
            <a:noFill/>
            <a:ln w="9525">
              <a:noFill/>
              <a:miter lim="800000"/>
              <a:headEnd/>
              <a:tailEnd/>
            </a:ln>
          </p:spPr>
        </p:pic>
        <p:pic>
          <p:nvPicPr>
            <p:cNvPr id="259092" name="Picture 7" descr="CPU Single.png"/>
            <p:cNvPicPr>
              <a:picLocks noChangeAspect="1"/>
            </p:cNvPicPr>
            <p:nvPr/>
          </p:nvPicPr>
          <p:blipFill>
            <a:blip r:embed="rId5" cstate="print"/>
            <a:srcRect/>
            <a:stretch>
              <a:fillRect/>
            </a:stretch>
          </p:blipFill>
          <p:spPr bwMode="auto">
            <a:xfrm>
              <a:off x="4495800" y="4413250"/>
              <a:ext cx="323850" cy="438150"/>
            </a:xfrm>
            <a:prstGeom prst="rect">
              <a:avLst/>
            </a:prstGeom>
            <a:noFill/>
            <a:ln w="9525">
              <a:noFill/>
              <a:miter lim="800000"/>
              <a:headEnd/>
              <a:tailEnd/>
            </a:ln>
          </p:spPr>
        </p:pic>
        <p:pic>
          <p:nvPicPr>
            <p:cNvPr id="259093" name="Picture 7" descr="CPU Single.png"/>
            <p:cNvPicPr>
              <a:picLocks noChangeAspect="1"/>
            </p:cNvPicPr>
            <p:nvPr/>
          </p:nvPicPr>
          <p:blipFill>
            <a:blip r:embed="rId5" cstate="print"/>
            <a:srcRect/>
            <a:stretch>
              <a:fillRect/>
            </a:stretch>
          </p:blipFill>
          <p:spPr bwMode="auto">
            <a:xfrm>
              <a:off x="4933950" y="4425950"/>
              <a:ext cx="323850" cy="438150"/>
            </a:xfrm>
            <a:prstGeom prst="rect">
              <a:avLst/>
            </a:prstGeom>
            <a:noFill/>
            <a:ln w="9525">
              <a:noFill/>
              <a:miter lim="800000"/>
              <a:headEnd/>
              <a:tailEnd/>
            </a:ln>
          </p:spPr>
        </p:pic>
        <p:sp>
          <p:nvSpPr>
            <p:cNvPr id="259094" name="AutoShape 22"/>
            <p:cNvSpPr>
              <a:spLocks noChangeArrowheads="1"/>
            </p:cNvSpPr>
            <p:nvPr/>
          </p:nvSpPr>
          <p:spPr bwMode="auto">
            <a:xfrm>
              <a:off x="3581400" y="4953000"/>
              <a:ext cx="1828800" cy="622300"/>
            </a:xfrm>
            <a:prstGeom prst="roundRect">
              <a:avLst>
                <a:gd name="adj" fmla="val 11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095" name="AutoShape 23"/>
            <p:cNvSpPr>
              <a:spLocks noChangeArrowheads="1"/>
            </p:cNvSpPr>
            <p:nvPr/>
          </p:nvSpPr>
          <p:spPr bwMode="auto">
            <a:xfrm>
              <a:off x="4699000" y="2095500"/>
              <a:ext cx="723900" cy="533400"/>
            </a:xfrm>
            <a:prstGeom prst="roundRect">
              <a:avLst>
                <a:gd name="adj" fmla="val 11667"/>
              </a:avLst>
            </a:prstGeom>
            <a:gradFill rotWithShape="1">
              <a:gsLst>
                <a:gs pos="0">
                  <a:srgbClr val="B17B7B"/>
                </a:gs>
                <a:gs pos="100000">
                  <a:srgbClr val="B17B7B">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096" name="Text Box 24"/>
            <p:cNvSpPr txBox="1">
              <a:spLocks noChangeArrowheads="1"/>
            </p:cNvSpPr>
            <p:nvPr/>
          </p:nvSpPr>
          <p:spPr bwMode="auto">
            <a:xfrm>
              <a:off x="4597400" y="2095500"/>
              <a:ext cx="930275" cy="568325"/>
            </a:xfrm>
            <a:prstGeom prst="rect">
              <a:avLst/>
            </a:prstGeom>
            <a:noFill/>
            <a:ln w="9525">
              <a:noFill/>
              <a:miter lim="800000"/>
              <a:headEnd/>
              <a:tailEnd/>
            </a:ln>
            <a:effectLst/>
          </p:spPr>
          <p:txBody>
            <a:bodyPr>
              <a:spAutoFit/>
            </a:bodyPr>
            <a:lstStyle/>
            <a:p>
              <a:pPr>
                <a:lnSpc>
                  <a:spcPct val="80000"/>
                </a:lnSpc>
              </a:pPr>
              <a:r>
                <a:rPr lang="en-US" sz="1300" b="1" dirty="0">
                  <a:solidFill>
                    <a:schemeClr val="bg1"/>
                  </a:solidFill>
                  <a:latin typeface="+mn-lt"/>
                </a:rPr>
                <a:t>Site Recovery Manager</a:t>
              </a:r>
            </a:p>
          </p:txBody>
        </p:sp>
        <p:sp>
          <p:nvSpPr>
            <p:cNvPr id="259097" name="Text Box 25"/>
            <p:cNvSpPr txBox="1">
              <a:spLocks noChangeArrowheads="1"/>
            </p:cNvSpPr>
            <p:nvPr/>
          </p:nvSpPr>
          <p:spPr bwMode="auto">
            <a:xfrm>
              <a:off x="3771900" y="2684463"/>
              <a:ext cx="1438275" cy="304800"/>
            </a:xfrm>
            <a:prstGeom prst="rect">
              <a:avLst/>
            </a:prstGeom>
            <a:noFill/>
            <a:ln w="9525">
              <a:noFill/>
              <a:miter lim="800000"/>
              <a:headEnd/>
              <a:tailEnd/>
            </a:ln>
            <a:effectLst/>
          </p:spPr>
          <p:txBody>
            <a:bodyPr wrap="none">
              <a:spAutoFit/>
            </a:bodyPr>
            <a:lstStyle/>
            <a:p>
              <a:pPr algn="l"/>
              <a:r>
                <a:rPr lang="en-US" sz="1400" b="1" dirty="0">
                  <a:solidFill>
                    <a:schemeClr val="bg1"/>
                  </a:solidFill>
                  <a:latin typeface="+mn-lt"/>
                </a:rPr>
                <a:t>Virtual Machines</a:t>
              </a:r>
            </a:p>
          </p:txBody>
        </p:sp>
        <p:sp>
          <p:nvSpPr>
            <p:cNvPr id="259098" name="Text Box 26"/>
            <p:cNvSpPr txBox="1">
              <a:spLocks noChangeArrowheads="1"/>
            </p:cNvSpPr>
            <p:nvPr/>
          </p:nvSpPr>
          <p:spPr bwMode="auto">
            <a:xfrm>
              <a:off x="3556000" y="3797300"/>
              <a:ext cx="1881188" cy="304800"/>
            </a:xfrm>
            <a:prstGeom prst="rect">
              <a:avLst/>
            </a:prstGeom>
            <a:noFill/>
            <a:ln w="9525">
              <a:noFill/>
              <a:miter lim="800000"/>
              <a:headEnd/>
              <a:tailEnd/>
            </a:ln>
            <a:effectLst/>
          </p:spPr>
          <p:txBody>
            <a:bodyPr wrap="none">
              <a:spAutoFit/>
            </a:bodyPr>
            <a:lstStyle/>
            <a:p>
              <a:pPr algn="l"/>
              <a:r>
                <a:rPr lang="en-US" sz="1400" b="1" dirty="0">
                  <a:solidFill>
                    <a:schemeClr val="bg1"/>
                  </a:solidFill>
                  <a:latin typeface="+mn-lt"/>
                </a:rPr>
                <a:t>VMware Infrastructure</a:t>
              </a:r>
            </a:p>
          </p:txBody>
        </p:sp>
        <p:sp>
          <p:nvSpPr>
            <p:cNvPr id="259099" name="Text Box 27"/>
            <p:cNvSpPr txBox="1">
              <a:spLocks noChangeArrowheads="1"/>
            </p:cNvSpPr>
            <p:nvPr/>
          </p:nvSpPr>
          <p:spPr bwMode="auto">
            <a:xfrm>
              <a:off x="4165600" y="4140200"/>
              <a:ext cx="728663" cy="304800"/>
            </a:xfrm>
            <a:prstGeom prst="rect">
              <a:avLst/>
            </a:prstGeom>
            <a:noFill/>
            <a:ln w="9525">
              <a:noFill/>
              <a:miter lim="800000"/>
              <a:headEnd/>
              <a:tailEnd/>
            </a:ln>
            <a:effectLst/>
          </p:spPr>
          <p:txBody>
            <a:bodyPr wrap="none">
              <a:spAutoFit/>
            </a:bodyPr>
            <a:lstStyle/>
            <a:p>
              <a:pPr algn="l"/>
              <a:r>
                <a:rPr lang="en-US" sz="1400" b="1">
                  <a:solidFill>
                    <a:schemeClr val="bg1"/>
                  </a:solidFill>
                  <a:latin typeface="+mn-lt"/>
                </a:rPr>
                <a:t>Servers</a:t>
              </a:r>
            </a:p>
          </p:txBody>
        </p:sp>
        <p:pic>
          <p:nvPicPr>
            <p:cNvPr id="259100" name="Picture 8" descr="Storage Single.png"/>
            <p:cNvPicPr>
              <a:picLocks noChangeAspect="1"/>
            </p:cNvPicPr>
            <p:nvPr/>
          </p:nvPicPr>
          <p:blipFill>
            <a:blip r:embed="rId6" cstate="print"/>
            <a:srcRect/>
            <a:stretch>
              <a:fillRect/>
            </a:stretch>
          </p:blipFill>
          <p:spPr bwMode="auto">
            <a:xfrm>
              <a:off x="3632200" y="5181600"/>
              <a:ext cx="382588" cy="293688"/>
            </a:xfrm>
            <a:prstGeom prst="rect">
              <a:avLst/>
            </a:prstGeom>
            <a:noFill/>
            <a:ln w="9525">
              <a:noFill/>
              <a:miter lim="800000"/>
              <a:headEnd/>
              <a:tailEnd/>
            </a:ln>
          </p:spPr>
        </p:pic>
        <p:pic>
          <p:nvPicPr>
            <p:cNvPr id="259101" name="Picture 8" descr="Storage Single.png"/>
            <p:cNvPicPr>
              <a:picLocks noChangeAspect="1"/>
            </p:cNvPicPr>
            <p:nvPr/>
          </p:nvPicPr>
          <p:blipFill>
            <a:blip r:embed="rId6" cstate="print"/>
            <a:srcRect/>
            <a:stretch>
              <a:fillRect/>
            </a:stretch>
          </p:blipFill>
          <p:spPr bwMode="auto">
            <a:xfrm>
              <a:off x="4089400" y="5194300"/>
              <a:ext cx="382588" cy="293688"/>
            </a:xfrm>
            <a:prstGeom prst="rect">
              <a:avLst/>
            </a:prstGeom>
            <a:noFill/>
            <a:ln w="9525">
              <a:noFill/>
              <a:miter lim="800000"/>
              <a:headEnd/>
              <a:tailEnd/>
            </a:ln>
          </p:spPr>
        </p:pic>
        <p:pic>
          <p:nvPicPr>
            <p:cNvPr id="259102" name="Picture 8" descr="Storage Single.png"/>
            <p:cNvPicPr>
              <a:picLocks noChangeAspect="1"/>
            </p:cNvPicPr>
            <p:nvPr/>
          </p:nvPicPr>
          <p:blipFill>
            <a:blip r:embed="rId6" cstate="print"/>
            <a:srcRect/>
            <a:stretch>
              <a:fillRect/>
            </a:stretch>
          </p:blipFill>
          <p:spPr bwMode="auto">
            <a:xfrm>
              <a:off x="4546600" y="5194300"/>
              <a:ext cx="382588" cy="293688"/>
            </a:xfrm>
            <a:prstGeom prst="rect">
              <a:avLst/>
            </a:prstGeom>
            <a:noFill/>
            <a:ln w="9525">
              <a:noFill/>
              <a:miter lim="800000"/>
              <a:headEnd/>
              <a:tailEnd/>
            </a:ln>
          </p:spPr>
        </p:pic>
        <p:pic>
          <p:nvPicPr>
            <p:cNvPr id="259103" name="Picture 8" descr="Storage Single.png"/>
            <p:cNvPicPr>
              <a:picLocks noChangeAspect="1"/>
            </p:cNvPicPr>
            <p:nvPr/>
          </p:nvPicPr>
          <p:blipFill>
            <a:blip r:embed="rId6" cstate="print"/>
            <a:srcRect/>
            <a:stretch>
              <a:fillRect/>
            </a:stretch>
          </p:blipFill>
          <p:spPr bwMode="auto">
            <a:xfrm>
              <a:off x="4991100" y="5207000"/>
              <a:ext cx="382588" cy="293688"/>
            </a:xfrm>
            <a:prstGeom prst="rect">
              <a:avLst/>
            </a:prstGeom>
            <a:noFill/>
            <a:ln w="9525">
              <a:noFill/>
              <a:miter lim="800000"/>
              <a:headEnd/>
              <a:tailEnd/>
            </a:ln>
          </p:spPr>
        </p:pic>
        <p:sp>
          <p:nvSpPr>
            <p:cNvPr id="259104" name="Text Box 32"/>
            <p:cNvSpPr txBox="1">
              <a:spLocks noChangeArrowheads="1"/>
            </p:cNvSpPr>
            <p:nvPr/>
          </p:nvSpPr>
          <p:spPr bwMode="auto">
            <a:xfrm>
              <a:off x="4165600" y="4914900"/>
              <a:ext cx="749300" cy="304800"/>
            </a:xfrm>
            <a:prstGeom prst="rect">
              <a:avLst/>
            </a:prstGeom>
            <a:noFill/>
            <a:ln w="9525">
              <a:noFill/>
              <a:miter lim="800000"/>
              <a:headEnd/>
              <a:tailEnd/>
            </a:ln>
            <a:effectLst/>
          </p:spPr>
          <p:txBody>
            <a:bodyPr wrap="none">
              <a:spAutoFit/>
            </a:bodyPr>
            <a:lstStyle/>
            <a:p>
              <a:pPr algn="l"/>
              <a:r>
                <a:rPr lang="en-US" sz="1400" b="1">
                  <a:solidFill>
                    <a:schemeClr val="bg1"/>
                  </a:solidFill>
                  <a:latin typeface="+mn-lt"/>
                </a:rPr>
                <a:t>Storage</a:t>
              </a:r>
            </a:p>
          </p:txBody>
        </p:sp>
        <p:pic>
          <p:nvPicPr>
            <p:cNvPr id="259105" name="Picture 33" descr="cloud_1"/>
            <p:cNvPicPr>
              <a:picLocks noChangeAspect="1" noChangeArrowheads="1"/>
            </p:cNvPicPr>
            <p:nvPr/>
          </p:nvPicPr>
          <p:blipFill>
            <a:blip r:embed="rId7" cstate="print"/>
            <a:srcRect/>
            <a:stretch>
              <a:fillRect/>
            </a:stretch>
          </p:blipFill>
          <p:spPr bwMode="auto">
            <a:xfrm>
              <a:off x="3594100" y="1498600"/>
              <a:ext cx="1076325" cy="619125"/>
            </a:xfrm>
            <a:prstGeom prst="rect">
              <a:avLst/>
            </a:prstGeom>
            <a:noFill/>
          </p:spPr>
        </p:pic>
        <p:pic>
          <p:nvPicPr>
            <p:cNvPr id="259106" name="Picture 42" descr="Monitor.png"/>
            <p:cNvPicPr>
              <a:picLocks noChangeAspect="1"/>
            </p:cNvPicPr>
            <p:nvPr/>
          </p:nvPicPr>
          <p:blipFill>
            <a:blip r:embed="rId8" cstate="print"/>
            <a:srcRect/>
            <a:stretch>
              <a:fillRect/>
            </a:stretch>
          </p:blipFill>
          <p:spPr bwMode="auto">
            <a:xfrm>
              <a:off x="3716338" y="952500"/>
              <a:ext cx="563562" cy="609600"/>
            </a:xfrm>
            <a:prstGeom prst="rect">
              <a:avLst/>
            </a:prstGeom>
            <a:noFill/>
            <a:ln w="9525">
              <a:noFill/>
              <a:miter lim="800000"/>
              <a:headEnd/>
              <a:tailEnd/>
            </a:ln>
          </p:spPr>
        </p:pic>
        <p:sp>
          <p:nvSpPr>
            <p:cNvPr id="259107" name="AutoShape 35"/>
            <p:cNvSpPr>
              <a:spLocks noChangeArrowheads="1"/>
            </p:cNvSpPr>
            <p:nvPr/>
          </p:nvSpPr>
          <p:spPr bwMode="auto">
            <a:xfrm>
              <a:off x="3606800" y="2095500"/>
              <a:ext cx="1066800" cy="533400"/>
            </a:xfrm>
            <a:prstGeom prst="roundRect">
              <a:avLst>
                <a:gd name="adj" fmla="val 11667"/>
              </a:avLst>
            </a:prstGeom>
            <a:gradFill rotWithShape="1">
              <a:gsLst>
                <a:gs pos="0">
                  <a:srgbClr val="FF99CC"/>
                </a:gs>
                <a:gs pos="100000">
                  <a:srgbClr val="FF99CC">
                    <a:gamma/>
                    <a:shade val="46275"/>
                    <a:invGamma/>
                  </a:srgbClr>
                </a:gs>
              </a:gsLst>
              <a:lin ang="5400000" scaled="1"/>
            </a:gradFill>
            <a:ln w="9525">
              <a:solidFill>
                <a:schemeClr val="tx1"/>
              </a:solidFill>
              <a:round/>
              <a:headEnd/>
              <a:tailEnd/>
            </a:ln>
            <a:effectLst/>
          </p:spPr>
          <p:txBody>
            <a:bodyPr wrap="none" anchor="ctr"/>
            <a:lstStyle/>
            <a:p>
              <a:r>
                <a:rPr lang="en-US" sz="1300" b="1">
                  <a:solidFill>
                    <a:schemeClr val="bg1"/>
                  </a:solidFill>
                  <a:latin typeface="+mn-lt"/>
                </a:rPr>
                <a:t>Virtual Center</a:t>
              </a:r>
            </a:p>
          </p:txBody>
        </p:sp>
        <p:sp>
          <p:nvSpPr>
            <p:cNvPr id="259108" name="AutoShape 36"/>
            <p:cNvSpPr>
              <a:spLocks noChangeArrowheads="1"/>
            </p:cNvSpPr>
            <p:nvPr/>
          </p:nvSpPr>
          <p:spPr bwMode="auto">
            <a:xfrm>
              <a:off x="6969125" y="914400"/>
              <a:ext cx="1981200" cy="4724400"/>
            </a:xfrm>
            <a:prstGeom prst="roundRect">
              <a:avLst>
                <a:gd name="adj" fmla="val 5208"/>
              </a:avLst>
            </a:prstGeom>
            <a:gradFill rotWithShape="1">
              <a:gsLst>
                <a:gs pos="0">
                  <a:srgbClr val="969696">
                    <a:alpha val="61000"/>
                  </a:srgbClr>
                </a:gs>
                <a:gs pos="100000">
                  <a:srgbClr val="969696">
                    <a:gamma/>
                    <a:shade val="46275"/>
                    <a:invGamma/>
                    <a:alpha val="52000"/>
                  </a:srgbClr>
                </a:gs>
              </a:gsLst>
              <a:lin ang="0" scaled="1"/>
            </a:gradFill>
            <a:ln w="9525">
              <a:solidFill>
                <a:schemeClr val="tx1"/>
              </a:solidFill>
              <a:round/>
              <a:headEnd/>
              <a:tailEnd/>
            </a:ln>
            <a:effectLst/>
          </p:spPr>
          <p:txBody>
            <a:bodyPr wrap="none" anchor="ctr"/>
            <a:lstStyle/>
            <a:p>
              <a:endParaRPr lang="en-US">
                <a:latin typeface="+mn-lt"/>
              </a:endParaRPr>
            </a:p>
          </p:txBody>
        </p:sp>
        <p:sp>
          <p:nvSpPr>
            <p:cNvPr id="259109" name="AutoShape 37"/>
            <p:cNvSpPr>
              <a:spLocks noChangeArrowheads="1"/>
            </p:cNvSpPr>
            <p:nvPr/>
          </p:nvSpPr>
          <p:spPr bwMode="auto">
            <a:xfrm>
              <a:off x="7032625" y="2705100"/>
              <a:ext cx="1828800" cy="990600"/>
            </a:xfrm>
            <a:prstGeom prst="roundRect">
              <a:avLst>
                <a:gd name="adj" fmla="val 11667"/>
              </a:avLst>
            </a:prstGeom>
            <a:gradFill rotWithShape="1">
              <a:gsLst>
                <a:gs pos="0">
                  <a:schemeClr val="accent1">
                    <a:alpha val="52000"/>
                  </a:schemeClr>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a:latin typeface="+mn-lt"/>
              </a:endParaRPr>
            </a:p>
          </p:txBody>
        </p:sp>
        <p:grpSp>
          <p:nvGrpSpPr>
            <p:cNvPr id="259110" name="Group 38"/>
            <p:cNvGrpSpPr>
              <a:grpSpLocks/>
            </p:cNvGrpSpPr>
            <p:nvPr/>
          </p:nvGrpSpPr>
          <p:grpSpPr bwMode="auto">
            <a:xfrm>
              <a:off x="7085013" y="2984500"/>
              <a:ext cx="519112" cy="666750"/>
              <a:chOff x="642" y="1680"/>
              <a:chExt cx="465" cy="597"/>
            </a:xfrm>
          </p:grpSpPr>
          <p:pic>
            <p:nvPicPr>
              <p:cNvPr id="259111"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112"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259113" name="Group 41"/>
            <p:cNvGrpSpPr>
              <a:grpSpLocks/>
            </p:cNvGrpSpPr>
            <p:nvPr/>
          </p:nvGrpSpPr>
          <p:grpSpPr bwMode="auto">
            <a:xfrm>
              <a:off x="7681913" y="2984500"/>
              <a:ext cx="519112" cy="666750"/>
              <a:chOff x="642" y="1680"/>
              <a:chExt cx="465" cy="597"/>
            </a:xfrm>
          </p:grpSpPr>
          <p:pic>
            <p:nvPicPr>
              <p:cNvPr id="259114"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115"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259116" name="Group 44"/>
            <p:cNvGrpSpPr>
              <a:grpSpLocks/>
            </p:cNvGrpSpPr>
            <p:nvPr/>
          </p:nvGrpSpPr>
          <p:grpSpPr bwMode="auto">
            <a:xfrm>
              <a:off x="8291513" y="2984500"/>
              <a:ext cx="519112" cy="666750"/>
              <a:chOff x="642" y="1680"/>
              <a:chExt cx="465" cy="597"/>
            </a:xfrm>
          </p:grpSpPr>
          <p:pic>
            <p:nvPicPr>
              <p:cNvPr id="259117"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59118"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59119" name="AutoShape 47"/>
            <p:cNvSpPr>
              <a:spLocks noChangeArrowheads="1"/>
            </p:cNvSpPr>
            <p:nvPr/>
          </p:nvSpPr>
          <p:spPr bwMode="auto">
            <a:xfrm>
              <a:off x="7045325" y="3759200"/>
              <a:ext cx="1828800" cy="368300"/>
            </a:xfrm>
            <a:prstGeom prst="roundRect">
              <a:avLst>
                <a:gd name="adj" fmla="val 11667"/>
              </a:avLst>
            </a:prstGeom>
            <a:gradFill rotWithShape="1">
              <a:gsLst>
                <a:gs pos="0">
                  <a:srgbClr val="339966">
                    <a:alpha val="74001"/>
                  </a:srgbClr>
                </a:gs>
                <a:gs pos="100000">
                  <a:srgbClr val="339966">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120" name="AutoShape 48"/>
            <p:cNvSpPr>
              <a:spLocks noChangeArrowheads="1"/>
            </p:cNvSpPr>
            <p:nvPr/>
          </p:nvSpPr>
          <p:spPr bwMode="auto">
            <a:xfrm>
              <a:off x="7032625" y="4191000"/>
              <a:ext cx="1828800" cy="698500"/>
            </a:xfrm>
            <a:prstGeom prst="roundRect">
              <a:avLst>
                <a:gd name="adj" fmla="val 11667"/>
              </a:avLst>
            </a:prstGeom>
            <a:gradFill rotWithShape="1">
              <a:gsLst>
                <a:gs pos="0">
                  <a:srgbClr val="808080"/>
                </a:gs>
                <a:gs pos="100000">
                  <a:srgbClr val="808080">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pic>
          <p:nvPicPr>
            <p:cNvPr id="259121" name="Picture 7" descr="CPU Single.png"/>
            <p:cNvPicPr>
              <a:picLocks noChangeAspect="1"/>
            </p:cNvPicPr>
            <p:nvPr/>
          </p:nvPicPr>
          <p:blipFill>
            <a:blip r:embed="rId5" cstate="print"/>
            <a:srcRect/>
            <a:stretch>
              <a:fillRect/>
            </a:stretch>
          </p:blipFill>
          <p:spPr bwMode="auto">
            <a:xfrm>
              <a:off x="7108825" y="4400550"/>
              <a:ext cx="323850" cy="438150"/>
            </a:xfrm>
            <a:prstGeom prst="rect">
              <a:avLst/>
            </a:prstGeom>
            <a:noFill/>
            <a:ln w="9525">
              <a:noFill/>
              <a:miter lim="800000"/>
              <a:headEnd/>
              <a:tailEnd/>
            </a:ln>
          </p:spPr>
        </p:pic>
        <p:pic>
          <p:nvPicPr>
            <p:cNvPr id="259122" name="Picture 7" descr="CPU Single.png"/>
            <p:cNvPicPr>
              <a:picLocks noChangeAspect="1"/>
            </p:cNvPicPr>
            <p:nvPr/>
          </p:nvPicPr>
          <p:blipFill>
            <a:blip r:embed="rId5" cstate="print"/>
            <a:srcRect/>
            <a:stretch>
              <a:fillRect/>
            </a:stretch>
          </p:blipFill>
          <p:spPr bwMode="auto">
            <a:xfrm>
              <a:off x="7527925" y="4413250"/>
              <a:ext cx="323850" cy="438150"/>
            </a:xfrm>
            <a:prstGeom prst="rect">
              <a:avLst/>
            </a:prstGeom>
            <a:noFill/>
            <a:ln w="9525">
              <a:noFill/>
              <a:miter lim="800000"/>
              <a:headEnd/>
              <a:tailEnd/>
            </a:ln>
          </p:spPr>
        </p:pic>
        <p:pic>
          <p:nvPicPr>
            <p:cNvPr id="259123" name="Picture 7" descr="CPU Single.png"/>
            <p:cNvPicPr>
              <a:picLocks noChangeAspect="1"/>
            </p:cNvPicPr>
            <p:nvPr/>
          </p:nvPicPr>
          <p:blipFill>
            <a:blip r:embed="rId5" cstate="print"/>
            <a:srcRect/>
            <a:stretch>
              <a:fillRect/>
            </a:stretch>
          </p:blipFill>
          <p:spPr bwMode="auto">
            <a:xfrm>
              <a:off x="7947025" y="4413250"/>
              <a:ext cx="323850" cy="438150"/>
            </a:xfrm>
            <a:prstGeom prst="rect">
              <a:avLst/>
            </a:prstGeom>
            <a:noFill/>
            <a:ln w="9525">
              <a:noFill/>
              <a:miter lim="800000"/>
              <a:headEnd/>
              <a:tailEnd/>
            </a:ln>
          </p:spPr>
        </p:pic>
        <p:pic>
          <p:nvPicPr>
            <p:cNvPr id="259124" name="Picture 7" descr="CPU Single.png"/>
            <p:cNvPicPr>
              <a:picLocks noChangeAspect="1"/>
            </p:cNvPicPr>
            <p:nvPr/>
          </p:nvPicPr>
          <p:blipFill>
            <a:blip r:embed="rId5" cstate="print"/>
            <a:srcRect/>
            <a:stretch>
              <a:fillRect/>
            </a:stretch>
          </p:blipFill>
          <p:spPr bwMode="auto">
            <a:xfrm>
              <a:off x="8385175" y="4425950"/>
              <a:ext cx="323850" cy="438150"/>
            </a:xfrm>
            <a:prstGeom prst="rect">
              <a:avLst/>
            </a:prstGeom>
            <a:noFill/>
            <a:ln w="9525">
              <a:noFill/>
              <a:miter lim="800000"/>
              <a:headEnd/>
              <a:tailEnd/>
            </a:ln>
          </p:spPr>
        </p:pic>
        <p:sp>
          <p:nvSpPr>
            <p:cNvPr id="259125" name="AutoShape 53"/>
            <p:cNvSpPr>
              <a:spLocks noChangeArrowheads="1"/>
            </p:cNvSpPr>
            <p:nvPr/>
          </p:nvSpPr>
          <p:spPr bwMode="auto">
            <a:xfrm>
              <a:off x="7032625" y="4953000"/>
              <a:ext cx="1828800" cy="622300"/>
            </a:xfrm>
            <a:prstGeom prst="roundRect">
              <a:avLst>
                <a:gd name="adj" fmla="val 11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126" name="AutoShape 54"/>
            <p:cNvSpPr>
              <a:spLocks noChangeArrowheads="1"/>
            </p:cNvSpPr>
            <p:nvPr/>
          </p:nvSpPr>
          <p:spPr bwMode="auto">
            <a:xfrm>
              <a:off x="7035800" y="2095500"/>
              <a:ext cx="723900" cy="533400"/>
            </a:xfrm>
            <a:prstGeom prst="roundRect">
              <a:avLst>
                <a:gd name="adj" fmla="val 11667"/>
              </a:avLst>
            </a:prstGeom>
            <a:gradFill rotWithShape="1">
              <a:gsLst>
                <a:gs pos="0">
                  <a:srgbClr val="B17B7B"/>
                </a:gs>
                <a:gs pos="100000">
                  <a:srgbClr val="B17B7B">
                    <a:gamma/>
                    <a:shade val="46275"/>
                    <a:invGamma/>
                  </a:srgbClr>
                </a:gs>
              </a:gsLst>
              <a:lin ang="5400000" scaled="1"/>
            </a:gradFill>
            <a:ln w="9525">
              <a:solidFill>
                <a:schemeClr val="tx1"/>
              </a:solidFill>
              <a:round/>
              <a:headEnd/>
              <a:tailEnd/>
            </a:ln>
            <a:effectLst/>
          </p:spPr>
          <p:txBody>
            <a:bodyPr wrap="none" anchor="ctr"/>
            <a:lstStyle/>
            <a:p>
              <a:endParaRPr lang="en-US">
                <a:latin typeface="+mn-lt"/>
              </a:endParaRPr>
            </a:p>
          </p:txBody>
        </p:sp>
        <p:sp>
          <p:nvSpPr>
            <p:cNvPr id="259127" name="Text Box 55"/>
            <p:cNvSpPr txBox="1">
              <a:spLocks noChangeArrowheads="1"/>
            </p:cNvSpPr>
            <p:nvPr/>
          </p:nvSpPr>
          <p:spPr bwMode="auto">
            <a:xfrm>
              <a:off x="6931025" y="2073275"/>
              <a:ext cx="930275" cy="568325"/>
            </a:xfrm>
            <a:prstGeom prst="rect">
              <a:avLst/>
            </a:prstGeom>
            <a:noFill/>
            <a:ln w="9525">
              <a:noFill/>
              <a:miter lim="800000"/>
              <a:headEnd/>
              <a:tailEnd/>
            </a:ln>
            <a:effectLst/>
          </p:spPr>
          <p:txBody>
            <a:bodyPr>
              <a:spAutoFit/>
            </a:bodyPr>
            <a:lstStyle/>
            <a:p>
              <a:pPr>
                <a:lnSpc>
                  <a:spcPct val="80000"/>
                </a:lnSpc>
              </a:pPr>
              <a:r>
                <a:rPr lang="en-US" sz="1300" b="1">
                  <a:solidFill>
                    <a:schemeClr val="bg1"/>
                  </a:solidFill>
                  <a:latin typeface="+mn-lt"/>
                </a:rPr>
                <a:t>Site Recovery Manager</a:t>
              </a:r>
            </a:p>
          </p:txBody>
        </p:sp>
        <p:sp>
          <p:nvSpPr>
            <p:cNvPr id="259128" name="Text Box 56"/>
            <p:cNvSpPr txBox="1">
              <a:spLocks noChangeArrowheads="1"/>
            </p:cNvSpPr>
            <p:nvPr/>
          </p:nvSpPr>
          <p:spPr bwMode="auto">
            <a:xfrm>
              <a:off x="7223125" y="2684463"/>
              <a:ext cx="1438275" cy="304800"/>
            </a:xfrm>
            <a:prstGeom prst="rect">
              <a:avLst/>
            </a:prstGeom>
            <a:noFill/>
            <a:ln w="9525">
              <a:noFill/>
              <a:miter lim="800000"/>
              <a:headEnd/>
              <a:tailEnd/>
            </a:ln>
            <a:effectLst/>
          </p:spPr>
          <p:txBody>
            <a:bodyPr wrap="none">
              <a:spAutoFit/>
            </a:bodyPr>
            <a:lstStyle/>
            <a:p>
              <a:pPr algn="l"/>
              <a:r>
                <a:rPr lang="en-US" sz="1400" b="1">
                  <a:solidFill>
                    <a:schemeClr val="bg1"/>
                  </a:solidFill>
                  <a:latin typeface="+mn-lt"/>
                </a:rPr>
                <a:t>Virtual Machines</a:t>
              </a:r>
            </a:p>
          </p:txBody>
        </p:sp>
        <p:sp>
          <p:nvSpPr>
            <p:cNvPr id="259129" name="Text Box 57"/>
            <p:cNvSpPr txBox="1">
              <a:spLocks noChangeArrowheads="1"/>
            </p:cNvSpPr>
            <p:nvPr/>
          </p:nvSpPr>
          <p:spPr bwMode="auto">
            <a:xfrm>
              <a:off x="7007225" y="3797300"/>
              <a:ext cx="1881188" cy="304800"/>
            </a:xfrm>
            <a:prstGeom prst="rect">
              <a:avLst/>
            </a:prstGeom>
            <a:noFill/>
            <a:ln w="9525">
              <a:noFill/>
              <a:miter lim="800000"/>
              <a:headEnd/>
              <a:tailEnd/>
            </a:ln>
            <a:effectLst/>
          </p:spPr>
          <p:txBody>
            <a:bodyPr wrap="none">
              <a:spAutoFit/>
            </a:bodyPr>
            <a:lstStyle/>
            <a:p>
              <a:pPr algn="l"/>
              <a:r>
                <a:rPr lang="en-US" sz="1400" b="1" dirty="0">
                  <a:solidFill>
                    <a:schemeClr val="bg1"/>
                  </a:solidFill>
                  <a:latin typeface="+mn-lt"/>
                </a:rPr>
                <a:t>VMware Infrastructure</a:t>
              </a:r>
            </a:p>
          </p:txBody>
        </p:sp>
        <p:sp>
          <p:nvSpPr>
            <p:cNvPr id="259130" name="Text Box 58"/>
            <p:cNvSpPr txBox="1">
              <a:spLocks noChangeArrowheads="1"/>
            </p:cNvSpPr>
            <p:nvPr/>
          </p:nvSpPr>
          <p:spPr bwMode="auto">
            <a:xfrm>
              <a:off x="7616825" y="4140200"/>
              <a:ext cx="728663" cy="304800"/>
            </a:xfrm>
            <a:prstGeom prst="rect">
              <a:avLst/>
            </a:prstGeom>
            <a:noFill/>
            <a:ln w="9525">
              <a:noFill/>
              <a:miter lim="800000"/>
              <a:headEnd/>
              <a:tailEnd/>
            </a:ln>
            <a:effectLst/>
          </p:spPr>
          <p:txBody>
            <a:bodyPr wrap="none">
              <a:spAutoFit/>
            </a:bodyPr>
            <a:lstStyle/>
            <a:p>
              <a:pPr algn="l"/>
              <a:r>
                <a:rPr lang="en-US" sz="1400" b="1" dirty="0">
                  <a:solidFill>
                    <a:schemeClr val="bg1"/>
                  </a:solidFill>
                  <a:latin typeface="+mn-lt"/>
                </a:rPr>
                <a:t>Servers</a:t>
              </a:r>
            </a:p>
          </p:txBody>
        </p:sp>
        <p:pic>
          <p:nvPicPr>
            <p:cNvPr id="259131" name="Picture 8" descr="Storage Single.png"/>
            <p:cNvPicPr>
              <a:picLocks noChangeAspect="1"/>
            </p:cNvPicPr>
            <p:nvPr/>
          </p:nvPicPr>
          <p:blipFill>
            <a:blip r:embed="rId6" cstate="print"/>
            <a:srcRect/>
            <a:stretch>
              <a:fillRect/>
            </a:stretch>
          </p:blipFill>
          <p:spPr bwMode="auto">
            <a:xfrm>
              <a:off x="7083425" y="5181600"/>
              <a:ext cx="382588" cy="293688"/>
            </a:xfrm>
            <a:prstGeom prst="rect">
              <a:avLst/>
            </a:prstGeom>
            <a:noFill/>
            <a:ln w="9525">
              <a:noFill/>
              <a:miter lim="800000"/>
              <a:headEnd/>
              <a:tailEnd/>
            </a:ln>
          </p:spPr>
        </p:pic>
        <p:pic>
          <p:nvPicPr>
            <p:cNvPr id="259132" name="Picture 8" descr="Storage Single.png"/>
            <p:cNvPicPr>
              <a:picLocks noChangeAspect="1"/>
            </p:cNvPicPr>
            <p:nvPr/>
          </p:nvPicPr>
          <p:blipFill>
            <a:blip r:embed="rId6" cstate="print"/>
            <a:srcRect/>
            <a:stretch>
              <a:fillRect/>
            </a:stretch>
          </p:blipFill>
          <p:spPr bwMode="auto">
            <a:xfrm>
              <a:off x="7540625" y="5194300"/>
              <a:ext cx="382588" cy="293688"/>
            </a:xfrm>
            <a:prstGeom prst="rect">
              <a:avLst/>
            </a:prstGeom>
            <a:noFill/>
            <a:ln w="9525">
              <a:noFill/>
              <a:miter lim="800000"/>
              <a:headEnd/>
              <a:tailEnd/>
            </a:ln>
          </p:spPr>
        </p:pic>
        <p:pic>
          <p:nvPicPr>
            <p:cNvPr id="259133" name="Picture 8" descr="Storage Single.png"/>
            <p:cNvPicPr>
              <a:picLocks noChangeAspect="1"/>
            </p:cNvPicPr>
            <p:nvPr/>
          </p:nvPicPr>
          <p:blipFill>
            <a:blip r:embed="rId6" cstate="print"/>
            <a:srcRect/>
            <a:stretch>
              <a:fillRect/>
            </a:stretch>
          </p:blipFill>
          <p:spPr bwMode="auto">
            <a:xfrm>
              <a:off x="7997825" y="5194300"/>
              <a:ext cx="382588" cy="293688"/>
            </a:xfrm>
            <a:prstGeom prst="rect">
              <a:avLst/>
            </a:prstGeom>
            <a:noFill/>
            <a:ln w="9525">
              <a:noFill/>
              <a:miter lim="800000"/>
              <a:headEnd/>
              <a:tailEnd/>
            </a:ln>
          </p:spPr>
        </p:pic>
        <p:pic>
          <p:nvPicPr>
            <p:cNvPr id="259134" name="Picture 8" descr="Storage Single.png"/>
            <p:cNvPicPr>
              <a:picLocks noChangeAspect="1"/>
            </p:cNvPicPr>
            <p:nvPr/>
          </p:nvPicPr>
          <p:blipFill>
            <a:blip r:embed="rId6" cstate="print"/>
            <a:srcRect/>
            <a:stretch>
              <a:fillRect/>
            </a:stretch>
          </p:blipFill>
          <p:spPr bwMode="auto">
            <a:xfrm>
              <a:off x="8442325" y="5207000"/>
              <a:ext cx="382588" cy="293688"/>
            </a:xfrm>
            <a:prstGeom prst="rect">
              <a:avLst/>
            </a:prstGeom>
            <a:noFill/>
            <a:ln w="9525">
              <a:noFill/>
              <a:miter lim="800000"/>
              <a:headEnd/>
              <a:tailEnd/>
            </a:ln>
          </p:spPr>
        </p:pic>
        <p:sp>
          <p:nvSpPr>
            <p:cNvPr id="259135" name="Text Box 63"/>
            <p:cNvSpPr txBox="1">
              <a:spLocks noChangeArrowheads="1"/>
            </p:cNvSpPr>
            <p:nvPr/>
          </p:nvSpPr>
          <p:spPr bwMode="auto">
            <a:xfrm>
              <a:off x="7616825" y="4914900"/>
              <a:ext cx="749300" cy="304800"/>
            </a:xfrm>
            <a:prstGeom prst="rect">
              <a:avLst/>
            </a:prstGeom>
            <a:noFill/>
            <a:ln w="9525">
              <a:noFill/>
              <a:miter lim="800000"/>
              <a:headEnd/>
              <a:tailEnd/>
            </a:ln>
            <a:effectLst/>
          </p:spPr>
          <p:txBody>
            <a:bodyPr wrap="none">
              <a:spAutoFit/>
            </a:bodyPr>
            <a:lstStyle/>
            <a:p>
              <a:pPr algn="l"/>
              <a:r>
                <a:rPr lang="en-US" sz="1400" b="1">
                  <a:solidFill>
                    <a:schemeClr val="bg1"/>
                  </a:solidFill>
                  <a:latin typeface="+mn-lt"/>
                </a:rPr>
                <a:t>Storage</a:t>
              </a:r>
            </a:p>
          </p:txBody>
        </p:sp>
        <p:pic>
          <p:nvPicPr>
            <p:cNvPr id="259136" name="Picture 64" descr="cloud_1"/>
            <p:cNvPicPr>
              <a:picLocks noChangeAspect="1" noChangeArrowheads="1"/>
            </p:cNvPicPr>
            <p:nvPr/>
          </p:nvPicPr>
          <p:blipFill>
            <a:blip r:embed="rId7" cstate="print"/>
            <a:srcRect/>
            <a:stretch>
              <a:fillRect/>
            </a:stretch>
          </p:blipFill>
          <p:spPr bwMode="auto">
            <a:xfrm>
              <a:off x="7759700" y="1498600"/>
              <a:ext cx="1076325" cy="619125"/>
            </a:xfrm>
            <a:prstGeom prst="rect">
              <a:avLst/>
            </a:prstGeom>
            <a:noFill/>
          </p:spPr>
        </p:pic>
        <p:pic>
          <p:nvPicPr>
            <p:cNvPr id="259137" name="Picture 42" descr="Monitor.png"/>
            <p:cNvPicPr>
              <a:picLocks noChangeAspect="1"/>
            </p:cNvPicPr>
            <p:nvPr/>
          </p:nvPicPr>
          <p:blipFill>
            <a:blip r:embed="rId8" cstate="print"/>
            <a:srcRect/>
            <a:stretch>
              <a:fillRect/>
            </a:stretch>
          </p:blipFill>
          <p:spPr bwMode="auto">
            <a:xfrm>
              <a:off x="7881938" y="952500"/>
              <a:ext cx="563562" cy="609600"/>
            </a:xfrm>
            <a:prstGeom prst="rect">
              <a:avLst/>
            </a:prstGeom>
            <a:noFill/>
            <a:ln w="9525">
              <a:noFill/>
              <a:miter lim="800000"/>
              <a:headEnd/>
              <a:tailEnd/>
            </a:ln>
          </p:spPr>
        </p:pic>
        <p:sp>
          <p:nvSpPr>
            <p:cNvPr id="259138" name="AutoShape 66"/>
            <p:cNvSpPr>
              <a:spLocks noChangeArrowheads="1"/>
            </p:cNvSpPr>
            <p:nvPr/>
          </p:nvSpPr>
          <p:spPr bwMode="auto">
            <a:xfrm>
              <a:off x="7772400" y="2095500"/>
              <a:ext cx="1066800" cy="533400"/>
            </a:xfrm>
            <a:prstGeom prst="roundRect">
              <a:avLst>
                <a:gd name="adj" fmla="val 11667"/>
              </a:avLst>
            </a:prstGeom>
            <a:gradFill rotWithShape="1">
              <a:gsLst>
                <a:gs pos="0">
                  <a:srgbClr val="FF99CC"/>
                </a:gs>
                <a:gs pos="100000">
                  <a:srgbClr val="FF99CC">
                    <a:gamma/>
                    <a:shade val="46275"/>
                    <a:invGamma/>
                  </a:srgbClr>
                </a:gs>
              </a:gsLst>
              <a:lin ang="5400000" scaled="1"/>
            </a:gradFill>
            <a:ln w="9525">
              <a:solidFill>
                <a:schemeClr val="tx1"/>
              </a:solidFill>
              <a:round/>
              <a:headEnd/>
              <a:tailEnd/>
            </a:ln>
            <a:effectLst/>
          </p:spPr>
          <p:txBody>
            <a:bodyPr wrap="none" anchor="ctr"/>
            <a:lstStyle/>
            <a:p>
              <a:r>
                <a:rPr lang="en-US" sz="1300" b="1">
                  <a:solidFill>
                    <a:schemeClr val="bg1"/>
                  </a:solidFill>
                  <a:latin typeface="+mn-lt"/>
                </a:rPr>
                <a:t>Virtual Center</a:t>
              </a:r>
            </a:p>
          </p:txBody>
        </p:sp>
        <p:sp>
          <p:nvSpPr>
            <p:cNvPr id="259139" name="AutoShape 67"/>
            <p:cNvSpPr>
              <a:spLocks noChangeArrowheads="1"/>
            </p:cNvSpPr>
            <p:nvPr/>
          </p:nvSpPr>
          <p:spPr bwMode="auto">
            <a:xfrm>
              <a:off x="6589713" y="2286000"/>
              <a:ext cx="444500" cy="165100"/>
            </a:xfrm>
            <a:prstGeom prst="rightArrow">
              <a:avLst>
                <a:gd name="adj1" fmla="val 50000"/>
                <a:gd name="adj2" fmla="val 67308"/>
              </a:avLst>
            </a:prstGeom>
            <a:solidFill>
              <a:srgbClr val="800000"/>
            </a:solidFill>
            <a:ln w="9525">
              <a:solidFill>
                <a:schemeClr val="tx1"/>
              </a:solidFill>
              <a:miter lim="800000"/>
              <a:headEnd/>
              <a:tailEnd/>
            </a:ln>
            <a:effectLst/>
          </p:spPr>
          <p:txBody>
            <a:bodyPr wrap="none" anchor="ctr"/>
            <a:lstStyle/>
            <a:p>
              <a:endParaRPr lang="en-US">
                <a:latin typeface="+mn-lt"/>
              </a:endParaRPr>
            </a:p>
          </p:txBody>
        </p:sp>
        <p:sp>
          <p:nvSpPr>
            <p:cNvPr id="259140" name="AutoShape 68"/>
            <p:cNvSpPr>
              <a:spLocks noChangeArrowheads="1"/>
            </p:cNvSpPr>
            <p:nvPr/>
          </p:nvSpPr>
          <p:spPr bwMode="auto">
            <a:xfrm rot="10800000">
              <a:off x="5448300" y="2286000"/>
              <a:ext cx="444500" cy="165100"/>
            </a:xfrm>
            <a:prstGeom prst="rightArrow">
              <a:avLst>
                <a:gd name="adj1" fmla="val 50000"/>
                <a:gd name="adj2" fmla="val 67308"/>
              </a:avLst>
            </a:prstGeom>
            <a:solidFill>
              <a:srgbClr val="800000"/>
            </a:solidFill>
            <a:ln w="9525">
              <a:solidFill>
                <a:schemeClr val="tx1"/>
              </a:solidFill>
              <a:miter lim="800000"/>
              <a:headEnd/>
              <a:tailEnd/>
            </a:ln>
            <a:effectLst/>
          </p:spPr>
          <p:txBody>
            <a:bodyPr wrap="none" anchor="ctr"/>
            <a:lstStyle/>
            <a:p>
              <a:endParaRPr lang="en-US">
                <a:latin typeface="+mn-lt"/>
              </a:endParaRPr>
            </a:p>
          </p:txBody>
        </p:sp>
        <p:sp>
          <p:nvSpPr>
            <p:cNvPr id="259141" name="Text Box 69"/>
            <p:cNvSpPr txBox="1">
              <a:spLocks noChangeArrowheads="1"/>
            </p:cNvSpPr>
            <p:nvPr/>
          </p:nvSpPr>
          <p:spPr bwMode="auto">
            <a:xfrm>
              <a:off x="5621351" y="1841500"/>
              <a:ext cx="1185837" cy="523220"/>
            </a:xfrm>
            <a:prstGeom prst="rect">
              <a:avLst/>
            </a:prstGeom>
            <a:noFill/>
            <a:ln w="9525">
              <a:noFill/>
              <a:miter lim="800000"/>
              <a:headEnd/>
              <a:tailEnd/>
            </a:ln>
            <a:effectLst/>
          </p:spPr>
          <p:txBody>
            <a:bodyPr wrap="none">
              <a:spAutoFit/>
            </a:bodyPr>
            <a:lstStyle/>
            <a:p>
              <a:r>
                <a:rPr lang="en-US" sz="1400" b="1">
                  <a:latin typeface="+mn-lt"/>
                </a:rPr>
                <a:t>Site Recovery</a:t>
              </a:r>
            </a:p>
            <a:p>
              <a:r>
                <a:rPr lang="en-US" sz="1400" b="1">
                  <a:latin typeface="+mn-lt"/>
                </a:rPr>
                <a:t>Manager</a:t>
              </a:r>
            </a:p>
          </p:txBody>
        </p:sp>
        <p:sp>
          <p:nvSpPr>
            <p:cNvPr id="259142" name="Text Box 70"/>
            <p:cNvSpPr txBox="1">
              <a:spLocks noChangeArrowheads="1"/>
            </p:cNvSpPr>
            <p:nvPr/>
          </p:nvSpPr>
          <p:spPr bwMode="auto">
            <a:xfrm>
              <a:off x="5437188" y="2898775"/>
              <a:ext cx="1611312" cy="523220"/>
            </a:xfrm>
            <a:prstGeom prst="rect">
              <a:avLst/>
            </a:prstGeom>
            <a:noFill/>
            <a:ln w="9525">
              <a:noFill/>
              <a:miter lim="800000"/>
              <a:headEnd/>
              <a:tailEnd/>
            </a:ln>
            <a:effectLst/>
          </p:spPr>
          <p:txBody>
            <a:bodyPr>
              <a:spAutoFit/>
            </a:bodyPr>
            <a:lstStyle/>
            <a:p>
              <a:r>
                <a:rPr lang="en-US" sz="1400" b="1">
                  <a:latin typeface="+mn-lt"/>
                </a:rPr>
                <a:t>Protected Virtual Machines</a:t>
              </a:r>
            </a:p>
          </p:txBody>
        </p:sp>
        <p:sp>
          <p:nvSpPr>
            <p:cNvPr id="259143" name="AutoShape 71"/>
            <p:cNvSpPr>
              <a:spLocks noChangeArrowheads="1"/>
            </p:cNvSpPr>
            <p:nvPr/>
          </p:nvSpPr>
          <p:spPr bwMode="auto">
            <a:xfrm>
              <a:off x="6602413" y="3200400"/>
              <a:ext cx="444500" cy="165100"/>
            </a:xfrm>
            <a:prstGeom prst="rightArrow">
              <a:avLst>
                <a:gd name="adj1" fmla="val 50000"/>
                <a:gd name="adj2" fmla="val 67308"/>
              </a:avLst>
            </a:prstGeom>
            <a:solidFill>
              <a:srgbClr val="800000"/>
            </a:solidFill>
            <a:ln w="9525">
              <a:solidFill>
                <a:schemeClr val="tx1"/>
              </a:solidFill>
              <a:miter lim="800000"/>
              <a:headEnd/>
              <a:tailEnd/>
            </a:ln>
            <a:effectLst/>
          </p:spPr>
          <p:txBody>
            <a:bodyPr wrap="none" anchor="ctr"/>
            <a:lstStyle/>
            <a:p>
              <a:endParaRPr lang="en-US">
                <a:latin typeface="+mn-lt"/>
              </a:endParaRPr>
            </a:p>
          </p:txBody>
        </p:sp>
        <p:sp>
          <p:nvSpPr>
            <p:cNvPr id="259144" name="AutoShape 72"/>
            <p:cNvSpPr>
              <a:spLocks noChangeArrowheads="1"/>
            </p:cNvSpPr>
            <p:nvPr/>
          </p:nvSpPr>
          <p:spPr bwMode="auto">
            <a:xfrm rot="10800000">
              <a:off x="5422900" y="3200400"/>
              <a:ext cx="444500" cy="165100"/>
            </a:xfrm>
            <a:prstGeom prst="rightArrow">
              <a:avLst>
                <a:gd name="adj1" fmla="val 50000"/>
                <a:gd name="adj2" fmla="val 67308"/>
              </a:avLst>
            </a:prstGeom>
            <a:solidFill>
              <a:srgbClr val="800000"/>
            </a:solidFill>
            <a:ln w="9525">
              <a:solidFill>
                <a:schemeClr val="tx1"/>
              </a:solidFill>
              <a:miter lim="800000"/>
              <a:headEnd/>
              <a:tailEnd/>
            </a:ln>
            <a:effectLst/>
          </p:spPr>
          <p:txBody>
            <a:bodyPr wrap="none" anchor="ctr"/>
            <a:lstStyle/>
            <a:p>
              <a:endParaRPr lang="en-US">
                <a:latin typeface="+mn-lt"/>
              </a:endParaRPr>
            </a:p>
          </p:txBody>
        </p:sp>
        <p:sp>
          <p:nvSpPr>
            <p:cNvPr id="259145" name="AutoShape 73"/>
            <p:cNvSpPr>
              <a:spLocks noChangeArrowheads="1"/>
            </p:cNvSpPr>
            <p:nvPr/>
          </p:nvSpPr>
          <p:spPr bwMode="auto">
            <a:xfrm>
              <a:off x="5359400" y="5118100"/>
              <a:ext cx="1752600" cy="533400"/>
            </a:xfrm>
            <a:custGeom>
              <a:avLst/>
              <a:gdLst>
                <a:gd name="G0" fmla="+- 17862 0 0"/>
                <a:gd name="G1" fmla="+- 5464 0 0"/>
                <a:gd name="G2" fmla="+- 21600 0 5464"/>
                <a:gd name="G3" fmla="+- 10800 0 5464"/>
                <a:gd name="G4" fmla="+- 21600 0 17862"/>
                <a:gd name="G5" fmla="*/ G4 G3 10800"/>
                <a:gd name="G6" fmla="+- 21600 0 G5"/>
                <a:gd name="T0" fmla="*/ 17862 w 21600"/>
                <a:gd name="T1" fmla="*/ 0 h 21600"/>
                <a:gd name="T2" fmla="*/ 0 w 21600"/>
                <a:gd name="T3" fmla="*/ 10800 h 21600"/>
                <a:gd name="T4" fmla="*/ 17862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7862" y="0"/>
                  </a:moveTo>
                  <a:lnTo>
                    <a:pt x="17862" y="5464"/>
                  </a:lnTo>
                  <a:lnTo>
                    <a:pt x="3375" y="5464"/>
                  </a:lnTo>
                  <a:lnTo>
                    <a:pt x="3375" y="16136"/>
                  </a:lnTo>
                  <a:lnTo>
                    <a:pt x="17862" y="16136"/>
                  </a:lnTo>
                  <a:lnTo>
                    <a:pt x="17862" y="21600"/>
                  </a:lnTo>
                  <a:lnTo>
                    <a:pt x="21600" y="10800"/>
                  </a:lnTo>
                  <a:close/>
                </a:path>
                <a:path w="21600" h="21600">
                  <a:moveTo>
                    <a:pt x="1350" y="5464"/>
                  </a:moveTo>
                  <a:lnTo>
                    <a:pt x="1350" y="16136"/>
                  </a:lnTo>
                  <a:lnTo>
                    <a:pt x="2700" y="16136"/>
                  </a:lnTo>
                  <a:lnTo>
                    <a:pt x="2700" y="5464"/>
                  </a:lnTo>
                  <a:close/>
                </a:path>
                <a:path w="21600" h="21600">
                  <a:moveTo>
                    <a:pt x="0" y="5464"/>
                  </a:moveTo>
                  <a:lnTo>
                    <a:pt x="0" y="16136"/>
                  </a:lnTo>
                  <a:lnTo>
                    <a:pt x="675" y="16136"/>
                  </a:lnTo>
                  <a:lnTo>
                    <a:pt x="675" y="5464"/>
                  </a:lnTo>
                  <a:close/>
                </a:path>
              </a:pathLst>
            </a:custGeom>
            <a:solidFill>
              <a:srgbClr val="800000">
                <a:alpha val="53000"/>
              </a:srgbClr>
            </a:solidFill>
            <a:ln w="9525">
              <a:noFill/>
              <a:miter lim="800000"/>
              <a:headEnd/>
              <a:tailEnd/>
            </a:ln>
            <a:effectLst/>
          </p:spPr>
          <p:txBody>
            <a:bodyPr wrap="none" anchor="ctr"/>
            <a:lstStyle/>
            <a:p>
              <a:endParaRPr lang="en-US">
                <a:latin typeface="+mn-lt"/>
              </a:endParaRPr>
            </a:p>
          </p:txBody>
        </p:sp>
        <p:sp>
          <p:nvSpPr>
            <p:cNvPr id="259146" name="Text Box 74"/>
            <p:cNvSpPr txBox="1">
              <a:spLocks noChangeArrowheads="1"/>
            </p:cNvSpPr>
            <p:nvPr/>
          </p:nvSpPr>
          <p:spPr bwMode="auto">
            <a:xfrm>
              <a:off x="5575300" y="5245100"/>
              <a:ext cx="1520825" cy="290513"/>
            </a:xfrm>
            <a:prstGeom prst="rect">
              <a:avLst/>
            </a:prstGeom>
            <a:noFill/>
            <a:ln w="9525">
              <a:noFill/>
              <a:miter lim="800000"/>
              <a:headEnd/>
              <a:tailEnd/>
            </a:ln>
            <a:effectLst/>
          </p:spPr>
          <p:txBody>
            <a:bodyPr wrap="none">
              <a:spAutoFit/>
            </a:bodyPr>
            <a:lstStyle/>
            <a:p>
              <a:pPr algn="l"/>
              <a:r>
                <a:rPr lang="en-US" sz="1300" b="1">
                  <a:solidFill>
                    <a:schemeClr val="bg1"/>
                  </a:solidFill>
                  <a:latin typeface="+mn-lt"/>
                </a:rPr>
                <a:t>Storage Replication</a:t>
              </a:r>
            </a:p>
          </p:txBody>
        </p:sp>
        <p:sp>
          <p:nvSpPr>
            <p:cNvPr id="259147" name="Text Box 23"/>
            <p:cNvSpPr txBox="1">
              <a:spLocks noChangeArrowheads="1"/>
            </p:cNvSpPr>
            <p:nvPr/>
          </p:nvSpPr>
          <p:spPr bwMode="auto">
            <a:xfrm>
              <a:off x="3784600" y="5715000"/>
              <a:ext cx="1320800" cy="274638"/>
            </a:xfrm>
            <a:prstGeom prst="rect">
              <a:avLst/>
            </a:prstGeom>
            <a:noFill/>
            <a:ln w="15875" cap="rnd" algn="ctr">
              <a:noFill/>
              <a:prstDash val="sysDot"/>
              <a:miter lim="800000"/>
              <a:headEnd/>
              <a:tailEnd/>
            </a:ln>
          </p:spPr>
          <p:txBody>
            <a:bodyPr>
              <a:spAutoFit/>
            </a:bodyPr>
            <a:lstStyle/>
            <a:p>
              <a:pPr>
                <a:spcBef>
                  <a:spcPct val="50000"/>
                </a:spcBef>
              </a:pPr>
              <a:r>
                <a:rPr lang="en-US" sz="1200" b="1" dirty="0">
                  <a:latin typeface="+mn-lt"/>
                </a:rPr>
                <a:t>Primary Site</a:t>
              </a:r>
            </a:p>
          </p:txBody>
        </p:sp>
        <p:sp>
          <p:nvSpPr>
            <p:cNvPr id="259148" name="Text Box 23"/>
            <p:cNvSpPr txBox="1">
              <a:spLocks noChangeArrowheads="1"/>
            </p:cNvSpPr>
            <p:nvPr/>
          </p:nvSpPr>
          <p:spPr bwMode="auto">
            <a:xfrm>
              <a:off x="7289800" y="5715000"/>
              <a:ext cx="1320800" cy="274638"/>
            </a:xfrm>
            <a:prstGeom prst="rect">
              <a:avLst/>
            </a:prstGeom>
            <a:noFill/>
            <a:ln w="15875" cap="rnd" algn="ctr">
              <a:noFill/>
              <a:prstDash val="sysDot"/>
              <a:miter lim="800000"/>
              <a:headEnd/>
              <a:tailEnd/>
            </a:ln>
          </p:spPr>
          <p:txBody>
            <a:bodyPr>
              <a:spAutoFit/>
            </a:bodyPr>
            <a:lstStyle/>
            <a:p>
              <a:pPr>
                <a:spcBef>
                  <a:spcPct val="50000"/>
                </a:spcBef>
              </a:pPr>
              <a:r>
                <a:rPr lang="en-US" sz="1200" b="1" dirty="0">
                  <a:latin typeface="+mn-lt"/>
                </a:rPr>
                <a:t>Secondary Site</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Isosceles Triangle 62"/>
          <p:cNvSpPr/>
          <p:nvPr/>
        </p:nvSpPr>
        <p:spPr bwMode="auto">
          <a:xfrm rot="10800000">
            <a:off x="4576815" y="3536875"/>
            <a:ext cx="4114800" cy="1600200"/>
          </a:xfrm>
          <a:prstGeom prst="triangle">
            <a:avLst/>
          </a:prstGeom>
          <a:gradFill flip="none" rotWithShape="1">
            <a:gsLst>
              <a:gs pos="100000">
                <a:schemeClr val="bg1">
                  <a:alpha val="0"/>
                </a:schemeClr>
              </a:gs>
              <a:gs pos="50000">
                <a:schemeClr val="accent1">
                  <a:tint val="44500"/>
                  <a:satMod val="160000"/>
                </a:schemeClr>
              </a:gs>
              <a:gs pos="100000">
                <a:schemeClr val="accent1">
                  <a:tint val="23500"/>
                  <a:satMod val="160000"/>
                </a:schemeClr>
              </a:gs>
            </a:gsLst>
            <a:lin ang="5400000" scaled="0"/>
            <a:tileRect/>
          </a:gradFill>
          <a:ln w="9525" cap="flat" cmpd="sng" algn="ctr">
            <a:noFill/>
            <a:prstDash val="solid"/>
            <a:round/>
            <a:headEnd type="none" w="med" len="med"/>
            <a:tailEnd type="none" w="med" len="med"/>
          </a:ln>
          <a:effectLst>
            <a:outerShdw blurRad="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1" name="Footer Placeholder 1"/>
          <p:cNvSpPr>
            <a:spLocks noGrp="1"/>
          </p:cNvSpPr>
          <p:nvPr>
            <p:ph type="ftr" sz="quarter" idx="10"/>
          </p:nvPr>
        </p:nvSpPr>
        <p:spPr/>
        <p:txBody>
          <a:bodyPr/>
          <a:lstStyle/>
          <a:p>
            <a:r>
              <a:rPr lang="en-US"/>
              <a:t>Business Continuity in VDC</a:t>
            </a:r>
          </a:p>
        </p:txBody>
      </p:sp>
      <p:sp>
        <p:nvSpPr>
          <p:cNvPr id="261125" name="Title 6"/>
          <p:cNvSpPr>
            <a:spLocks noGrp="1"/>
          </p:cNvSpPr>
          <p:nvPr>
            <p:ph type="title" idx="4294967295"/>
          </p:nvPr>
        </p:nvSpPr>
        <p:spPr/>
        <p:txBody>
          <a:bodyPr/>
          <a:lstStyle/>
          <a:p>
            <a:r>
              <a:rPr lang="en-US" dirty="0"/>
              <a:t>VMware® High Availability</a:t>
            </a:r>
          </a:p>
        </p:txBody>
      </p:sp>
      <p:sp>
        <p:nvSpPr>
          <p:cNvPr id="261126" name="Content Placeholder 6"/>
          <p:cNvSpPr>
            <a:spLocks noGrp="1"/>
          </p:cNvSpPr>
          <p:nvPr>
            <p:ph idx="4294967295"/>
          </p:nvPr>
        </p:nvSpPr>
        <p:spPr>
          <a:xfrm>
            <a:off x="304800" y="914400"/>
            <a:ext cx="3886200" cy="3352800"/>
          </a:xfrm>
        </p:spPr>
        <p:txBody>
          <a:bodyPr/>
          <a:lstStyle/>
          <a:p>
            <a:r>
              <a:rPr lang="en-US" dirty="0">
                <a:solidFill>
                  <a:schemeClr val="bg2">
                    <a:lumMod val="75000"/>
                  </a:schemeClr>
                </a:solidFill>
              </a:rPr>
              <a:t>Automatically </a:t>
            </a:r>
            <a:r>
              <a:rPr lang="en-US" dirty="0" smtClean="0">
                <a:solidFill>
                  <a:schemeClr val="bg2">
                    <a:lumMod val="75000"/>
                  </a:schemeClr>
                </a:solidFill>
              </a:rPr>
              <a:t>restart </a:t>
            </a:r>
            <a:r>
              <a:rPr lang="en-US" dirty="0">
                <a:solidFill>
                  <a:schemeClr val="bg2">
                    <a:lumMod val="75000"/>
                  </a:schemeClr>
                </a:solidFill>
              </a:rPr>
              <a:t>VMs when servers or individual VMs unexpectedly fail (unplanned downtime)</a:t>
            </a:r>
          </a:p>
          <a:p>
            <a:pPr marL="685800" lvl="1" indent="-336550"/>
            <a:r>
              <a:rPr lang="en-US" sz="2000" dirty="0">
                <a:solidFill>
                  <a:schemeClr val="bg2">
                    <a:lumMod val="75000"/>
                  </a:schemeClr>
                </a:solidFill>
              </a:rPr>
              <a:t>Minimizes downtime and IT service disruption</a:t>
            </a:r>
          </a:p>
          <a:p>
            <a:pPr marL="685800" lvl="1" indent="-336550"/>
            <a:r>
              <a:rPr lang="en-US" sz="2000" dirty="0">
                <a:solidFill>
                  <a:schemeClr val="bg2">
                    <a:lumMod val="75000"/>
                  </a:schemeClr>
                </a:solidFill>
              </a:rPr>
              <a:t>Uniform high availability across the entire virtualized IT environment</a:t>
            </a:r>
            <a:endParaRPr lang="en-US"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a:defRPr/>
            </a:pPr>
            <a:fld id="{1F4941DF-BF71-4235-A150-0B2F39B47E25}" type="slidenum">
              <a:rPr lang="en-US" sz="1000">
                <a:solidFill>
                  <a:srgbClr val="000000">
                    <a:lumMod val="75000"/>
                    <a:lumOff val="25000"/>
                  </a:srgbClr>
                </a:solidFill>
              </a:rPr>
              <a:pPr algn="r">
                <a:defRPr/>
              </a:pPr>
              <a:t>39</a:t>
            </a:fld>
            <a:endParaRPr lang="en-US" sz="1000">
              <a:solidFill>
                <a:srgbClr val="000000">
                  <a:lumMod val="75000"/>
                  <a:lumOff val="25000"/>
                </a:srgbClr>
              </a:solidFill>
            </a:endParaRPr>
          </a:p>
        </p:txBody>
      </p:sp>
      <p:sp>
        <p:nvSpPr>
          <p:cNvPr id="261123" name="Line 3"/>
          <p:cNvSpPr>
            <a:spLocks noChangeShapeType="1"/>
          </p:cNvSpPr>
          <p:nvPr/>
        </p:nvSpPr>
        <p:spPr bwMode="auto">
          <a:xfrm>
            <a:off x="6073416" y="925809"/>
            <a:ext cx="0" cy="348325"/>
          </a:xfrm>
          <a:prstGeom prst="line">
            <a:avLst/>
          </a:prstGeom>
          <a:noFill/>
          <a:ln w="28575">
            <a:solidFill>
              <a:schemeClr val="tx1"/>
            </a:solidFill>
            <a:round/>
            <a:headEnd/>
            <a:tailEnd/>
          </a:ln>
          <a:effectLst/>
        </p:spPr>
        <p:txBody>
          <a:bodyPr/>
          <a:lstStyle/>
          <a:p>
            <a:pPr algn="ctr" fontAlgn="base">
              <a:spcBef>
                <a:spcPct val="0"/>
              </a:spcBef>
              <a:spcAft>
                <a:spcPct val="0"/>
              </a:spcAft>
            </a:pPr>
            <a:endParaRPr lang="en-US">
              <a:solidFill>
                <a:srgbClr val="000000"/>
              </a:solidFill>
            </a:endParaRPr>
          </a:p>
        </p:txBody>
      </p:sp>
      <p:sp>
        <p:nvSpPr>
          <p:cNvPr id="261124" name="Line 4"/>
          <p:cNvSpPr>
            <a:spLocks noChangeShapeType="1"/>
          </p:cNvSpPr>
          <p:nvPr/>
        </p:nvSpPr>
        <p:spPr bwMode="auto">
          <a:xfrm>
            <a:off x="5388376" y="921455"/>
            <a:ext cx="0" cy="348325"/>
          </a:xfrm>
          <a:prstGeom prst="line">
            <a:avLst/>
          </a:prstGeom>
          <a:noFill/>
          <a:ln w="28575">
            <a:solidFill>
              <a:schemeClr val="tx1"/>
            </a:solidFill>
            <a:round/>
            <a:headEnd/>
            <a:tailEnd/>
          </a:ln>
          <a:effectLst/>
        </p:spPr>
        <p:txBody>
          <a:bodyPr/>
          <a:lstStyle/>
          <a:p>
            <a:pPr algn="ctr" fontAlgn="base">
              <a:spcBef>
                <a:spcPct val="0"/>
              </a:spcBef>
              <a:spcAft>
                <a:spcPct val="0"/>
              </a:spcAft>
            </a:pPr>
            <a:endParaRPr lang="en-US">
              <a:solidFill>
                <a:srgbClr val="000000"/>
              </a:solidFill>
            </a:endParaRPr>
          </a:p>
        </p:txBody>
      </p:sp>
      <p:grpSp>
        <p:nvGrpSpPr>
          <p:cNvPr id="2" name="Group 11"/>
          <p:cNvGrpSpPr>
            <a:grpSpLocks/>
          </p:cNvGrpSpPr>
          <p:nvPr/>
        </p:nvGrpSpPr>
        <p:grpSpPr bwMode="auto">
          <a:xfrm>
            <a:off x="5076335" y="1262523"/>
            <a:ext cx="616825" cy="792440"/>
            <a:chOff x="642" y="1680"/>
            <a:chExt cx="465" cy="597"/>
          </a:xfrm>
        </p:grpSpPr>
        <p:pic>
          <p:nvPicPr>
            <p:cNvPr id="261132"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61133"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3" name="Group 14"/>
          <p:cNvGrpSpPr>
            <a:grpSpLocks/>
          </p:cNvGrpSpPr>
          <p:nvPr/>
        </p:nvGrpSpPr>
        <p:grpSpPr bwMode="auto">
          <a:xfrm>
            <a:off x="5758472" y="1262523"/>
            <a:ext cx="616825" cy="792440"/>
            <a:chOff x="642" y="1680"/>
            <a:chExt cx="465" cy="597"/>
          </a:xfrm>
        </p:grpSpPr>
        <p:pic>
          <p:nvPicPr>
            <p:cNvPr id="261135"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61136"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4" name="Group 17"/>
          <p:cNvGrpSpPr>
            <a:grpSpLocks/>
          </p:cNvGrpSpPr>
          <p:nvPr/>
        </p:nvGrpSpPr>
        <p:grpSpPr bwMode="auto">
          <a:xfrm>
            <a:off x="6957292" y="1259620"/>
            <a:ext cx="616825" cy="792440"/>
            <a:chOff x="642" y="1680"/>
            <a:chExt cx="465" cy="597"/>
          </a:xfrm>
        </p:grpSpPr>
        <p:pic>
          <p:nvPicPr>
            <p:cNvPr id="261138"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61139"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5" name="Group 20"/>
          <p:cNvGrpSpPr>
            <a:grpSpLocks/>
          </p:cNvGrpSpPr>
          <p:nvPr/>
        </p:nvGrpSpPr>
        <p:grpSpPr bwMode="auto">
          <a:xfrm>
            <a:off x="7630720" y="1271231"/>
            <a:ext cx="616825" cy="792440"/>
            <a:chOff x="642" y="1680"/>
            <a:chExt cx="465" cy="597"/>
          </a:xfrm>
        </p:grpSpPr>
        <p:pic>
          <p:nvPicPr>
            <p:cNvPr id="261141"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61142"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7" name="Group 23"/>
          <p:cNvGrpSpPr>
            <a:grpSpLocks/>
          </p:cNvGrpSpPr>
          <p:nvPr/>
        </p:nvGrpSpPr>
        <p:grpSpPr bwMode="auto">
          <a:xfrm>
            <a:off x="8312857" y="1259620"/>
            <a:ext cx="616825" cy="792440"/>
            <a:chOff x="642" y="1680"/>
            <a:chExt cx="465" cy="597"/>
          </a:xfrm>
        </p:grpSpPr>
        <p:pic>
          <p:nvPicPr>
            <p:cNvPr id="261144"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61145"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61156" name="AutoShape 36"/>
          <p:cNvSpPr>
            <a:spLocks noChangeArrowheads="1"/>
          </p:cNvSpPr>
          <p:nvPr/>
        </p:nvSpPr>
        <p:spPr bwMode="auto">
          <a:xfrm>
            <a:off x="4424676" y="2110114"/>
            <a:ext cx="1950621" cy="41799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lgn="ctr" fontAlgn="base">
              <a:spcBef>
                <a:spcPct val="0"/>
              </a:spcBef>
              <a:spcAft>
                <a:spcPct val="0"/>
              </a:spcAft>
            </a:pPr>
            <a:r>
              <a:rPr lang="en-US" sz="1600" b="1" dirty="0">
                <a:solidFill>
                  <a:srgbClr val="FFFFFF"/>
                </a:solidFill>
              </a:rPr>
              <a:t>VMware </a:t>
            </a:r>
            <a:r>
              <a:rPr lang="en-US" sz="1600" b="1" dirty="0" err="1">
                <a:solidFill>
                  <a:srgbClr val="FFFFFF"/>
                </a:solidFill>
              </a:rPr>
              <a:t>ESXi</a:t>
            </a:r>
            <a:endParaRPr lang="en-US" sz="1600" b="1" dirty="0">
              <a:solidFill>
                <a:srgbClr val="FFFFFF"/>
              </a:solidFill>
            </a:endParaRPr>
          </a:p>
        </p:txBody>
      </p:sp>
      <p:sp>
        <p:nvSpPr>
          <p:cNvPr id="261157" name="AutoShape 37"/>
          <p:cNvSpPr>
            <a:spLocks noChangeArrowheads="1"/>
          </p:cNvSpPr>
          <p:nvPr/>
        </p:nvSpPr>
        <p:spPr bwMode="auto">
          <a:xfrm>
            <a:off x="6955840" y="2121725"/>
            <a:ext cx="1950621" cy="41799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lgn="ctr" fontAlgn="base">
              <a:spcBef>
                <a:spcPct val="0"/>
              </a:spcBef>
              <a:spcAft>
                <a:spcPct val="0"/>
              </a:spcAft>
            </a:pPr>
            <a:r>
              <a:rPr lang="en-US" sz="1600" b="1" dirty="0">
                <a:solidFill>
                  <a:srgbClr val="FFFFFF"/>
                </a:solidFill>
              </a:rPr>
              <a:t>VMware </a:t>
            </a:r>
            <a:r>
              <a:rPr lang="en-US" sz="1600" b="1" dirty="0" err="1">
                <a:solidFill>
                  <a:srgbClr val="FFFFFF"/>
                </a:solidFill>
              </a:rPr>
              <a:t>ESXi</a:t>
            </a:r>
            <a:endParaRPr lang="en-US" sz="1600" b="1" dirty="0">
              <a:solidFill>
                <a:srgbClr val="FFFFFF"/>
              </a:solidFill>
            </a:endParaRPr>
          </a:p>
        </p:txBody>
      </p:sp>
      <p:sp>
        <p:nvSpPr>
          <p:cNvPr id="261160" name="AutoShape 40"/>
          <p:cNvSpPr>
            <a:spLocks noChangeArrowheads="1"/>
          </p:cNvSpPr>
          <p:nvPr/>
        </p:nvSpPr>
        <p:spPr bwMode="auto">
          <a:xfrm>
            <a:off x="4459509" y="2528105"/>
            <a:ext cx="1880956" cy="894035"/>
          </a:xfrm>
          <a:prstGeom prst="flowChartMerge">
            <a:avLst/>
          </a:prstGeom>
          <a:gradFill rotWithShape="1">
            <a:gsLst>
              <a:gs pos="0">
                <a:schemeClr val="accent1">
                  <a:alpha val="32001"/>
                </a:schemeClr>
              </a:gs>
              <a:gs pos="100000">
                <a:schemeClr val="accent1">
                  <a:gamma/>
                  <a:shade val="89020"/>
                  <a:invGamma/>
                  <a:alpha val="44000"/>
                </a:schemeClr>
              </a:gs>
            </a:gsLst>
            <a:lin ang="0" scaled="1"/>
          </a:gra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pic>
        <p:nvPicPr>
          <p:cNvPr id="261161" name="Picture 22" descr="Thin Server.png"/>
          <p:cNvPicPr>
            <a:picLocks noChangeAspect="1"/>
          </p:cNvPicPr>
          <p:nvPr/>
        </p:nvPicPr>
        <p:blipFill>
          <a:blip r:embed="rId5" cstate="print"/>
          <a:srcRect/>
          <a:stretch>
            <a:fillRect/>
          </a:stretch>
        </p:blipFill>
        <p:spPr bwMode="auto">
          <a:xfrm>
            <a:off x="4636574" y="3419237"/>
            <a:ext cx="1532631" cy="343972"/>
          </a:xfrm>
          <a:prstGeom prst="rect">
            <a:avLst/>
          </a:prstGeom>
          <a:noFill/>
          <a:ln w="9525">
            <a:noFill/>
            <a:miter lim="800000"/>
            <a:headEnd/>
            <a:tailEnd/>
          </a:ln>
        </p:spPr>
      </p:pic>
      <p:sp>
        <p:nvSpPr>
          <p:cNvPr id="261162" name="AutoShape 42"/>
          <p:cNvSpPr>
            <a:spLocks noChangeArrowheads="1"/>
          </p:cNvSpPr>
          <p:nvPr/>
        </p:nvSpPr>
        <p:spPr bwMode="auto">
          <a:xfrm>
            <a:off x="6990672" y="2539715"/>
            <a:ext cx="1880956" cy="894035"/>
          </a:xfrm>
          <a:prstGeom prst="flowChartMerge">
            <a:avLst/>
          </a:prstGeom>
          <a:gradFill rotWithShape="1">
            <a:gsLst>
              <a:gs pos="0">
                <a:schemeClr val="accent1">
                  <a:alpha val="32001"/>
                </a:schemeClr>
              </a:gs>
              <a:gs pos="100000">
                <a:schemeClr val="accent1">
                  <a:gamma/>
                  <a:shade val="89020"/>
                  <a:invGamma/>
                  <a:alpha val="44000"/>
                </a:schemeClr>
              </a:gs>
            </a:gsLst>
            <a:lin ang="0" scaled="1"/>
          </a:gra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pic>
        <p:nvPicPr>
          <p:cNvPr id="261163" name="Picture 22" descr="Thin Server.png"/>
          <p:cNvPicPr>
            <a:picLocks noChangeAspect="1"/>
          </p:cNvPicPr>
          <p:nvPr/>
        </p:nvPicPr>
        <p:blipFill>
          <a:blip r:embed="rId5" cstate="print"/>
          <a:srcRect/>
          <a:stretch>
            <a:fillRect/>
          </a:stretch>
        </p:blipFill>
        <p:spPr bwMode="auto">
          <a:xfrm>
            <a:off x="7167738" y="3430847"/>
            <a:ext cx="1532631" cy="343972"/>
          </a:xfrm>
          <a:prstGeom prst="rect">
            <a:avLst/>
          </a:prstGeom>
          <a:noFill/>
          <a:ln w="9525">
            <a:noFill/>
            <a:miter lim="800000"/>
            <a:headEnd/>
            <a:tailEnd/>
          </a:ln>
        </p:spPr>
      </p:pic>
      <p:sp>
        <p:nvSpPr>
          <p:cNvPr id="261165" name="AutoShape 45"/>
          <p:cNvSpPr>
            <a:spLocks noChangeArrowheads="1"/>
          </p:cNvSpPr>
          <p:nvPr/>
        </p:nvSpPr>
        <p:spPr bwMode="auto">
          <a:xfrm>
            <a:off x="5086494" y="1262523"/>
            <a:ext cx="592153" cy="777926"/>
          </a:xfrm>
          <a:prstGeom prst="roundRect">
            <a:avLst>
              <a:gd name="adj" fmla="val 12745"/>
            </a:avLst>
          </a:prstGeom>
          <a:solidFill>
            <a:schemeClr val="bg1">
              <a:alpha val="42999"/>
            </a:schemeClr>
          </a:solidFill>
          <a:ln w="9525">
            <a:solidFill>
              <a:srgbClr val="969696"/>
            </a:solid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1166" name="AutoShape 46"/>
          <p:cNvSpPr>
            <a:spLocks noChangeArrowheads="1"/>
          </p:cNvSpPr>
          <p:nvPr/>
        </p:nvSpPr>
        <p:spPr bwMode="auto">
          <a:xfrm>
            <a:off x="5771534" y="1262523"/>
            <a:ext cx="592153" cy="777926"/>
          </a:xfrm>
          <a:prstGeom prst="roundRect">
            <a:avLst>
              <a:gd name="adj" fmla="val 12745"/>
            </a:avLst>
          </a:prstGeom>
          <a:solidFill>
            <a:schemeClr val="bg1">
              <a:alpha val="42999"/>
            </a:schemeClr>
          </a:solidFill>
          <a:ln w="9525">
            <a:solidFill>
              <a:srgbClr val="969696"/>
            </a:solid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1167" name="AutoShape 47"/>
          <p:cNvSpPr>
            <a:spLocks noChangeArrowheads="1"/>
          </p:cNvSpPr>
          <p:nvPr/>
        </p:nvSpPr>
        <p:spPr bwMode="auto">
          <a:xfrm>
            <a:off x="6967451" y="1262523"/>
            <a:ext cx="592153" cy="777926"/>
          </a:xfrm>
          <a:prstGeom prst="roundRect">
            <a:avLst>
              <a:gd name="adj" fmla="val 12745"/>
            </a:avLst>
          </a:prstGeom>
          <a:solidFill>
            <a:schemeClr val="bg1">
              <a:alpha val="42999"/>
            </a:schemeClr>
          </a:solidFill>
          <a:ln w="9525">
            <a:solidFill>
              <a:srgbClr val="969696"/>
            </a:solid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1168" name="Line 48"/>
          <p:cNvSpPr>
            <a:spLocks noChangeShapeType="1"/>
          </p:cNvSpPr>
          <p:nvPr/>
        </p:nvSpPr>
        <p:spPr bwMode="auto">
          <a:xfrm>
            <a:off x="8633606" y="915650"/>
            <a:ext cx="0" cy="348325"/>
          </a:xfrm>
          <a:prstGeom prst="line">
            <a:avLst/>
          </a:prstGeom>
          <a:noFill/>
          <a:ln w="34925">
            <a:solidFill>
              <a:schemeClr val="tx1"/>
            </a:solidFill>
            <a:round/>
            <a:headEnd/>
            <a:tailEnd type="triangle" w="med" len="med"/>
          </a:ln>
          <a:effectLst/>
        </p:spPr>
        <p:txBody>
          <a:bodyPr/>
          <a:lstStyle/>
          <a:p>
            <a:pPr algn="ctr" fontAlgn="base">
              <a:spcBef>
                <a:spcPct val="0"/>
              </a:spcBef>
              <a:spcAft>
                <a:spcPct val="0"/>
              </a:spcAft>
            </a:pPr>
            <a:endParaRPr lang="en-US">
              <a:solidFill>
                <a:srgbClr val="000000"/>
              </a:solidFill>
            </a:endParaRPr>
          </a:p>
        </p:txBody>
      </p:sp>
      <p:sp>
        <p:nvSpPr>
          <p:cNvPr id="261169" name="Line 49"/>
          <p:cNvSpPr>
            <a:spLocks noChangeShapeType="1"/>
          </p:cNvSpPr>
          <p:nvPr/>
        </p:nvSpPr>
        <p:spPr bwMode="auto">
          <a:xfrm flipH="1">
            <a:off x="5376765" y="925809"/>
            <a:ext cx="3274257" cy="0"/>
          </a:xfrm>
          <a:prstGeom prst="line">
            <a:avLst/>
          </a:prstGeom>
          <a:noFill/>
          <a:ln w="28575">
            <a:solidFill>
              <a:schemeClr val="tx1"/>
            </a:solidFill>
            <a:round/>
            <a:headEnd/>
            <a:tailEnd/>
          </a:ln>
          <a:effectLst/>
        </p:spPr>
        <p:txBody>
          <a:bodyPr/>
          <a:lstStyle/>
          <a:p>
            <a:pPr algn="ctr" fontAlgn="base">
              <a:spcBef>
                <a:spcPct val="0"/>
              </a:spcBef>
              <a:spcAft>
                <a:spcPct val="0"/>
              </a:spcAft>
            </a:pPr>
            <a:endParaRPr lang="en-US">
              <a:solidFill>
                <a:srgbClr val="000000"/>
              </a:solidFill>
            </a:endParaRPr>
          </a:p>
        </p:txBody>
      </p:sp>
      <p:sp>
        <p:nvSpPr>
          <p:cNvPr id="261174" name="AutoShape 54"/>
          <p:cNvSpPr>
            <a:spLocks noChangeArrowheads="1"/>
          </p:cNvSpPr>
          <p:nvPr/>
        </p:nvSpPr>
        <p:spPr bwMode="auto">
          <a:xfrm>
            <a:off x="4343400" y="1204469"/>
            <a:ext cx="2089951" cy="1393301"/>
          </a:xfrm>
          <a:prstGeom prst="roundRect">
            <a:avLst>
              <a:gd name="adj" fmla="val 5833"/>
            </a:avLst>
          </a:prstGeom>
          <a:noFill/>
          <a:ln w="9525">
            <a:solidFill>
              <a:schemeClr val="tx1"/>
            </a:solidFill>
            <a:prstDash val="dash"/>
            <a:round/>
            <a:headEnd/>
            <a:tailEnd/>
          </a:ln>
          <a:effectLst/>
        </p:spPr>
        <p:txBody>
          <a:bodyPr wrap="none" anchor="ctr"/>
          <a:lstStyle/>
          <a:p>
            <a:pPr algn="ctr" rtl="1" fontAlgn="base">
              <a:spcBef>
                <a:spcPct val="0"/>
              </a:spcBef>
              <a:spcAft>
                <a:spcPct val="0"/>
              </a:spcAft>
            </a:pPr>
            <a:endParaRPr lang="en-US">
              <a:solidFill>
                <a:srgbClr val="000000"/>
              </a:solidFill>
            </a:endParaRPr>
          </a:p>
        </p:txBody>
      </p:sp>
      <p:sp>
        <p:nvSpPr>
          <p:cNvPr id="261175" name="AutoShape 55"/>
          <p:cNvSpPr>
            <a:spLocks noChangeArrowheads="1"/>
          </p:cNvSpPr>
          <p:nvPr/>
        </p:nvSpPr>
        <p:spPr bwMode="auto">
          <a:xfrm>
            <a:off x="6897786" y="1216080"/>
            <a:ext cx="2089951" cy="1393301"/>
          </a:xfrm>
          <a:prstGeom prst="roundRect">
            <a:avLst>
              <a:gd name="adj" fmla="val 5833"/>
            </a:avLst>
          </a:prstGeom>
          <a:noFill/>
          <a:ln w="9525">
            <a:solidFill>
              <a:schemeClr val="tx1"/>
            </a:solidFill>
            <a:prstDash val="dash"/>
            <a:round/>
            <a:headEnd/>
            <a:tailEnd/>
          </a:ln>
          <a:effectLst/>
        </p:spPr>
        <p:txBody>
          <a:bodyPr wrap="none" anchor="ctr"/>
          <a:lstStyle/>
          <a:p>
            <a:pPr algn="ctr" rtl="1" fontAlgn="base">
              <a:spcBef>
                <a:spcPct val="0"/>
              </a:spcBef>
              <a:spcAft>
                <a:spcPct val="0"/>
              </a:spcAft>
            </a:pPr>
            <a:endParaRPr lang="en-US">
              <a:solidFill>
                <a:srgbClr val="000000"/>
              </a:solidFill>
            </a:endParaRPr>
          </a:p>
        </p:txBody>
      </p:sp>
      <p:sp>
        <p:nvSpPr>
          <p:cNvPr id="261177" name="Text Box 57"/>
          <p:cNvSpPr txBox="1">
            <a:spLocks noChangeArrowheads="1"/>
          </p:cNvSpPr>
          <p:nvPr/>
        </p:nvSpPr>
        <p:spPr bwMode="auto">
          <a:xfrm>
            <a:off x="7108240" y="3721925"/>
            <a:ext cx="1628844"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b="1" dirty="0">
                <a:solidFill>
                  <a:srgbClr val="000000"/>
                </a:solidFill>
              </a:rPr>
              <a:t>Operating Server</a:t>
            </a:r>
          </a:p>
        </p:txBody>
      </p:sp>
      <p:sp>
        <p:nvSpPr>
          <p:cNvPr id="261178" name="Line 58"/>
          <p:cNvSpPr>
            <a:spLocks noChangeShapeType="1"/>
          </p:cNvSpPr>
          <p:nvPr/>
        </p:nvSpPr>
        <p:spPr bwMode="auto">
          <a:xfrm>
            <a:off x="7954372" y="925809"/>
            <a:ext cx="0" cy="348325"/>
          </a:xfrm>
          <a:prstGeom prst="line">
            <a:avLst/>
          </a:prstGeom>
          <a:noFill/>
          <a:ln w="34925">
            <a:solidFill>
              <a:schemeClr val="tx1"/>
            </a:solidFill>
            <a:round/>
            <a:headEnd/>
            <a:tailEnd type="triangle" w="med" len="med"/>
          </a:ln>
          <a:effectLst/>
        </p:spPr>
        <p:txBody>
          <a:bodyPr/>
          <a:lstStyle/>
          <a:p>
            <a:pPr algn="ctr" fontAlgn="base">
              <a:spcBef>
                <a:spcPct val="0"/>
              </a:spcBef>
              <a:spcAft>
                <a:spcPct val="0"/>
              </a:spcAft>
            </a:pPr>
            <a:endParaRPr lang="en-US">
              <a:solidFill>
                <a:srgbClr val="000000"/>
              </a:solidFill>
            </a:endParaRPr>
          </a:p>
        </p:txBody>
      </p:sp>
      <p:sp>
        <p:nvSpPr>
          <p:cNvPr id="261179" name="Text Box 59"/>
          <p:cNvSpPr txBox="1">
            <a:spLocks noChangeArrowheads="1"/>
          </p:cNvSpPr>
          <p:nvPr/>
        </p:nvSpPr>
        <p:spPr bwMode="auto">
          <a:xfrm>
            <a:off x="4783162" y="3738750"/>
            <a:ext cx="1281761" cy="338554"/>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b="1" dirty="0">
                <a:solidFill>
                  <a:srgbClr val="000000"/>
                </a:solidFill>
              </a:rPr>
              <a:t>Failed Server</a:t>
            </a:r>
          </a:p>
        </p:txBody>
      </p:sp>
      <p:sp>
        <p:nvSpPr>
          <p:cNvPr id="261180" name="Rectangle 60"/>
          <p:cNvSpPr>
            <a:spLocks noChangeArrowheads="1"/>
          </p:cNvSpPr>
          <p:nvPr/>
        </p:nvSpPr>
        <p:spPr bwMode="auto">
          <a:xfrm>
            <a:off x="4639477" y="3416334"/>
            <a:ext cx="1544242" cy="342520"/>
          </a:xfrm>
          <a:prstGeom prst="rect">
            <a:avLst/>
          </a:prstGeom>
          <a:solidFill>
            <a:srgbClr val="FF0000">
              <a:alpha val="64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pic>
        <p:nvPicPr>
          <p:cNvPr id="64" name="Picture 4" descr="Blue Volume.png"/>
          <p:cNvPicPr>
            <a:picLocks noChangeAspect="1"/>
          </p:cNvPicPr>
          <p:nvPr/>
        </p:nvPicPr>
        <p:blipFill>
          <a:blip r:embed="rId6" cstate="print"/>
          <a:srcRect/>
          <a:stretch>
            <a:fillRect/>
          </a:stretch>
        </p:blipFill>
        <p:spPr bwMode="auto">
          <a:xfrm>
            <a:off x="5426890" y="5105400"/>
            <a:ext cx="2438400" cy="990600"/>
          </a:xfrm>
          <a:prstGeom prst="rect">
            <a:avLst/>
          </a:prstGeom>
          <a:noFill/>
          <a:ln w="9525">
            <a:noFill/>
            <a:miter lim="800000"/>
            <a:headEnd/>
            <a:tailEnd/>
          </a:ln>
        </p:spPr>
      </p:pic>
      <p:pic>
        <p:nvPicPr>
          <p:cNvPr id="65" name="Picture 13" descr="Tan Storage.png"/>
          <p:cNvPicPr>
            <a:picLocks noChangeAspect="1"/>
          </p:cNvPicPr>
          <p:nvPr/>
        </p:nvPicPr>
        <p:blipFill>
          <a:blip r:embed="rId7" cstate="print"/>
          <a:srcRect/>
          <a:stretch>
            <a:fillRect/>
          </a:stretch>
        </p:blipFill>
        <p:spPr bwMode="auto">
          <a:xfrm>
            <a:off x="5841228" y="5473700"/>
            <a:ext cx="284162" cy="215900"/>
          </a:xfrm>
          <a:prstGeom prst="rect">
            <a:avLst/>
          </a:prstGeom>
          <a:noFill/>
          <a:ln w="9525">
            <a:noFill/>
            <a:miter lim="800000"/>
            <a:headEnd/>
            <a:tailEnd/>
          </a:ln>
        </p:spPr>
      </p:pic>
      <p:pic>
        <p:nvPicPr>
          <p:cNvPr id="66" name="Picture 13" descr="Tan Storage.png"/>
          <p:cNvPicPr>
            <a:picLocks noChangeAspect="1"/>
          </p:cNvPicPr>
          <p:nvPr/>
        </p:nvPicPr>
        <p:blipFill>
          <a:blip r:embed="rId7" cstate="print"/>
          <a:srcRect/>
          <a:stretch>
            <a:fillRect/>
          </a:stretch>
        </p:blipFill>
        <p:spPr bwMode="auto">
          <a:xfrm>
            <a:off x="6171428" y="5473700"/>
            <a:ext cx="284162" cy="215900"/>
          </a:xfrm>
          <a:prstGeom prst="rect">
            <a:avLst/>
          </a:prstGeom>
          <a:noFill/>
          <a:ln w="9525">
            <a:noFill/>
            <a:miter lim="800000"/>
            <a:headEnd/>
            <a:tailEnd/>
          </a:ln>
        </p:spPr>
      </p:pic>
      <p:pic>
        <p:nvPicPr>
          <p:cNvPr id="67" name="Picture 13" descr="Tan Storage.png"/>
          <p:cNvPicPr>
            <a:picLocks noChangeAspect="1"/>
          </p:cNvPicPr>
          <p:nvPr/>
        </p:nvPicPr>
        <p:blipFill>
          <a:blip r:embed="rId7" cstate="print"/>
          <a:srcRect/>
          <a:stretch>
            <a:fillRect/>
          </a:stretch>
        </p:blipFill>
        <p:spPr bwMode="auto">
          <a:xfrm>
            <a:off x="6488928" y="5473700"/>
            <a:ext cx="284162" cy="215900"/>
          </a:xfrm>
          <a:prstGeom prst="rect">
            <a:avLst/>
          </a:prstGeom>
          <a:noFill/>
          <a:ln w="9525">
            <a:noFill/>
            <a:miter lim="800000"/>
            <a:headEnd/>
            <a:tailEnd/>
          </a:ln>
        </p:spPr>
      </p:pic>
      <p:pic>
        <p:nvPicPr>
          <p:cNvPr id="68" name="Picture 13" descr="Tan Storage.png"/>
          <p:cNvPicPr>
            <a:picLocks noChangeAspect="1"/>
          </p:cNvPicPr>
          <p:nvPr/>
        </p:nvPicPr>
        <p:blipFill>
          <a:blip r:embed="rId7" cstate="print"/>
          <a:srcRect/>
          <a:stretch>
            <a:fillRect/>
          </a:stretch>
        </p:blipFill>
        <p:spPr bwMode="auto">
          <a:xfrm>
            <a:off x="6806428" y="5461000"/>
            <a:ext cx="284162" cy="215900"/>
          </a:xfrm>
          <a:prstGeom prst="rect">
            <a:avLst/>
          </a:prstGeom>
          <a:noFill/>
          <a:ln w="9525">
            <a:noFill/>
            <a:miter lim="800000"/>
            <a:headEnd/>
            <a:tailEnd/>
          </a:ln>
        </p:spPr>
      </p:pic>
      <p:pic>
        <p:nvPicPr>
          <p:cNvPr id="69" name="Picture 13" descr="Tan Storage.png"/>
          <p:cNvPicPr>
            <a:picLocks noChangeAspect="1"/>
          </p:cNvPicPr>
          <p:nvPr/>
        </p:nvPicPr>
        <p:blipFill>
          <a:blip r:embed="rId7" cstate="print"/>
          <a:srcRect/>
          <a:stretch>
            <a:fillRect/>
          </a:stretch>
        </p:blipFill>
        <p:spPr bwMode="auto">
          <a:xfrm>
            <a:off x="7136628" y="5448300"/>
            <a:ext cx="284162" cy="215900"/>
          </a:xfrm>
          <a:prstGeom prst="rect">
            <a:avLst/>
          </a:prstGeom>
          <a:noFill/>
          <a:ln w="9525">
            <a:noFill/>
            <a:miter lim="800000"/>
            <a:headEnd/>
            <a:tailEnd/>
          </a:ln>
        </p:spPr>
      </p:pic>
      <p:pic>
        <p:nvPicPr>
          <p:cNvPr id="70" name="Picture 13" descr="Tan Storage.png"/>
          <p:cNvPicPr>
            <a:picLocks noChangeAspect="1"/>
          </p:cNvPicPr>
          <p:nvPr/>
        </p:nvPicPr>
        <p:blipFill>
          <a:blip r:embed="rId7" cstate="print"/>
          <a:srcRect/>
          <a:stretch>
            <a:fillRect/>
          </a:stretch>
        </p:blipFill>
        <p:spPr bwMode="auto">
          <a:xfrm>
            <a:off x="5993628" y="5740400"/>
            <a:ext cx="284162" cy="215900"/>
          </a:xfrm>
          <a:prstGeom prst="rect">
            <a:avLst/>
          </a:prstGeom>
          <a:noFill/>
          <a:ln w="9525">
            <a:noFill/>
            <a:miter lim="800000"/>
            <a:headEnd/>
            <a:tailEnd/>
          </a:ln>
        </p:spPr>
      </p:pic>
      <p:pic>
        <p:nvPicPr>
          <p:cNvPr id="71" name="Picture 13" descr="Tan Storage.png"/>
          <p:cNvPicPr>
            <a:picLocks noChangeAspect="1"/>
          </p:cNvPicPr>
          <p:nvPr/>
        </p:nvPicPr>
        <p:blipFill>
          <a:blip r:embed="rId7" cstate="print"/>
          <a:srcRect/>
          <a:stretch>
            <a:fillRect/>
          </a:stretch>
        </p:blipFill>
        <p:spPr bwMode="auto">
          <a:xfrm>
            <a:off x="6311128" y="5740400"/>
            <a:ext cx="284162" cy="215900"/>
          </a:xfrm>
          <a:prstGeom prst="rect">
            <a:avLst/>
          </a:prstGeom>
          <a:noFill/>
          <a:ln w="9525">
            <a:noFill/>
            <a:miter lim="800000"/>
            <a:headEnd/>
            <a:tailEnd/>
          </a:ln>
        </p:spPr>
      </p:pic>
      <p:pic>
        <p:nvPicPr>
          <p:cNvPr id="72" name="Picture 13" descr="Tan Storage.png"/>
          <p:cNvPicPr>
            <a:picLocks noChangeAspect="1"/>
          </p:cNvPicPr>
          <p:nvPr/>
        </p:nvPicPr>
        <p:blipFill>
          <a:blip r:embed="rId7" cstate="print"/>
          <a:srcRect/>
          <a:stretch>
            <a:fillRect/>
          </a:stretch>
        </p:blipFill>
        <p:spPr bwMode="auto">
          <a:xfrm>
            <a:off x="6628628" y="5740400"/>
            <a:ext cx="284162" cy="215900"/>
          </a:xfrm>
          <a:prstGeom prst="rect">
            <a:avLst/>
          </a:prstGeom>
          <a:noFill/>
          <a:ln w="9525">
            <a:noFill/>
            <a:miter lim="800000"/>
            <a:headEnd/>
            <a:tailEnd/>
          </a:ln>
        </p:spPr>
      </p:pic>
      <p:pic>
        <p:nvPicPr>
          <p:cNvPr id="73" name="Picture 13" descr="Tan Storage.png"/>
          <p:cNvPicPr>
            <a:picLocks noChangeAspect="1"/>
          </p:cNvPicPr>
          <p:nvPr/>
        </p:nvPicPr>
        <p:blipFill>
          <a:blip r:embed="rId7" cstate="print"/>
          <a:srcRect/>
          <a:stretch>
            <a:fillRect/>
          </a:stretch>
        </p:blipFill>
        <p:spPr bwMode="auto">
          <a:xfrm>
            <a:off x="6946128" y="5727700"/>
            <a:ext cx="284162" cy="215900"/>
          </a:xfrm>
          <a:prstGeom prst="rect">
            <a:avLst/>
          </a:prstGeom>
          <a:noFill/>
          <a:ln w="9525">
            <a:noFill/>
            <a:miter lim="800000"/>
            <a:headEnd/>
            <a:tailEnd/>
          </a:ln>
        </p:spPr>
      </p:pic>
      <p:pic>
        <p:nvPicPr>
          <p:cNvPr id="74" name="Picture 13" descr="Tan Storage.png"/>
          <p:cNvPicPr>
            <a:picLocks noChangeAspect="1"/>
          </p:cNvPicPr>
          <p:nvPr/>
        </p:nvPicPr>
        <p:blipFill>
          <a:blip r:embed="rId7" cstate="print"/>
          <a:srcRect/>
          <a:stretch>
            <a:fillRect/>
          </a:stretch>
        </p:blipFill>
        <p:spPr bwMode="auto">
          <a:xfrm>
            <a:off x="7276328" y="5715000"/>
            <a:ext cx="284162" cy="215900"/>
          </a:xfrm>
          <a:prstGeom prst="rect">
            <a:avLst/>
          </a:prstGeom>
          <a:noFill/>
          <a:ln w="9525">
            <a:noFill/>
            <a:miter lim="800000"/>
            <a:headEnd/>
            <a:tailEnd/>
          </a:ln>
        </p:spPr>
      </p:pic>
      <p:pic>
        <p:nvPicPr>
          <p:cNvPr id="75" name="Picture 13" descr="Tan Storage.png"/>
          <p:cNvPicPr>
            <a:picLocks noChangeAspect="1"/>
          </p:cNvPicPr>
          <p:nvPr/>
        </p:nvPicPr>
        <p:blipFill>
          <a:blip r:embed="rId7" cstate="print"/>
          <a:srcRect/>
          <a:stretch>
            <a:fillRect/>
          </a:stretch>
        </p:blipFill>
        <p:spPr bwMode="auto">
          <a:xfrm>
            <a:off x="5676128" y="5740400"/>
            <a:ext cx="284162" cy="215900"/>
          </a:xfrm>
          <a:prstGeom prst="rect">
            <a:avLst/>
          </a:prstGeom>
          <a:noFill/>
          <a:ln w="9525">
            <a:noFill/>
            <a:miter lim="800000"/>
            <a:headEnd/>
            <a:tailEnd/>
          </a:ln>
        </p:spPr>
      </p:pic>
      <p:sp>
        <p:nvSpPr>
          <p:cNvPr id="76" name="Rectangle 9"/>
          <p:cNvSpPr>
            <a:spLocks noChangeArrowheads="1"/>
          </p:cNvSpPr>
          <p:nvPr/>
        </p:nvSpPr>
        <p:spPr bwMode="gray">
          <a:xfrm>
            <a:off x="5896790" y="5149850"/>
            <a:ext cx="1385888" cy="158750"/>
          </a:xfrm>
          <a:prstGeom prst="rect">
            <a:avLst/>
          </a:prstGeom>
          <a:noFill/>
          <a:ln w="9525" algn="ctr">
            <a:noFill/>
            <a:miter lim="800000"/>
            <a:headEnd/>
            <a:tailEnd/>
          </a:ln>
        </p:spPr>
        <p:txBody>
          <a:bodyPr wrap="none" lIns="0" tIns="0" rIns="0" bIns="0" anchor="ctr">
            <a:spAutoFit/>
          </a:bodyPr>
          <a:lstStyle/>
          <a:p>
            <a:pPr defTabSz="639763">
              <a:lnSpc>
                <a:spcPct val="80000"/>
              </a:lnSpc>
            </a:pPr>
            <a:r>
              <a:rPr lang="en-US" sz="1300" b="1">
                <a:latin typeface="Calibri" pitchFamily="34" charset="0"/>
              </a:rPr>
              <a:t>Shared Storage pool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28674" name="Title 6"/>
          <p:cNvSpPr>
            <a:spLocks noGrp="1"/>
          </p:cNvSpPr>
          <p:nvPr>
            <p:ph type="title" idx="4294967295"/>
          </p:nvPr>
        </p:nvSpPr>
        <p:spPr/>
        <p:txBody>
          <a:bodyPr/>
          <a:lstStyle/>
          <a:p>
            <a:r>
              <a:rPr lang="en-US" dirty="0">
                <a:solidFill>
                  <a:schemeClr val="accent1"/>
                </a:solidFill>
              </a:rPr>
              <a:t>Business Continuity in VDC: An Overview</a:t>
            </a:r>
          </a:p>
        </p:txBody>
      </p:sp>
      <p:sp>
        <p:nvSpPr>
          <p:cNvPr id="28675" name="Content Placeholder 6"/>
          <p:cNvSpPr>
            <a:spLocks noGrp="1"/>
          </p:cNvSpPr>
          <p:nvPr>
            <p:ph idx="4294967295"/>
          </p:nvPr>
        </p:nvSpPr>
        <p:spPr>
          <a:xfrm>
            <a:off x="304800" y="914400"/>
            <a:ext cx="8458200" cy="5181600"/>
          </a:xfrm>
        </p:spPr>
        <p:txBody>
          <a:bodyPr/>
          <a:lstStyle/>
          <a:p>
            <a:r>
              <a:rPr lang="en-US" dirty="0" smtClean="0">
                <a:solidFill>
                  <a:schemeClr val="bg2">
                    <a:lumMod val="75000"/>
                  </a:schemeClr>
                </a:solidFill>
              </a:rPr>
              <a:t>BC planning should include end-to-end protection of both physical and virtual resources at</a:t>
            </a:r>
          </a:p>
          <a:p>
            <a:pPr lvl="1" indent="-333375"/>
            <a:r>
              <a:rPr lang="en-US" dirty="0" smtClean="0">
                <a:solidFill>
                  <a:schemeClr val="bg2">
                    <a:lumMod val="75000"/>
                  </a:schemeClr>
                </a:solidFill>
              </a:rPr>
              <a:t>Compute, storage, and network layers</a:t>
            </a:r>
          </a:p>
          <a:p>
            <a:r>
              <a:rPr lang="en-US" dirty="0" smtClean="0">
                <a:solidFill>
                  <a:schemeClr val="bg2">
                    <a:lumMod val="75000"/>
                  </a:schemeClr>
                </a:solidFill>
              </a:rPr>
              <a:t>Ensuring BC mainly involves redundancy of components at each layer</a:t>
            </a:r>
          </a:p>
          <a:p>
            <a:r>
              <a:rPr lang="en-US" dirty="0" smtClean="0">
                <a:solidFill>
                  <a:schemeClr val="bg2">
                    <a:lumMod val="75000"/>
                  </a:schemeClr>
                </a:solidFill>
              </a:rPr>
              <a:t>BC technology for data protection includes</a:t>
            </a:r>
          </a:p>
          <a:p>
            <a:pPr lvl="1" indent="-333375"/>
            <a:r>
              <a:rPr lang="en-US" dirty="0" smtClean="0">
                <a:solidFill>
                  <a:schemeClr val="bg2">
                    <a:lumMod val="75000"/>
                  </a:schemeClr>
                </a:solidFill>
              </a:rPr>
              <a:t>Backup and replication of data (similar to CDC environment)</a:t>
            </a:r>
            <a:endParaRPr lang="en-US" dirty="0">
              <a:solidFill>
                <a:schemeClr val="bg2">
                  <a:lumMod val="75000"/>
                </a:schemeClr>
              </a:solidFill>
            </a:endParaRPr>
          </a:p>
          <a:p>
            <a:r>
              <a:rPr lang="en-US" dirty="0" smtClean="0">
                <a:solidFill>
                  <a:schemeClr val="bg2">
                    <a:lumMod val="75000"/>
                  </a:schemeClr>
                </a:solidFill>
              </a:rPr>
              <a:t>Besides traditional approaches, VDC environment has additional BC solutions typically implemented at the compute layer </a:t>
            </a:r>
          </a:p>
          <a:p>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687AE816-7C36-4EA6-8A6B-16D99C6B378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Isosceles Triangle 58"/>
          <p:cNvSpPr/>
          <p:nvPr/>
        </p:nvSpPr>
        <p:spPr bwMode="auto">
          <a:xfrm rot="10800000">
            <a:off x="4572000" y="3581400"/>
            <a:ext cx="4114800" cy="1600200"/>
          </a:xfrm>
          <a:prstGeom prst="triangle">
            <a:avLst/>
          </a:prstGeom>
          <a:gradFill flip="none" rotWithShape="1">
            <a:gsLst>
              <a:gs pos="100000">
                <a:schemeClr val="bg1">
                  <a:alpha val="0"/>
                </a:schemeClr>
              </a:gs>
              <a:gs pos="50000">
                <a:schemeClr val="accent1">
                  <a:tint val="44500"/>
                  <a:satMod val="160000"/>
                </a:schemeClr>
              </a:gs>
              <a:gs pos="100000">
                <a:schemeClr val="accent1">
                  <a:tint val="23500"/>
                  <a:satMod val="160000"/>
                </a:schemeClr>
              </a:gs>
            </a:gsLst>
            <a:lin ang="5400000" scaled="0"/>
            <a:tileRect/>
          </a:gradFill>
          <a:ln w="9525" cap="flat" cmpd="sng" algn="ctr">
            <a:noFill/>
            <a:prstDash val="solid"/>
            <a:round/>
            <a:headEnd type="none" w="med" len="med"/>
            <a:tailEnd type="none" w="med" len="med"/>
          </a:ln>
          <a:effectLst>
            <a:outerShdw blurRad="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7" name="Footer Placeholder 1"/>
          <p:cNvSpPr>
            <a:spLocks noGrp="1"/>
          </p:cNvSpPr>
          <p:nvPr>
            <p:ph type="ftr" sz="quarter" idx="10"/>
          </p:nvPr>
        </p:nvSpPr>
        <p:spPr/>
        <p:txBody>
          <a:bodyPr/>
          <a:lstStyle/>
          <a:p>
            <a:r>
              <a:rPr lang="en-US"/>
              <a:t>Business Continuity in VDC</a:t>
            </a:r>
          </a:p>
        </p:txBody>
      </p:sp>
      <p:sp>
        <p:nvSpPr>
          <p:cNvPr id="263173" name="Title 6"/>
          <p:cNvSpPr>
            <a:spLocks noGrp="1"/>
          </p:cNvSpPr>
          <p:nvPr>
            <p:ph type="title" idx="4294967295"/>
          </p:nvPr>
        </p:nvSpPr>
        <p:spPr/>
        <p:txBody>
          <a:bodyPr/>
          <a:lstStyle/>
          <a:p>
            <a:r>
              <a:rPr lang="en-US" dirty="0"/>
              <a:t>VMware® Fault Tolerance</a:t>
            </a:r>
          </a:p>
        </p:txBody>
      </p:sp>
      <p:sp>
        <p:nvSpPr>
          <p:cNvPr id="263174" name="Content Placeholder 6"/>
          <p:cNvSpPr>
            <a:spLocks noGrp="1"/>
          </p:cNvSpPr>
          <p:nvPr>
            <p:ph idx="4294967295"/>
          </p:nvPr>
        </p:nvSpPr>
        <p:spPr>
          <a:xfrm>
            <a:off x="304800" y="914400"/>
            <a:ext cx="3657600" cy="4572000"/>
          </a:xfrm>
        </p:spPr>
        <p:txBody>
          <a:bodyPr/>
          <a:lstStyle/>
          <a:p>
            <a:r>
              <a:rPr lang="en-US" dirty="0">
                <a:solidFill>
                  <a:schemeClr val="bg2">
                    <a:lumMod val="75000"/>
                  </a:schemeClr>
                </a:solidFill>
              </a:rPr>
              <a:t>Provides zero downtime and zero data loss </a:t>
            </a:r>
            <a:r>
              <a:rPr lang="en-US" dirty="0" smtClean="0">
                <a:solidFill>
                  <a:schemeClr val="bg2">
                    <a:lumMod val="75000"/>
                  </a:schemeClr>
                </a:solidFill>
              </a:rPr>
              <a:t>for </a:t>
            </a:r>
            <a:r>
              <a:rPr lang="en-US" dirty="0">
                <a:solidFill>
                  <a:schemeClr val="bg2">
                    <a:lumMod val="75000"/>
                  </a:schemeClr>
                </a:solidFill>
              </a:rPr>
              <a:t>any VM against </a:t>
            </a:r>
            <a:r>
              <a:rPr lang="en-US" dirty="0" smtClean="0">
                <a:solidFill>
                  <a:schemeClr val="bg2">
                    <a:lumMod val="75000"/>
                  </a:schemeClr>
                </a:solidFill>
              </a:rPr>
              <a:t>failures in physical servers</a:t>
            </a:r>
            <a:endParaRPr lang="en-US" dirty="0">
              <a:solidFill>
                <a:schemeClr val="bg2">
                  <a:lumMod val="75000"/>
                </a:schemeClr>
              </a:solidFill>
            </a:endParaRPr>
          </a:p>
          <a:p>
            <a:pPr marL="685800" lvl="1" indent="-336550"/>
            <a:r>
              <a:rPr lang="en-US" sz="2000" dirty="0">
                <a:solidFill>
                  <a:schemeClr val="bg2">
                    <a:lumMod val="75000"/>
                  </a:schemeClr>
                </a:solidFill>
              </a:rPr>
              <a:t>Creates a live shadow instance of the primary running on another physical server </a:t>
            </a:r>
          </a:p>
          <a:p>
            <a:pPr marL="685800" lvl="1" indent="-336550"/>
            <a:r>
              <a:rPr lang="en-US" sz="2000" dirty="0" smtClean="0">
                <a:solidFill>
                  <a:schemeClr val="bg2">
                    <a:lumMod val="75000"/>
                  </a:schemeClr>
                </a:solidFill>
              </a:rPr>
              <a:t>Keeps two </a:t>
            </a:r>
            <a:r>
              <a:rPr lang="en-US" sz="2000" dirty="0">
                <a:solidFill>
                  <a:schemeClr val="bg2">
                    <a:lumMod val="75000"/>
                  </a:schemeClr>
                </a:solidFill>
              </a:rPr>
              <a:t>instances </a:t>
            </a:r>
            <a:r>
              <a:rPr lang="en-US" sz="2000" dirty="0" smtClean="0">
                <a:solidFill>
                  <a:schemeClr val="bg2">
                    <a:lumMod val="75000"/>
                  </a:schemeClr>
                </a:solidFill>
              </a:rPr>
              <a:t>in </a:t>
            </a:r>
            <a:r>
              <a:rPr lang="en-US" sz="2000" dirty="0">
                <a:solidFill>
                  <a:schemeClr val="bg2">
                    <a:lumMod val="75000"/>
                  </a:schemeClr>
                </a:solidFill>
              </a:rPr>
              <a:t>virtual lockstep with each other</a:t>
            </a:r>
            <a:endParaRPr lang="en-US" dirty="0">
              <a:solidFill>
                <a:schemeClr val="bg2">
                  <a:lumMod val="75000"/>
                </a:schemeClr>
              </a:solidFill>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a:defRPr/>
            </a:pPr>
            <a:fld id="{BA3AEA14-66ED-4AE5-8E1F-F313797FBFCB}" type="slidenum">
              <a:rPr lang="en-US" sz="1000">
                <a:solidFill>
                  <a:srgbClr val="000000">
                    <a:lumMod val="75000"/>
                    <a:lumOff val="25000"/>
                  </a:srgbClr>
                </a:solidFill>
              </a:rPr>
              <a:pPr algn="r">
                <a:defRPr/>
              </a:pPr>
              <a:t>40</a:t>
            </a:fld>
            <a:endParaRPr lang="en-US" sz="1000">
              <a:solidFill>
                <a:srgbClr val="000000">
                  <a:lumMod val="75000"/>
                  <a:lumOff val="25000"/>
                </a:srgbClr>
              </a:solidFill>
            </a:endParaRPr>
          </a:p>
        </p:txBody>
      </p:sp>
      <p:sp>
        <p:nvSpPr>
          <p:cNvPr id="263170" name="Line 2"/>
          <p:cNvSpPr>
            <a:spLocks noChangeShapeType="1"/>
          </p:cNvSpPr>
          <p:nvPr/>
        </p:nvSpPr>
        <p:spPr bwMode="auto">
          <a:xfrm>
            <a:off x="4300025" y="3670800"/>
            <a:ext cx="4419600" cy="0"/>
          </a:xfrm>
          <a:prstGeom prst="line">
            <a:avLst/>
          </a:prstGeom>
          <a:noFill/>
          <a:ln w="22225">
            <a:solidFill>
              <a:schemeClr val="tx1"/>
            </a:solidFill>
            <a:round/>
            <a:headEnd/>
            <a:tailEnd/>
          </a:ln>
          <a:effectLst/>
        </p:spPr>
        <p:txBody>
          <a:bodyPr/>
          <a:lstStyle/>
          <a:p>
            <a:pPr algn="ctr" fontAlgn="base">
              <a:spcBef>
                <a:spcPct val="0"/>
              </a:spcBef>
              <a:spcAft>
                <a:spcPct val="0"/>
              </a:spcAft>
            </a:pPr>
            <a:endParaRPr lang="en-US">
              <a:solidFill>
                <a:srgbClr val="000000"/>
              </a:solidFill>
            </a:endParaRPr>
          </a:p>
        </p:txBody>
      </p:sp>
      <p:pic>
        <p:nvPicPr>
          <p:cNvPr id="263171" name="Picture 3" descr="grey_1"/>
          <p:cNvPicPr>
            <a:picLocks noChangeAspect="1" noChangeArrowheads="1"/>
          </p:cNvPicPr>
          <p:nvPr/>
        </p:nvPicPr>
        <p:blipFill>
          <a:blip r:embed="rId3" cstate="print"/>
          <a:srcRect/>
          <a:stretch>
            <a:fillRect/>
          </a:stretch>
        </p:blipFill>
        <p:spPr bwMode="auto">
          <a:xfrm rot="20735999">
            <a:off x="6614600" y="1073650"/>
            <a:ext cx="649288" cy="585788"/>
          </a:xfrm>
          <a:prstGeom prst="rect">
            <a:avLst/>
          </a:prstGeom>
          <a:noFill/>
        </p:spPr>
      </p:pic>
      <p:pic>
        <p:nvPicPr>
          <p:cNvPr id="263172" name="Picture 4" descr="grey"/>
          <p:cNvPicPr>
            <a:picLocks noChangeAspect="1" noChangeArrowheads="1"/>
          </p:cNvPicPr>
          <p:nvPr/>
        </p:nvPicPr>
        <p:blipFill>
          <a:blip r:embed="rId4" cstate="print"/>
          <a:srcRect/>
          <a:stretch>
            <a:fillRect/>
          </a:stretch>
        </p:blipFill>
        <p:spPr bwMode="auto">
          <a:xfrm>
            <a:off x="5728775" y="1143500"/>
            <a:ext cx="615950" cy="557213"/>
          </a:xfrm>
          <a:prstGeom prst="rect">
            <a:avLst/>
          </a:prstGeom>
          <a:noFill/>
        </p:spPr>
      </p:pic>
      <p:grpSp>
        <p:nvGrpSpPr>
          <p:cNvPr id="2" name="Group 8"/>
          <p:cNvGrpSpPr>
            <a:grpSpLocks/>
          </p:cNvGrpSpPr>
          <p:nvPr/>
        </p:nvGrpSpPr>
        <p:grpSpPr bwMode="auto">
          <a:xfrm>
            <a:off x="7010400" y="1613400"/>
            <a:ext cx="674687" cy="866775"/>
            <a:chOff x="642" y="1680"/>
            <a:chExt cx="465" cy="597"/>
          </a:xfrm>
        </p:grpSpPr>
        <p:pic>
          <p:nvPicPr>
            <p:cNvPr id="263177" name="Picture 78" descr="VM.png"/>
            <p:cNvPicPr>
              <a:picLocks noChangeAspect="1"/>
            </p:cNvPicPr>
            <p:nvPr/>
          </p:nvPicPr>
          <p:blipFill>
            <a:blip r:embed="rId5" cstate="print"/>
            <a:srcRect/>
            <a:stretch>
              <a:fillRect/>
            </a:stretch>
          </p:blipFill>
          <p:spPr bwMode="auto">
            <a:xfrm>
              <a:off x="642" y="1680"/>
              <a:ext cx="465" cy="597"/>
            </a:xfrm>
            <a:prstGeom prst="rect">
              <a:avLst/>
            </a:prstGeom>
            <a:noFill/>
            <a:ln w="9525">
              <a:noFill/>
              <a:miter lim="800000"/>
              <a:headEnd/>
              <a:tailEnd/>
            </a:ln>
          </p:spPr>
        </p:pic>
        <p:pic>
          <p:nvPicPr>
            <p:cNvPr id="263178" name="Picture 10" descr="AP_OS Single.png"/>
            <p:cNvPicPr>
              <a:picLocks noChangeAspect="1"/>
            </p:cNvPicPr>
            <p:nvPr/>
          </p:nvPicPr>
          <p:blipFill>
            <a:blip r:embed="rId6" cstate="print"/>
            <a:srcRect/>
            <a:stretch>
              <a:fillRect/>
            </a:stretch>
          </p:blipFill>
          <p:spPr bwMode="auto">
            <a:xfrm>
              <a:off x="751" y="1720"/>
              <a:ext cx="253" cy="409"/>
            </a:xfrm>
            <a:prstGeom prst="rect">
              <a:avLst/>
            </a:prstGeom>
            <a:noFill/>
            <a:ln w="9525">
              <a:noFill/>
              <a:miter lim="800000"/>
              <a:headEnd/>
              <a:tailEnd/>
            </a:ln>
          </p:spPr>
        </p:pic>
      </p:grpSp>
      <p:grpSp>
        <p:nvGrpSpPr>
          <p:cNvPr id="3" name="Group 23"/>
          <p:cNvGrpSpPr>
            <a:grpSpLocks/>
          </p:cNvGrpSpPr>
          <p:nvPr/>
        </p:nvGrpSpPr>
        <p:grpSpPr bwMode="auto">
          <a:xfrm>
            <a:off x="4046025" y="1584825"/>
            <a:ext cx="674688" cy="866775"/>
            <a:chOff x="642" y="1680"/>
            <a:chExt cx="465" cy="597"/>
          </a:xfrm>
        </p:grpSpPr>
        <p:pic>
          <p:nvPicPr>
            <p:cNvPr id="263192" name="Picture 78" descr="VM.png"/>
            <p:cNvPicPr>
              <a:picLocks noChangeAspect="1"/>
            </p:cNvPicPr>
            <p:nvPr/>
          </p:nvPicPr>
          <p:blipFill>
            <a:blip r:embed="rId5" cstate="print"/>
            <a:srcRect/>
            <a:stretch>
              <a:fillRect/>
            </a:stretch>
          </p:blipFill>
          <p:spPr bwMode="auto">
            <a:xfrm>
              <a:off x="642" y="1680"/>
              <a:ext cx="465" cy="597"/>
            </a:xfrm>
            <a:prstGeom prst="rect">
              <a:avLst/>
            </a:prstGeom>
            <a:noFill/>
            <a:ln w="9525">
              <a:noFill/>
              <a:miter lim="800000"/>
              <a:headEnd/>
              <a:tailEnd/>
            </a:ln>
          </p:spPr>
        </p:pic>
        <p:pic>
          <p:nvPicPr>
            <p:cNvPr id="263193" name="Picture 10" descr="AP_OS Single.png"/>
            <p:cNvPicPr>
              <a:picLocks noChangeAspect="1"/>
            </p:cNvPicPr>
            <p:nvPr/>
          </p:nvPicPr>
          <p:blipFill>
            <a:blip r:embed="rId6" cstate="print"/>
            <a:srcRect/>
            <a:stretch>
              <a:fillRect/>
            </a:stretch>
          </p:blipFill>
          <p:spPr bwMode="auto">
            <a:xfrm>
              <a:off x="751" y="1720"/>
              <a:ext cx="253" cy="409"/>
            </a:xfrm>
            <a:prstGeom prst="rect">
              <a:avLst/>
            </a:prstGeom>
            <a:noFill/>
            <a:ln w="9525">
              <a:noFill/>
              <a:miter lim="800000"/>
              <a:headEnd/>
              <a:tailEnd/>
            </a:ln>
          </p:spPr>
        </p:pic>
      </p:grpSp>
      <p:grpSp>
        <p:nvGrpSpPr>
          <p:cNvPr id="4" name="Group 26"/>
          <p:cNvGrpSpPr>
            <a:grpSpLocks/>
          </p:cNvGrpSpPr>
          <p:nvPr/>
        </p:nvGrpSpPr>
        <p:grpSpPr bwMode="auto">
          <a:xfrm>
            <a:off x="4782625" y="1597525"/>
            <a:ext cx="674688" cy="866775"/>
            <a:chOff x="642" y="1680"/>
            <a:chExt cx="465" cy="597"/>
          </a:xfrm>
        </p:grpSpPr>
        <p:pic>
          <p:nvPicPr>
            <p:cNvPr id="263195" name="Picture 78" descr="VM.png"/>
            <p:cNvPicPr>
              <a:picLocks noChangeAspect="1"/>
            </p:cNvPicPr>
            <p:nvPr/>
          </p:nvPicPr>
          <p:blipFill>
            <a:blip r:embed="rId5" cstate="print"/>
            <a:srcRect/>
            <a:stretch>
              <a:fillRect/>
            </a:stretch>
          </p:blipFill>
          <p:spPr bwMode="auto">
            <a:xfrm>
              <a:off x="642" y="1680"/>
              <a:ext cx="465" cy="597"/>
            </a:xfrm>
            <a:prstGeom prst="rect">
              <a:avLst/>
            </a:prstGeom>
            <a:noFill/>
            <a:ln w="9525">
              <a:noFill/>
              <a:miter lim="800000"/>
              <a:headEnd/>
              <a:tailEnd/>
            </a:ln>
          </p:spPr>
        </p:pic>
        <p:pic>
          <p:nvPicPr>
            <p:cNvPr id="263196" name="Picture 10" descr="AP_OS Single.png"/>
            <p:cNvPicPr>
              <a:picLocks noChangeAspect="1"/>
            </p:cNvPicPr>
            <p:nvPr/>
          </p:nvPicPr>
          <p:blipFill>
            <a:blip r:embed="rId6" cstate="print"/>
            <a:srcRect/>
            <a:stretch>
              <a:fillRect/>
            </a:stretch>
          </p:blipFill>
          <p:spPr bwMode="auto">
            <a:xfrm>
              <a:off x="751" y="1720"/>
              <a:ext cx="253" cy="409"/>
            </a:xfrm>
            <a:prstGeom prst="rect">
              <a:avLst/>
            </a:prstGeom>
            <a:noFill/>
            <a:ln w="9525">
              <a:noFill/>
              <a:miter lim="800000"/>
              <a:headEnd/>
              <a:tailEnd/>
            </a:ln>
          </p:spPr>
        </p:pic>
      </p:grpSp>
      <p:grpSp>
        <p:nvGrpSpPr>
          <p:cNvPr id="5" name="Group 29"/>
          <p:cNvGrpSpPr>
            <a:grpSpLocks/>
          </p:cNvGrpSpPr>
          <p:nvPr/>
        </p:nvGrpSpPr>
        <p:grpSpPr bwMode="auto">
          <a:xfrm>
            <a:off x="5528750" y="1610225"/>
            <a:ext cx="674688" cy="866775"/>
            <a:chOff x="642" y="1680"/>
            <a:chExt cx="465" cy="597"/>
          </a:xfrm>
        </p:grpSpPr>
        <p:pic>
          <p:nvPicPr>
            <p:cNvPr id="263198" name="Picture 78" descr="VM.png"/>
            <p:cNvPicPr>
              <a:picLocks noChangeAspect="1"/>
            </p:cNvPicPr>
            <p:nvPr/>
          </p:nvPicPr>
          <p:blipFill>
            <a:blip r:embed="rId5" cstate="print"/>
            <a:srcRect/>
            <a:stretch>
              <a:fillRect/>
            </a:stretch>
          </p:blipFill>
          <p:spPr bwMode="auto">
            <a:xfrm>
              <a:off x="642" y="1680"/>
              <a:ext cx="465" cy="597"/>
            </a:xfrm>
            <a:prstGeom prst="rect">
              <a:avLst/>
            </a:prstGeom>
            <a:noFill/>
            <a:ln w="9525">
              <a:noFill/>
              <a:miter lim="800000"/>
              <a:headEnd/>
              <a:tailEnd/>
            </a:ln>
          </p:spPr>
        </p:pic>
        <p:pic>
          <p:nvPicPr>
            <p:cNvPr id="263199" name="Picture 10" descr="AP_OS Single.png"/>
            <p:cNvPicPr>
              <a:picLocks noChangeAspect="1"/>
            </p:cNvPicPr>
            <p:nvPr/>
          </p:nvPicPr>
          <p:blipFill>
            <a:blip r:embed="rId6" cstate="print"/>
            <a:srcRect/>
            <a:stretch>
              <a:fillRect/>
            </a:stretch>
          </p:blipFill>
          <p:spPr bwMode="auto">
            <a:xfrm>
              <a:off x="751" y="1720"/>
              <a:ext cx="253" cy="409"/>
            </a:xfrm>
            <a:prstGeom prst="rect">
              <a:avLst/>
            </a:prstGeom>
            <a:noFill/>
            <a:ln w="9525">
              <a:noFill/>
              <a:miter lim="800000"/>
              <a:headEnd/>
              <a:tailEnd/>
            </a:ln>
          </p:spPr>
        </p:pic>
      </p:grpSp>
      <p:sp>
        <p:nvSpPr>
          <p:cNvPr id="263200" name="AutoShape 32"/>
          <p:cNvSpPr>
            <a:spLocks noChangeArrowheads="1"/>
          </p:cNvSpPr>
          <p:nvPr/>
        </p:nvSpPr>
        <p:spPr bwMode="auto">
          <a:xfrm>
            <a:off x="4071425" y="2553200"/>
            <a:ext cx="2133600" cy="45720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lgn="ctr" fontAlgn="base">
              <a:spcBef>
                <a:spcPct val="0"/>
              </a:spcBef>
              <a:spcAft>
                <a:spcPct val="0"/>
              </a:spcAft>
            </a:pPr>
            <a:r>
              <a:rPr lang="en-US" sz="1600" b="1" dirty="0">
                <a:solidFill>
                  <a:srgbClr val="FFFFFF"/>
                </a:solidFill>
              </a:rPr>
              <a:t>VMware </a:t>
            </a:r>
            <a:r>
              <a:rPr lang="en-US" sz="1600" b="1" dirty="0" err="1">
                <a:solidFill>
                  <a:srgbClr val="FFFFFF"/>
                </a:solidFill>
              </a:rPr>
              <a:t>ESXi</a:t>
            </a:r>
            <a:endParaRPr lang="en-US" sz="1600" b="1" dirty="0">
              <a:solidFill>
                <a:srgbClr val="FFFFFF"/>
              </a:solidFill>
            </a:endParaRPr>
          </a:p>
        </p:txBody>
      </p:sp>
      <p:sp>
        <p:nvSpPr>
          <p:cNvPr id="263201" name="AutoShape 33"/>
          <p:cNvSpPr>
            <a:spLocks noChangeArrowheads="1"/>
          </p:cNvSpPr>
          <p:nvPr/>
        </p:nvSpPr>
        <p:spPr bwMode="auto">
          <a:xfrm>
            <a:off x="6840025" y="2553200"/>
            <a:ext cx="2133600" cy="45720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lgn="ctr" fontAlgn="base">
              <a:spcBef>
                <a:spcPct val="0"/>
              </a:spcBef>
              <a:spcAft>
                <a:spcPct val="0"/>
              </a:spcAft>
            </a:pPr>
            <a:r>
              <a:rPr lang="en-US" sz="1600" b="1" dirty="0">
                <a:solidFill>
                  <a:srgbClr val="FFFFFF"/>
                </a:solidFill>
              </a:rPr>
              <a:t>VMware ESX</a:t>
            </a:r>
          </a:p>
        </p:txBody>
      </p:sp>
      <p:sp>
        <p:nvSpPr>
          <p:cNvPr id="263203" name="AutoShape 35"/>
          <p:cNvSpPr>
            <a:spLocks noChangeArrowheads="1"/>
          </p:cNvSpPr>
          <p:nvPr/>
        </p:nvSpPr>
        <p:spPr bwMode="auto">
          <a:xfrm>
            <a:off x="4096825" y="3010400"/>
            <a:ext cx="2057400" cy="457200"/>
          </a:xfrm>
          <a:prstGeom prst="flowChartMerge">
            <a:avLst/>
          </a:prstGeom>
          <a:gradFill rotWithShape="1">
            <a:gsLst>
              <a:gs pos="0">
                <a:schemeClr val="accent1">
                  <a:alpha val="32001"/>
                </a:schemeClr>
              </a:gs>
              <a:gs pos="100000">
                <a:schemeClr val="accent1">
                  <a:gamma/>
                  <a:shade val="89020"/>
                  <a:invGamma/>
                  <a:alpha val="44000"/>
                </a:schemeClr>
              </a:gs>
            </a:gsLst>
            <a:lin ang="0" scaled="1"/>
          </a:gra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pic>
        <p:nvPicPr>
          <p:cNvPr id="263204" name="Picture 22" descr="Thin Server.png"/>
          <p:cNvPicPr>
            <a:picLocks noChangeAspect="1"/>
          </p:cNvPicPr>
          <p:nvPr/>
        </p:nvPicPr>
        <p:blipFill>
          <a:blip r:embed="rId7" cstate="print"/>
          <a:srcRect/>
          <a:stretch>
            <a:fillRect/>
          </a:stretch>
        </p:blipFill>
        <p:spPr bwMode="auto">
          <a:xfrm>
            <a:off x="4290500" y="3477125"/>
            <a:ext cx="1676400" cy="376238"/>
          </a:xfrm>
          <a:prstGeom prst="rect">
            <a:avLst/>
          </a:prstGeom>
          <a:noFill/>
          <a:ln w="9525">
            <a:noFill/>
            <a:miter lim="800000"/>
            <a:headEnd/>
            <a:tailEnd/>
          </a:ln>
        </p:spPr>
      </p:pic>
      <p:pic>
        <p:nvPicPr>
          <p:cNvPr id="263205" name="Picture 22" descr="Thin Server.png"/>
          <p:cNvPicPr>
            <a:picLocks noChangeAspect="1"/>
          </p:cNvPicPr>
          <p:nvPr/>
        </p:nvPicPr>
        <p:blipFill>
          <a:blip r:embed="rId7" cstate="print"/>
          <a:srcRect/>
          <a:stretch>
            <a:fillRect/>
          </a:stretch>
        </p:blipFill>
        <p:spPr bwMode="auto">
          <a:xfrm>
            <a:off x="7084500" y="3477125"/>
            <a:ext cx="1676400" cy="376238"/>
          </a:xfrm>
          <a:prstGeom prst="rect">
            <a:avLst/>
          </a:prstGeom>
          <a:noFill/>
          <a:ln w="9525">
            <a:noFill/>
            <a:miter lim="800000"/>
            <a:headEnd/>
            <a:tailEnd/>
          </a:ln>
        </p:spPr>
      </p:pic>
      <p:sp>
        <p:nvSpPr>
          <p:cNvPr id="263207" name="AutoShape 39"/>
          <p:cNvSpPr>
            <a:spLocks noChangeArrowheads="1"/>
          </p:cNvSpPr>
          <p:nvPr/>
        </p:nvSpPr>
        <p:spPr bwMode="auto">
          <a:xfrm>
            <a:off x="5544625" y="1613400"/>
            <a:ext cx="647700" cy="850900"/>
          </a:xfrm>
          <a:prstGeom prst="roundRect">
            <a:avLst>
              <a:gd name="adj" fmla="val 12745"/>
            </a:avLst>
          </a:prstGeom>
          <a:solidFill>
            <a:schemeClr val="bg1">
              <a:alpha val="75000"/>
            </a:schemeClr>
          </a:solidFill>
          <a:ln w="9525">
            <a:solidFill>
              <a:srgbClr val="969696"/>
            </a:solidFill>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3209" name="AutoShape 41"/>
          <p:cNvSpPr>
            <a:spLocks noChangeArrowheads="1"/>
          </p:cNvSpPr>
          <p:nvPr/>
        </p:nvSpPr>
        <p:spPr bwMode="auto">
          <a:xfrm>
            <a:off x="3982525" y="1490525"/>
            <a:ext cx="2286000" cy="1524000"/>
          </a:xfrm>
          <a:prstGeom prst="roundRect">
            <a:avLst>
              <a:gd name="adj" fmla="val 5833"/>
            </a:avLst>
          </a:prstGeom>
          <a:noFill/>
          <a:ln w="9525">
            <a:solidFill>
              <a:schemeClr val="tx1"/>
            </a:solidFill>
            <a:prstDash val="dash"/>
            <a:round/>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3210" name="AutoShape 42"/>
          <p:cNvSpPr>
            <a:spLocks noChangeArrowheads="1"/>
          </p:cNvSpPr>
          <p:nvPr/>
        </p:nvSpPr>
        <p:spPr bwMode="auto">
          <a:xfrm>
            <a:off x="6751125" y="1562600"/>
            <a:ext cx="2286000" cy="1524000"/>
          </a:xfrm>
          <a:prstGeom prst="roundRect">
            <a:avLst>
              <a:gd name="adj" fmla="val 5833"/>
            </a:avLst>
          </a:prstGeom>
          <a:noFill/>
          <a:ln w="9525">
            <a:solidFill>
              <a:schemeClr val="tx1"/>
            </a:solidFill>
            <a:prstDash val="dash"/>
            <a:round/>
            <a:headEnd/>
            <a:tailEnd/>
          </a:ln>
          <a:effectLst/>
        </p:spPr>
        <p:txBody>
          <a:bodyPr wrap="none" anchor="ctr"/>
          <a:lstStyle/>
          <a:p>
            <a:pPr algn="ctr" rtl="1" fontAlgn="base">
              <a:spcBef>
                <a:spcPct val="0"/>
              </a:spcBef>
              <a:spcAft>
                <a:spcPct val="0"/>
              </a:spcAft>
            </a:pPr>
            <a:endParaRPr lang="en-US">
              <a:solidFill>
                <a:srgbClr val="000000"/>
              </a:solidFill>
            </a:endParaRPr>
          </a:p>
        </p:txBody>
      </p:sp>
      <p:sp>
        <p:nvSpPr>
          <p:cNvPr id="263212" name="Text Box 44"/>
          <p:cNvSpPr txBox="1">
            <a:spLocks noChangeArrowheads="1"/>
          </p:cNvSpPr>
          <p:nvPr/>
        </p:nvSpPr>
        <p:spPr bwMode="auto">
          <a:xfrm>
            <a:off x="4246050" y="3815263"/>
            <a:ext cx="1620838"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b="1" dirty="0">
                <a:solidFill>
                  <a:srgbClr val="000000"/>
                </a:solidFill>
              </a:rPr>
              <a:t>Operating Server</a:t>
            </a:r>
          </a:p>
        </p:txBody>
      </p:sp>
      <p:sp>
        <p:nvSpPr>
          <p:cNvPr id="263213" name="Text Box 45"/>
          <p:cNvSpPr txBox="1">
            <a:spLocks noChangeArrowheads="1"/>
          </p:cNvSpPr>
          <p:nvPr/>
        </p:nvSpPr>
        <p:spPr bwMode="auto">
          <a:xfrm>
            <a:off x="7232138" y="3835900"/>
            <a:ext cx="1276350" cy="33655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600" b="1" dirty="0">
                <a:solidFill>
                  <a:srgbClr val="000000"/>
                </a:solidFill>
              </a:rPr>
              <a:t>Failed Server</a:t>
            </a:r>
          </a:p>
        </p:txBody>
      </p:sp>
      <p:sp>
        <p:nvSpPr>
          <p:cNvPr id="263215" name="Rectangle 47"/>
          <p:cNvSpPr>
            <a:spLocks noChangeArrowheads="1"/>
          </p:cNvSpPr>
          <p:nvPr/>
        </p:nvSpPr>
        <p:spPr bwMode="auto">
          <a:xfrm>
            <a:off x="7074975" y="3480300"/>
            <a:ext cx="1689100" cy="374650"/>
          </a:xfrm>
          <a:prstGeom prst="rect">
            <a:avLst/>
          </a:prstGeom>
          <a:solidFill>
            <a:srgbClr val="FF0000">
              <a:alpha val="64999"/>
            </a:srgbClr>
          </a:solidFill>
          <a:ln w="9525">
            <a:no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3216" name="AutoShape 48"/>
          <p:cNvSpPr>
            <a:spLocks noChangeArrowheads="1"/>
          </p:cNvSpPr>
          <p:nvPr/>
        </p:nvSpPr>
        <p:spPr bwMode="auto">
          <a:xfrm>
            <a:off x="6205025" y="1905000"/>
            <a:ext cx="805376" cy="254500"/>
          </a:xfrm>
          <a:prstGeom prst="leftRightArrow">
            <a:avLst>
              <a:gd name="adj1" fmla="val 50000"/>
              <a:gd name="adj2" fmla="val 53299"/>
            </a:avLst>
          </a:prstGeom>
          <a:gradFill rotWithShape="1">
            <a:gsLst>
              <a:gs pos="0">
                <a:schemeClr val="folHlink"/>
              </a:gs>
              <a:gs pos="100000">
                <a:schemeClr val="folHlink">
                  <a:gamma/>
                  <a:shade val="46275"/>
                  <a:invGamma/>
                </a:schemeClr>
              </a:gs>
            </a:gsLst>
            <a:lin ang="5400000" scaled="1"/>
          </a:gra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sp>
        <p:nvSpPr>
          <p:cNvPr id="263218" name="AutoShape 50"/>
          <p:cNvSpPr>
            <a:spLocks noChangeArrowheads="1"/>
          </p:cNvSpPr>
          <p:nvPr/>
        </p:nvSpPr>
        <p:spPr bwMode="auto">
          <a:xfrm>
            <a:off x="6903525" y="3010400"/>
            <a:ext cx="2057400" cy="457200"/>
          </a:xfrm>
          <a:prstGeom prst="flowChartMerge">
            <a:avLst/>
          </a:prstGeom>
          <a:gradFill rotWithShape="1">
            <a:gsLst>
              <a:gs pos="0">
                <a:schemeClr val="accent1">
                  <a:alpha val="32001"/>
                </a:schemeClr>
              </a:gs>
              <a:gs pos="100000">
                <a:schemeClr val="accent1">
                  <a:gamma/>
                  <a:shade val="89020"/>
                  <a:invGamma/>
                  <a:alpha val="44000"/>
                </a:schemeClr>
              </a:gs>
            </a:gsLst>
            <a:lin ang="0" scaled="1"/>
          </a:gradFill>
          <a:ln w="9525">
            <a:solidFill>
              <a:schemeClr val="tx1"/>
            </a:solidFill>
            <a:miter lim="800000"/>
            <a:headEnd/>
            <a:tailEnd/>
          </a:ln>
          <a:effectLst/>
        </p:spPr>
        <p:txBody>
          <a:bodyPr wrap="none" anchor="ctr"/>
          <a:lstStyle/>
          <a:p>
            <a:pPr algn="ctr" fontAlgn="base">
              <a:spcBef>
                <a:spcPct val="0"/>
              </a:spcBef>
              <a:spcAft>
                <a:spcPct val="0"/>
              </a:spcAft>
            </a:pPr>
            <a:endParaRPr lang="en-US">
              <a:solidFill>
                <a:srgbClr val="000000"/>
              </a:solidFill>
            </a:endParaRPr>
          </a:p>
        </p:txBody>
      </p:sp>
      <p:pic>
        <p:nvPicPr>
          <p:cNvPr id="263220" name="Picture 52" descr="wheel"/>
          <p:cNvPicPr>
            <a:picLocks noChangeAspect="1" noChangeArrowheads="1"/>
          </p:cNvPicPr>
          <p:nvPr/>
        </p:nvPicPr>
        <p:blipFill>
          <a:blip r:embed="rId8" cstate="print"/>
          <a:srcRect/>
          <a:stretch>
            <a:fillRect/>
          </a:stretch>
        </p:blipFill>
        <p:spPr bwMode="auto">
          <a:xfrm>
            <a:off x="6154225" y="838700"/>
            <a:ext cx="627063" cy="479425"/>
          </a:xfrm>
          <a:prstGeom prst="rect">
            <a:avLst/>
          </a:prstGeom>
          <a:noFill/>
        </p:spPr>
      </p:pic>
      <p:pic>
        <p:nvPicPr>
          <p:cNvPr id="263221" name="Picture 53" descr="wheel"/>
          <p:cNvPicPr>
            <a:picLocks noChangeAspect="1" noChangeArrowheads="1"/>
          </p:cNvPicPr>
          <p:nvPr/>
        </p:nvPicPr>
        <p:blipFill>
          <a:blip r:embed="rId9" cstate="print"/>
          <a:srcRect/>
          <a:stretch>
            <a:fillRect/>
          </a:stretch>
        </p:blipFill>
        <p:spPr bwMode="auto">
          <a:xfrm>
            <a:off x="6147875" y="826000"/>
            <a:ext cx="639763" cy="488950"/>
          </a:xfrm>
          <a:prstGeom prst="rect">
            <a:avLst/>
          </a:prstGeom>
          <a:noFill/>
        </p:spPr>
      </p:pic>
      <p:sp>
        <p:nvSpPr>
          <p:cNvPr id="263222" name="Text Box 54"/>
          <p:cNvSpPr txBox="1">
            <a:spLocks noChangeArrowheads="1"/>
          </p:cNvSpPr>
          <p:nvPr/>
        </p:nvSpPr>
        <p:spPr bwMode="auto">
          <a:xfrm>
            <a:off x="6755888" y="724400"/>
            <a:ext cx="1300162" cy="45720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1200" b="1" dirty="0">
                <a:solidFill>
                  <a:srgbClr val="000000"/>
                </a:solidFill>
              </a:rPr>
              <a:t>No Reboot</a:t>
            </a:r>
          </a:p>
          <a:p>
            <a:pPr algn="ctr" fontAlgn="base">
              <a:spcBef>
                <a:spcPct val="0"/>
              </a:spcBef>
              <a:spcAft>
                <a:spcPct val="0"/>
              </a:spcAft>
            </a:pPr>
            <a:r>
              <a:rPr lang="en-US" sz="1200" b="1" dirty="0">
                <a:solidFill>
                  <a:srgbClr val="000000"/>
                </a:solidFill>
              </a:rPr>
              <a:t>Seamless Cutover</a:t>
            </a:r>
          </a:p>
        </p:txBody>
      </p:sp>
      <p:sp>
        <p:nvSpPr>
          <p:cNvPr id="263223" name="Text Box 55"/>
          <p:cNvSpPr txBox="1">
            <a:spLocks noChangeArrowheads="1"/>
          </p:cNvSpPr>
          <p:nvPr/>
        </p:nvSpPr>
        <p:spPr bwMode="auto">
          <a:xfrm>
            <a:off x="6103425" y="1575300"/>
            <a:ext cx="838200" cy="369332"/>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900" b="1" dirty="0">
                <a:solidFill>
                  <a:srgbClr val="000000"/>
                </a:solidFill>
              </a:rPr>
              <a:t>Fault Tolerance</a:t>
            </a:r>
          </a:p>
        </p:txBody>
      </p:sp>
      <p:pic>
        <p:nvPicPr>
          <p:cNvPr id="60" name="Picture 4" descr="Blue Volume.png"/>
          <p:cNvPicPr>
            <a:picLocks noChangeAspect="1"/>
          </p:cNvPicPr>
          <p:nvPr/>
        </p:nvPicPr>
        <p:blipFill>
          <a:blip r:embed="rId10" cstate="print"/>
          <a:srcRect/>
          <a:stretch>
            <a:fillRect/>
          </a:stretch>
        </p:blipFill>
        <p:spPr bwMode="auto">
          <a:xfrm>
            <a:off x="5410200" y="5120250"/>
            <a:ext cx="2438400" cy="990600"/>
          </a:xfrm>
          <a:prstGeom prst="rect">
            <a:avLst/>
          </a:prstGeom>
          <a:noFill/>
          <a:ln w="9525">
            <a:noFill/>
            <a:miter lim="800000"/>
            <a:headEnd/>
            <a:tailEnd/>
          </a:ln>
        </p:spPr>
      </p:pic>
      <p:pic>
        <p:nvPicPr>
          <p:cNvPr id="61" name="Picture 13" descr="Tan Storage.png"/>
          <p:cNvPicPr>
            <a:picLocks noChangeAspect="1"/>
          </p:cNvPicPr>
          <p:nvPr/>
        </p:nvPicPr>
        <p:blipFill>
          <a:blip r:embed="rId11" cstate="print"/>
          <a:srcRect/>
          <a:stretch>
            <a:fillRect/>
          </a:stretch>
        </p:blipFill>
        <p:spPr bwMode="auto">
          <a:xfrm>
            <a:off x="5824538" y="5488550"/>
            <a:ext cx="284162" cy="215900"/>
          </a:xfrm>
          <a:prstGeom prst="rect">
            <a:avLst/>
          </a:prstGeom>
          <a:noFill/>
          <a:ln w="9525">
            <a:noFill/>
            <a:miter lim="800000"/>
            <a:headEnd/>
            <a:tailEnd/>
          </a:ln>
        </p:spPr>
      </p:pic>
      <p:pic>
        <p:nvPicPr>
          <p:cNvPr id="62" name="Picture 13" descr="Tan Storage.png"/>
          <p:cNvPicPr>
            <a:picLocks noChangeAspect="1"/>
          </p:cNvPicPr>
          <p:nvPr/>
        </p:nvPicPr>
        <p:blipFill>
          <a:blip r:embed="rId11" cstate="print"/>
          <a:srcRect/>
          <a:stretch>
            <a:fillRect/>
          </a:stretch>
        </p:blipFill>
        <p:spPr bwMode="auto">
          <a:xfrm>
            <a:off x="6154738" y="5488550"/>
            <a:ext cx="284162" cy="215900"/>
          </a:xfrm>
          <a:prstGeom prst="rect">
            <a:avLst/>
          </a:prstGeom>
          <a:noFill/>
          <a:ln w="9525">
            <a:noFill/>
            <a:miter lim="800000"/>
            <a:headEnd/>
            <a:tailEnd/>
          </a:ln>
        </p:spPr>
      </p:pic>
      <p:pic>
        <p:nvPicPr>
          <p:cNvPr id="63" name="Picture 13" descr="Tan Storage.png"/>
          <p:cNvPicPr>
            <a:picLocks noChangeAspect="1"/>
          </p:cNvPicPr>
          <p:nvPr/>
        </p:nvPicPr>
        <p:blipFill>
          <a:blip r:embed="rId11" cstate="print"/>
          <a:srcRect/>
          <a:stretch>
            <a:fillRect/>
          </a:stretch>
        </p:blipFill>
        <p:spPr bwMode="auto">
          <a:xfrm>
            <a:off x="6472238" y="5488550"/>
            <a:ext cx="284162" cy="215900"/>
          </a:xfrm>
          <a:prstGeom prst="rect">
            <a:avLst/>
          </a:prstGeom>
          <a:noFill/>
          <a:ln w="9525">
            <a:noFill/>
            <a:miter lim="800000"/>
            <a:headEnd/>
            <a:tailEnd/>
          </a:ln>
        </p:spPr>
      </p:pic>
      <p:pic>
        <p:nvPicPr>
          <p:cNvPr id="64" name="Picture 13" descr="Tan Storage.png"/>
          <p:cNvPicPr>
            <a:picLocks noChangeAspect="1"/>
          </p:cNvPicPr>
          <p:nvPr/>
        </p:nvPicPr>
        <p:blipFill>
          <a:blip r:embed="rId11" cstate="print"/>
          <a:srcRect/>
          <a:stretch>
            <a:fillRect/>
          </a:stretch>
        </p:blipFill>
        <p:spPr bwMode="auto">
          <a:xfrm>
            <a:off x="6789738" y="5475850"/>
            <a:ext cx="284162" cy="215900"/>
          </a:xfrm>
          <a:prstGeom prst="rect">
            <a:avLst/>
          </a:prstGeom>
          <a:noFill/>
          <a:ln w="9525">
            <a:noFill/>
            <a:miter lim="800000"/>
            <a:headEnd/>
            <a:tailEnd/>
          </a:ln>
        </p:spPr>
      </p:pic>
      <p:pic>
        <p:nvPicPr>
          <p:cNvPr id="65" name="Picture 13" descr="Tan Storage.png"/>
          <p:cNvPicPr>
            <a:picLocks noChangeAspect="1"/>
          </p:cNvPicPr>
          <p:nvPr/>
        </p:nvPicPr>
        <p:blipFill>
          <a:blip r:embed="rId11" cstate="print"/>
          <a:srcRect/>
          <a:stretch>
            <a:fillRect/>
          </a:stretch>
        </p:blipFill>
        <p:spPr bwMode="auto">
          <a:xfrm>
            <a:off x="7119938" y="5463150"/>
            <a:ext cx="284162" cy="215900"/>
          </a:xfrm>
          <a:prstGeom prst="rect">
            <a:avLst/>
          </a:prstGeom>
          <a:noFill/>
          <a:ln w="9525">
            <a:noFill/>
            <a:miter lim="800000"/>
            <a:headEnd/>
            <a:tailEnd/>
          </a:ln>
        </p:spPr>
      </p:pic>
      <p:pic>
        <p:nvPicPr>
          <p:cNvPr id="66" name="Picture 13" descr="Tan Storage.png"/>
          <p:cNvPicPr>
            <a:picLocks noChangeAspect="1"/>
          </p:cNvPicPr>
          <p:nvPr/>
        </p:nvPicPr>
        <p:blipFill>
          <a:blip r:embed="rId11" cstate="print"/>
          <a:srcRect/>
          <a:stretch>
            <a:fillRect/>
          </a:stretch>
        </p:blipFill>
        <p:spPr bwMode="auto">
          <a:xfrm>
            <a:off x="5976938" y="5755250"/>
            <a:ext cx="284162" cy="215900"/>
          </a:xfrm>
          <a:prstGeom prst="rect">
            <a:avLst/>
          </a:prstGeom>
          <a:noFill/>
          <a:ln w="9525">
            <a:noFill/>
            <a:miter lim="800000"/>
            <a:headEnd/>
            <a:tailEnd/>
          </a:ln>
        </p:spPr>
      </p:pic>
      <p:pic>
        <p:nvPicPr>
          <p:cNvPr id="67" name="Picture 13" descr="Tan Storage.png"/>
          <p:cNvPicPr>
            <a:picLocks noChangeAspect="1"/>
          </p:cNvPicPr>
          <p:nvPr/>
        </p:nvPicPr>
        <p:blipFill>
          <a:blip r:embed="rId11" cstate="print"/>
          <a:srcRect/>
          <a:stretch>
            <a:fillRect/>
          </a:stretch>
        </p:blipFill>
        <p:spPr bwMode="auto">
          <a:xfrm>
            <a:off x="6294438" y="5755250"/>
            <a:ext cx="284162" cy="215900"/>
          </a:xfrm>
          <a:prstGeom prst="rect">
            <a:avLst/>
          </a:prstGeom>
          <a:noFill/>
          <a:ln w="9525">
            <a:noFill/>
            <a:miter lim="800000"/>
            <a:headEnd/>
            <a:tailEnd/>
          </a:ln>
        </p:spPr>
      </p:pic>
      <p:pic>
        <p:nvPicPr>
          <p:cNvPr id="68" name="Picture 13" descr="Tan Storage.png"/>
          <p:cNvPicPr>
            <a:picLocks noChangeAspect="1"/>
          </p:cNvPicPr>
          <p:nvPr/>
        </p:nvPicPr>
        <p:blipFill>
          <a:blip r:embed="rId11" cstate="print"/>
          <a:srcRect/>
          <a:stretch>
            <a:fillRect/>
          </a:stretch>
        </p:blipFill>
        <p:spPr bwMode="auto">
          <a:xfrm>
            <a:off x="6611938" y="5755250"/>
            <a:ext cx="284162" cy="215900"/>
          </a:xfrm>
          <a:prstGeom prst="rect">
            <a:avLst/>
          </a:prstGeom>
          <a:noFill/>
          <a:ln w="9525">
            <a:noFill/>
            <a:miter lim="800000"/>
            <a:headEnd/>
            <a:tailEnd/>
          </a:ln>
        </p:spPr>
      </p:pic>
      <p:pic>
        <p:nvPicPr>
          <p:cNvPr id="69" name="Picture 13" descr="Tan Storage.png"/>
          <p:cNvPicPr>
            <a:picLocks noChangeAspect="1"/>
          </p:cNvPicPr>
          <p:nvPr/>
        </p:nvPicPr>
        <p:blipFill>
          <a:blip r:embed="rId11" cstate="print"/>
          <a:srcRect/>
          <a:stretch>
            <a:fillRect/>
          </a:stretch>
        </p:blipFill>
        <p:spPr bwMode="auto">
          <a:xfrm>
            <a:off x="6929438" y="5742550"/>
            <a:ext cx="284162" cy="215900"/>
          </a:xfrm>
          <a:prstGeom prst="rect">
            <a:avLst/>
          </a:prstGeom>
          <a:noFill/>
          <a:ln w="9525">
            <a:noFill/>
            <a:miter lim="800000"/>
            <a:headEnd/>
            <a:tailEnd/>
          </a:ln>
        </p:spPr>
      </p:pic>
      <p:pic>
        <p:nvPicPr>
          <p:cNvPr id="70" name="Picture 13" descr="Tan Storage.png"/>
          <p:cNvPicPr>
            <a:picLocks noChangeAspect="1"/>
          </p:cNvPicPr>
          <p:nvPr/>
        </p:nvPicPr>
        <p:blipFill>
          <a:blip r:embed="rId11" cstate="print"/>
          <a:srcRect/>
          <a:stretch>
            <a:fillRect/>
          </a:stretch>
        </p:blipFill>
        <p:spPr bwMode="auto">
          <a:xfrm>
            <a:off x="7259638" y="5729850"/>
            <a:ext cx="284162" cy="215900"/>
          </a:xfrm>
          <a:prstGeom prst="rect">
            <a:avLst/>
          </a:prstGeom>
          <a:noFill/>
          <a:ln w="9525">
            <a:noFill/>
            <a:miter lim="800000"/>
            <a:headEnd/>
            <a:tailEnd/>
          </a:ln>
        </p:spPr>
      </p:pic>
      <p:pic>
        <p:nvPicPr>
          <p:cNvPr id="71" name="Picture 13" descr="Tan Storage.png"/>
          <p:cNvPicPr>
            <a:picLocks noChangeAspect="1"/>
          </p:cNvPicPr>
          <p:nvPr/>
        </p:nvPicPr>
        <p:blipFill>
          <a:blip r:embed="rId11" cstate="print"/>
          <a:srcRect/>
          <a:stretch>
            <a:fillRect/>
          </a:stretch>
        </p:blipFill>
        <p:spPr bwMode="auto">
          <a:xfrm>
            <a:off x="5659438" y="5755250"/>
            <a:ext cx="284162" cy="215900"/>
          </a:xfrm>
          <a:prstGeom prst="rect">
            <a:avLst/>
          </a:prstGeom>
          <a:noFill/>
          <a:ln w="9525">
            <a:noFill/>
            <a:miter lim="800000"/>
            <a:headEnd/>
            <a:tailEnd/>
          </a:ln>
        </p:spPr>
      </p:pic>
      <p:sp>
        <p:nvSpPr>
          <p:cNvPr id="72" name="Rectangle 9"/>
          <p:cNvSpPr>
            <a:spLocks noChangeArrowheads="1"/>
          </p:cNvSpPr>
          <p:nvPr/>
        </p:nvSpPr>
        <p:spPr bwMode="gray">
          <a:xfrm>
            <a:off x="5880100" y="5164700"/>
            <a:ext cx="1385888" cy="158750"/>
          </a:xfrm>
          <a:prstGeom prst="rect">
            <a:avLst/>
          </a:prstGeom>
          <a:noFill/>
          <a:ln w="9525" algn="ctr">
            <a:noFill/>
            <a:miter lim="800000"/>
            <a:headEnd/>
            <a:tailEnd/>
          </a:ln>
        </p:spPr>
        <p:txBody>
          <a:bodyPr wrap="none" lIns="0" tIns="0" rIns="0" bIns="0" anchor="ctr">
            <a:spAutoFit/>
          </a:bodyPr>
          <a:lstStyle/>
          <a:p>
            <a:pPr defTabSz="639763">
              <a:lnSpc>
                <a:spcPct val="80000"/>
              </a:lnSpc>
            </a:pPr>
            <a:r>
              <a:rPr lang="en-US" sz="1300" b="1">
                <a:latin typeface="Calibri" pitchFamily="34" charset="0"/>
              </a:rPr>
              <a:t>Shared Storage pool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sosceles Triangle 56"/>
          <p:cNvSpPr/>
          <p:nvPr/>
        </p:nvSpPr>
        <p:spPr bwMode="auto">
          <a:xfrm rot="10800000">
            <a:off x="1143976" y="4309750"/>
            <a:ext cx="6095999" cy="1600200"/>
          </a:xfrm>
          <a:prstGeom prst="triangle">
            <a:avLst/>
          </a:prstGeom>
          <a:gradFill flip="none" rotWithShape="1">
            <a:gsLst>
              <a:gs pos="100000">
                <a:schemeClr val="bg1">
                  <a:alpha val="0"/>
                </a:schemeClr>
              </a:gs>
              <a:gs pos="50000">
                <a:schemeClr val="accent1">
                  <a:tint val="44500"/>
                  <a:satMod val="160000"/>
                </a:schemeClr>
              </a:gs>
              <a:gs pos="100000">
                <a:schemeClr val="accent1">
                  <a:tint val="23500"/>
                  <a:satMod val="160000"/>
                </a:schemeClr>
              </a:gs>
            </a:gsLst>
            <a:lin ang="5400000" scaled="0"/>
            <a:tileRect/>
          </a:gradFill>
          <a:ln w="9525" cap="flat" cmpd="sng" algn="ctr">
            <a:noFill/>
            <a:prstDash val="solid"/>
            <a:round/>
            <a:headEnd type="none" w="med" len="med"/>
            <a:tailEnd type="none" w="med" len="med"/>
          </a:ln>
          <a:effectLst>
            <a:outerShdw blurRad="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53" name="Footer Placeholder 1"/>
          <p:cNvSpPr>
            <a:spLocks noGrp="1"/>
          </p:cNvSpPr>
          <p:nvPr>
            <p:ph type="ftr" sz="quarter" idx="10"/>
          </p:nvPr>
        </p:nvSpPr>
        <p:spPr/>
        <p:txBody>
          <a:bodyPr/>
          <a:lstStyle/>
          <a:p>
            <a:r>
              <a:rPr lang="en-US"/>
              <a:t>Business Continuity in VDC</a:t>
            </a:r>
          </a:p>
        </p:txBody>
      </p:sp>
      <p:sp>
        <p:nvSpPr>
          <p:cNvPr id="250882" name="Title 6"/>
          <p:cNvSpPr>
            <a:spLocks noGrp="1"/>
          </p:cNvSpPr>
          <p:nvPr>
            <p:ph type="title" idx="4294967295"/>
          </p:nvPr>
        </p:nvSpPr>
        <p:spPr/>
        <p:txBody>
          <a:bodyPr/>
          <a:lstStyle/>
          <a:p>
            <a:r>
              <a:rPr lang="en-US" dirty="0"/>
              <a:t>VMware® </a:t>
            </a:r>
            <a:r>
              <a:rPr lang="en-US" dirty="0" err="1"/>
              <a:t>vMotion</a:t>
            </a:r>
            <a:endParaRPr lang="en-US" dirty="0"/>
          </a:p>
        </p:txBody>
      </p:sp>
      <p:sp>
        <p:nvSpPr>
          <p:cNvPr id="250883" name="Content Placeholder 6"/>
          <p:cNvSpPr>
            <a:spLocks noGrp="1"/>
          </p:cNvSpPr>
          <p:nvPr>
            <p:ph idx="4294967295"/>
          </p:nvPr>
        </p:nvSpPr>
        <p:spPr>
          <a:xfrm>
            <a:off x="304800" y="838200"/>
            <a:ext cx="8839200" cy="1371600"/>
          </a:xfrm>
        </p:spPr>
        <p:txBody>
          <a:bodyPr/>
          <a:lstStyle/>
          <a:p>
            <a:r>
              <a:rPr lang="en-US" sz="2000" dirty="0">
                <a:solidFill>
                  <a:schemeClr val="bg2">
                    <a:lumMod val="75000"/>
                  </a:schemeClr>
                </a:solidFill>
              </a:rPr>
              <a:t>Migrates VMs running any OS across any type of hardware and storage</a:t>
            </a:r>
          </a:p>
          <a:p>
            <a:pPr marL="685800" lvl="1" indent="-336550"/>
            <a:r>
              <a:rPr lang="en-US" sz="1800" dirty="0">
                <a:solidFill>
                  <a:schemeClr val="bg2">
                    <a:lumMod val="75000"/>
                  </a:schemeClr>
                </a:solidFill>
              </a:rPr>
              <a:t>VMs can be migrated across different versions and generations of hardware</a:t>
            </a:r>
          </a:p>
          <a:p>
            <a:pPr marL="685800" lvl="1" indent="-336550"/>
            <a:r>
              <a:rPr lang="en-US" sz="1800" dirty="0">
                <a:solidFill>
                  <a:schemeClr val="bg2">
                    <a:lumMod val="75000"/>
                  </a:schemeClr>
                </a:solidFill>
              </a:rPr>
              <a:t>Allows multiple concurrent </a:t>
            </a:r>
            <a:r>
              <a:rPr lang="en-US" sz="1800" dirty="0" smtClean="0">
                <a:solidFill>
                  <a:schemeClr val="bg2">
                    <a:lumMod val="75000"/>
                  </a:schemeClr>
                </a:solidFill>
              </a:rPr>
              <a:t>migrations </a:t>
            </a:r>
            <a:endParaRPr lang="en-US" sz="1800" dirty="0">
              <a:solidFill>
                <a:schemeClr val="bg2">
                  <a:lumMod val="75000"/>
                </a:schemeClr>
              </a:solidFill>
            </a:endParaRPr>
          </a:p>
          <a:p>
            <a:pPr marL="685800" lvl="1" indent="-336550"/>
            <a:r>
              <a:rPr lang="en-US" sz="1800" dirty="0">
                <a:solidFill>
                  <a:schemeClr val="bg2">
                    <a:lumMod val="75000"/>
                  </a:schemeClr>
                </a:solidFill>
              </a:rPr>
              <a:t>Allows faster and </a:t>
            </a:r>
            <a:r>
              <a:rPr lang="en-US" sz="1800" dirty="0" smtClean="0">
                <a:solidFill>
                  <a:schemeClr val="bg2">
                    <a:lumMod val="75000"/>
                  </a:schemeClr>
                </a:solidFill>
              </a:rPr>
              <a:t>reliable </a:t>
            </a:r>
            <a:r>
              <a:rPr lang="en-US" sz="1800" dirty="0">
                <a:solidFill>
                  <a:schemeClr val="bg2">
                    <a:lumMod val="75000"/>
                  </a:schemeClr>
                </a:solidFill>
              </a:rPr>
              <a:t>recovery of VMs in the event of server failure</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6764D4EC-280F-4A3F-992E-AE16138FA64E}" type="slidenum">
              <a:rPr lang="en-US" sz="1000">
                <a:solidFill>
                  <a:srgbClr val="000000">
                    <a:lumMod val="75000"/>
                    <a:lumOff val="25000"/>
                  </a:srgbClr>
                </a:solidFill>
                <a:latin typeface="Calibri"/>
                <a:cs typeface="Arial"/>
              </a:rPr>
              <a:pPr algn="r" fontAlgn="auto">
                <a:spcBef>
                  <a:spcPts val="0"/>
                </a:spcBef>
                <a:spcAft>
                  <a:spcPts val="0"/>
                </a:spcAft>
                <a:defRPr/>
              </a:pPr>
              <a:t>41</a:t>
            </a:fld>
            <a:endParaRPr lang="en-US" sz="1000">
              <a:solidFill>
                <a:srgbClr val="000000">
                  <a:lumMod val="75000"/>
                  <a:lumOff val="25000"/>
                </a:srgbClr>
              </a:solidFill>
              <a:latin typeface="Calibri"/>
              <a:cs typeface="Arial"/>
            </a:endParaRPr>
          </a:p>
        </p:txBody>
      </p:sp>
      <p:sp>
        <p:nvSpPr>
          <p:cNvPr id="250933" name="Text Box 341"/>
          <p:cNvSpPr txBox="1">
            <a:spLocks noChangeArrowheads="1"/>
          </p:cNvSpPr>
          <p:nvPr/>
        </p:nvSpPr>
        <p:spPr bwMode="auto">
          <a:xfrm>
            <a:off x="1540800" y="4648472"/>
            <a:ext cx="389164"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 CPU</a:t>
            </a:r>
          </a:p>
        </p:txBody>
      </p:sp>
      <p:sp>
        <p:nvSpPr>
          <p:cNvPr id="250934" name="Text Box 341"/>
          <p:cNvSpPr txBox="1">
            <a:spLocks noChangeArrowheads="1"/>
          </p:cNvSpPr>
          <p:nvPr/>
        </p:nvSpPr>
        <p:spPr bwMode="auto">
          <a:xfrm>
            <a:off x="2776428" y="4630808"/>
            <a:ext cx="612185"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 Memory</a:t>
            </a:r>
          </a:p>
        </p:txBody>
      </p:sp>
      <p:sp>
        <p:nvSpPr>
          <p:cNvPr id="250941" name="Text Box 341"/>
          <p:cNvSpPr txBox="1">
            <a:spLocks noChangeArrowheads="1"/>
          </p:cNvSpPr>
          <p:nvPr/>
        </p:nvSpPr>
        <p:spPr bwMode="auto">
          <a:xfrm>
            <a:off x="2211750" y="4624722"/>
            <a:ext cx="612185"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NIC Card</a:t>
            </a:r>
          </a:p>
        </p:txBody>
      </p:sp>
      <p:sp>
        <p:nvSpPr>
          <p:cNvPr id="250942" name="Text Box 341"/>
          <p:cNvSpPr txBox="1">
            <a:spLocks noChangeArrowheads="1"/>
          </p:cNvSpPr>
          <p:nvPr/>
        </p:nvSpPr>
        <p:spPr bwMode="auto">
          <a:xfrm>
            <a:off x="3409851" y="4624722"/>
            <a:ext cx="592727"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Hard Disk</a:t>
            </a:r>
          </a:p>
        </p:txBody>
      </p:sp>
      <p:sp>
        <p:nvSpPr>
          <p:cNvPr id="250953" name="Text Box 341"/>
          <p:cNvSpPr txBox="1">
            <a:spLocks noChangeArrowheads="1"/>
          </p:cNvSpPr>
          <p:nvPr/>
        </p:nvSpPr>
        <p:spPr bwMode="auto">
          <a:xfrm>
            <a:off x="4649175" y="4643250"/>
            <a:ext cx="389164"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 CPU</a:t>
            </a:r>
          </a:p>
        </p:txBody>
      </p:sp>
      <p:sp>
        <p:nvSpPr>
          <p:cNvPr id="250954" name="Text Box 341"/>
          <p:cNvSpPr txBox="1">
            <a:spLocks noChangeArrowheads="1"/>
          </p:cNvSpPr>
          <p:nvPr/>
        </p:nvSpPr>
        <p:spPr bwMode="auto">
          <a:xfrm>
            <a:off x="5980200" y="4653150"/>
            <a:ext cx="612186"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 Memory</a:t>
            </a:r>
          </a:p>
        </p:txBody>
      </p:sp>
      <p:sp>
        <p:nvSpPr>
          <p:cNvPr id="250961" name="Text Box 341"/>
          <p:cNvSpPr txBox="1">
            <a:spLocks noChangeArrowheads="1"/>
          </p:cNvSpPr>
          <p:nvPr/>
        </p:nvSpPr>
        <p:spPr bwMode="auto">
          <a:xfrm>
            <a:off x="5277575" y="4643250"/>
            <a:ext cx="612186"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NIC Card</a:t>
            </a:r>
          </a:p>
        </p:txBody>
      </p:sp>
      <p:sp>
        <p:nvSpPr>
          <p:cNvPr id="250962" name="Text Box 341"/>
          <p:cNvSpPr txBox="1">
            <a:spLocks noChangeArrowheads="1"/>
          </p:cNvSpPr>
          <p:nvPr/>
        </p:nvSpPr>
        <p:spPr bwMode="auto">
          <a:xfrm>
            <a:off x="6635325" y="4636325"/>
            <a:ext cx="664573" cy="215444"/>
          </a:xfrm>
          <a:prstGeom prst="rect">
            <a:avLst/>
          </a:prstGeom>
          <a:noFill/>
          <a:ln w="9525">
            <a:noFill/>
            <a:miter lim="800000"/>
            <a:headEnd/>
            <a:tailEnd/>
          </a:ln>
        </p:spPr>
        <p:txBody>
          <a:bodyPr>
            <a:spAutoFit/>
          </a:bodyPr>
          <a:lstStyle/>
          <a:p>
            <a:pPr algn="l"/>
            <a:r>
              <a:rPr lang="en-US" sz="800" b="1" dirty="0">
                <a:solidFill>
                  <a:srgbClr val="000000"/>
                </a:solidFill>
                <a:latin typeface="Calibri"/>
                <a:cs typeface="Arial"/>
              </a:rPr>
              <a:t>Hard Disk</a:t>
            </a:r>
          </a:p>
        </p:txBody>
      </p:sp>
      <p:sp>
        <p:nvSpPr>
          <p:cNvPr id="46" name="Rounded Rectangle 45"/>
          <p:cNvSpPr/>
          <p:nvPr/>
        </p:nvSpPr>
        <p:spPr bwMode="auto">
          <a:xfrm>
            <a:off x="1292021" y="2708321"/>
            <a:ext cx="2826647" cy="174261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fontAlgn="auto">
              <a:spcBef>
                <a:spcPts val="0"/>
              </a:spcBef>
              <a:spcAft>
                <a:spcPts val="0"/>
              </a:spcAft>
              <a:defRPr/>
            </a:pPr>
            <a:endParaRPr lang="en-US" sz="800" dirty="0">
              <a:solidFill>
                <a:srgbClr val="000000"/>
              </a:solidFill>
            </a:endParaRPr>
          </a:p>
        </p:txBody>
      </p:sp>
      <p:sp>
        <p:nvSpPr>
          <p:cNvPr id="2" name="Rounded Rectangle 45"/>
          <p:cNvSpPr/>
          <p:nvPr/>
        </p:nvSpPr>
        <p:spPr bwMode="auto">
          <a:xfrm>
            <a:off x="4464788" y="2716734"/>
            <a:ext cx="2826647" cy="1694546"/>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fontAlgn="auto">
              <a:spcBef>
                <a:spcPts val="0"/>
              </a:spcBef>
              <a:spcAft>
                <a:spcPts val="0"/>
              </a:spcAft>
              <a:defRPr/>
            </a:pPr>
            <a:endParaRPr lang="en-US" sz="800" dirty="0">
              <a:solidFill>
                <a:srgbClr val="000000"/>
              </a:solidFill>
            </a:endParaRPr>
          </a:p>
        </p:txBody>
      </p:sp>
      <p:grpSp>
        <p:nvGrpSpPr>
          <p:cNvPr id="4" name="Group 49"/>
          <p:cNvGrpSpPr>
            <a:grpSpLocks/>
          </p:cNvGrpSpPr>
          <p:nvPr/>
        </p:nvGrpSpPr>
        <p:grpSpPr bwMode="auto">
          <a:xfrm>
            <a:off x="4592179" y="2620589"/>
            <a:ext cx="622535" cy="779971"/>
            <a:chOff x="6154" y="2375"/>
            <a:chExt cx="518" cy="649"/>
          </a:xfrm>
        </p:grpSpPr>
        <p:pic>
          <p:nvPicPr>
            <p:cNvPr id="250930" name="Picture 78" descr="VM.png"/>
            <p:cNvPicPr>
              <a:picLocks noChangeAspect="1"/>
            </p:cNvPicPr>
            <p:nvPr/>
          </p:nvPicPr>
          <p:blipFill>
            <a:blip r:embed="rId3" cstate="print">
              <a:lum bright="44000" contrast="-42000"/>
            </a:blip>
            <a:srcRect/>
            <a:stretch>
              <a:fillRect/>
            </a:stretch>
          </p:blipFill>
          <p:spPr bwMode="auto">
            <a:xfrm>
              <a:off x="6154" y="2375"/>
              <a:ext cx="518" cy="649"/>
            </a:xfrm>
            <a:prstGeom prst="rect">
              <a:avLst/>
            </a:prstGeom>
            <a:noFill/>
            <a:ln w="9525">
              <a:noFill/>
              <a:miter lim="800000"/>
              <a:headEnd/>
              <a:tailEnd/>
            </a:ln>
          </p:spPr>
        </p:pic>
        <p:pic>
          <p:nvPicPr>
            <p:cNvPr id="250931" name="Picture 10" descr="AP_OS Single.png"/>
            <p:cNvPicPr>
              <a:picLocks noChangeAspect="1"/>
            </p:cNvPicPr>
            <p:nvPr/>
          </p:nvPicPr>
          <p:blipFill>
            <a:blip r:embed="rId4" cstate="print">
              <a:lum bright="44000" contrast="-42000"/>
            </a:blip>
            <a:srcRect/>
            <a:stretch>
              <a:fillRect/>
            </a:stretch>
          </p:blipFill>
          <p:spPr bwMode="auto">
            <a:xfrm>
              <a:off x="6274" y="2419"/>
              <a:ext cx="283" cy="445"/>
            </a:xfrm>
            <a:prstGeom prst="rect">
              <a:avLst/>
            </a:prstGeom>
            <a:noFill/>
            <a:ln w="9525">
              <a:noFill/>
              <a:miter lim="800000"/>
              <a:headEnd/>
              <a:tailEnd/>
            </a:ln>
          </p:spPr>
        </p:pic>
      </p:grpSp>
      <p:pic>
        <p:nvPicPr>
          <p:cNvPr id="250932" name="Picture 359" descr="ICON_Memory_Q308"/>
          <p:cNvPicPr>
            <a:picLocks noChangeAspect="1" noChangeArrowheads="1"/>
          </p:cNvPicPr>
          <p:nvPr/>
        </p:nvPicPr>
        <p:blipFill>
          <a:blip r:embed="rId5" cstate="print"/>
          <a:srcRect/>
          <a:stretch>
            <a:fillRect/>
          </a:stretch>
        </p:blipFill>
        <p:spPr bwMode="auto">
          <a:xfrm>
            <a:off x="2809902" y="4241195"/>
            <a:ext cx="497547" cy="360542"/>
          </a:xfrm>
          <a:prstGeom prst="rect">
            <a:avLst/>
          </a:prstGeom>
          <a:noFill/>
          <a:ln w="9525">
            <a:noFill/>
            <a:miter lim="800000"/>
            <a:headEnd/>
            <a:tailEnd/>
          </a:ln>
        </p:spPr>
      </p:pic>
      <p:sp>
        <p:nvSpPr>
          <p:cNvPr id="50" name="Rounded Rectangle 19"/>
          <p:cNvSpPr/>
          <p:nvPr/>
        </p:nvSpPr>
        <p:spPr bwMode="auto">
          <a:xfrm>
            <a:off x="1347196" y="3678347"/>
            <a:ext cx="2716871" cy="256306"/>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fontAlgn="auto">
              <a:spcBef>
                <a:spcPts val="0"/>
              </a:spcBef>
              <a:spcAft>
                <a:spcPts val="0"/>
              </a:spcAft>
              <a:defRPr/>
            </a:pPr>
            <a:endParaRPr lang="en-US" sz="800" dirty="0">
              <a:solidFill>
                <a:srgbClr val="000000"/>
              </a:solidFill>
            </a:endParaRPr>
          </a:p>
        </p:txBody>
      </p:sp>
      <p:pic>
        <p:nvPicPr>
          <p:cNvPr id="250938" name="Picture 359" descr="ICON_Memory_Q308"/>
          <p:cNvPicPr>
            <a:picLocks noChangeAspect="1" noChangeArrowheads="1"/>
          </p:cNvPicPr>
          <p:nvPr/>
        </p:nvPicPr>
        <p:blipFill>
          <a:blip r:embed="rId6" cstate="print"/>
          <a:srcRect/>
          <a:stretch>
            <a:fillRect/>
          </a:stretch>
        </p:blipFill>
        <p:spPr bwMode="auto">
          <a:xfrm>
            <a:off x="2687317" y="4315632"/>
            <a:ext cx="495144" cy="360542"/>
          </a:xfrm>
          <a:prstGeom prst="rect">
            <a:avLst/>
          </a:prstGeom>
          <a:noFill/>
          <a:ln w="9525">
            <a:noFill/>
            <a:miter lim="800000"/>
            <a:headEnd/>
            <a:tailEnd/>
          </a:ln>
        </p:spPr>
      </p:pic>
      <p:pic>
        <p:nvPicPr>
          <p:cNvPr id="250939" name="Picture 357" descr="ICON_NIC_Q308"/>
          <p:cNvPicPr>
            <a:picLocks noChangeAspect="1" noChangeArrowheads="1"/>
          </p:cNvPicPr>
          <p:nvPr/>
        </p:nvPicPr>
        <p:blipFill>
          <a:blip r:embed="rId7" cstate="print"/>
          <a:srcRect/>
          <a:stretch>
            <a:fillRect/>
          </a:stretch>
        </p:blipFill>
        <p:spPr bwMode="auto">
          <a:xfrm>
            <a:off x="2075598" y="4235816"/>
            <a:ext cx="513171" cy="408614"/>
          </a:xfrm>
          <a:prstGeom prst="rect">
            <a:avLst/>
          </a:prstGeom>
          <a:noFill/>
          <a:ln w="9525">
            <a:noFill/>
            <a:miter lim="800000"/>
            <a:headEnd/>
            <a:tailEnd/>
          </a:ln>
        </p:spPr>
      </p:pic>
      <p:pic>
        <p:nvPicPr>
          <p:cNvPr id="250940" name="Picture 382" descr="ICON_DiscDrive_Q308"/>
          <p:cNvPicPr>
            <a:picLocks noChangeAspect="1" noChangeArrowheads="1"/>
          </p:cNvPicPr>
          <p:nvPr/>
        </p:nvPicPr>
        <p:blipFill>
          <a:blip r:embed="rId8" cstate="print"/>
          <a:srcRect/>
          <a:stretch>
            <a:fillRect/>
          </a:stretch>
        </p:blipFill>
        <p:spPr bwMode="auto">
          <a:xfrm>
            <a:off x="3407199" y="4261053"/>
            <a:ext cx="497547" cy="336506"/>
          </a:xfrm>
          <a:prstGeom prst="rect">
            <a:avLst/>
          </a:prstGeom>
          <a:noFill/>
          <a:ln w="9525">
            <a:noFill/>
            <a:miter lim="800000"/>
            <a:headEnd/>
            <a:tailEnd/>
          </a:ln>
        </p:spPr>
      </p:pic>
      <p:sp>
        <p:nvSpPr>
          <p:cNvPr id="250943" name="Text Box 64"/>
          <p:cNvSpPr txBox="1">
            <a:spLocks noChangeArrowheads="1"/>
          </p:cNvSpPr>
          <p:nvPr/>
        </p:nvSpPr>
        <p:spPr bwMode="auto">
          <a:xfrm>
            <a:off x="1925373" y="3688994"/>
            <a:ext cx="1514275" cy="197697"/>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dirty="0">
                <a:solidFill>
                  <a:srgbClr val="FFFFFF"/>
                </a:solidFill>
                <a:latin typeface="Calibri"/>
                <a:cs typeface="Arial"/>
              </a:rPr>
              <a:t>VMware ESX/</a:t>
            </a:r>
            <a:r>
              <a:rPr lang="en-US" sz="1600" b="1" dirty="0" err="1">
                <a:solidFill>
                  <a:srgbClr val="FFFFFF"/>
                </a:solidFill>
                <a:latin typeface="Calibri"/>
                <a:cs typeface="Arial"/>
              </a:rPr>
              <a:t>ESXi</a:t>
            </a:r>
            <a:endParaRPr lang="en-US" sz="1600" b="1" dirty="0">
              <a:solidFill>
                <a:srgbClr val="FFFFFF"/>
              </a:solidFill>
              <a:latin typeface="Calibri"/>
              <a:cs typeface="Arial"/>
            </a:endParaRPr>
          </a:p>
        </p:txBody>
      </p:sp>
      <p:sp>
        <p:nvSpPr>
          <p:cNvPr id="250944" name="Text Box 65"/>
          <p:cNvSpPr txBox="1">
            <a:spLocks noChangeArrowheads="1"/>
          </p:cNvSpPr>
          <p:nvPr/>
        </p:nvSpPr>
        <p:spPr bwMode="auto">
          <a:xfrm>
            <a:off x="2108047" y="4002975"/>
            <a:ext cx="1931528" cy="246221"/>
          </a:xfrm>
          <a:prstGeom prst="rect">
            <a:avLst/>
          </a:prstGeom>
          <a:noFill/>
          <a:ln w="25400" algn="ctr">
            <a:noFill/>
            <a:miter lim="800000"/>
            <a:headEnd/>
            <a:tailEnd type="none" w="lg" len="med"/>
          </a:ln>
        </p:spPr>
        <p:txBody>
          <a:bodyPr wrap="square" lIns="0" tIns="0" rIns="0" bIns="0">
            <a:spAutoFit/>
          </a:bodyPr>
          <a:lstStyle/>
          <a:p>
            <a:pPr marL="354013" indent="-354013" defTabSz="941388"/>
            <a:r>
              <a:rPr lang="en-US" sz="1600" b="1" dirty="0">
                <a:solidFill>
                  <a:srgbClr val="000000"/>
                </a:solidFill>
                <a:latin typeface="Calibri"/>
                <a:cs typeface="Arial"/>
              </a:rPr>
              <a:t>x86 Architecture</a:t>
            </a:r>
          </a:p>
        </p:txBody>
      </p:sp>
      <p:pic>
        <p:nvPicPr>
          <p:cNvPr id="250945" name="Picture 96" descr="CPU Single.png"/>
          <p:cNvPicPr>
            <a:picLocks noChangeAspect="1"/>
          </p:cNvPicPr>
          <p:nvPr/>
        </p:nvPicPr>
        <p:blipFill>
          <a:blip r:embed="rId9" cstate="print"/>
          <a:srcRect/>
          <a:stretch>
            <a:fillRect/>
          </a:stretch>
        </p:blipFill>
        <p:spPr bwMode="auto">
          <a:xfrm>
            <a:off x="1563629" y="4239421"/>
            <a:ext cx="302855" cy="409816"/>
          </a:xfrm>
          <a:prstGeom prst="rect">
            <a:avLst/>
          </a:prstGeom>
          <a:noFill/>
          <a:ln w="9525">
            <a:noFill/>
            <a:miter lim="800000"/>
            <a:headEnd/>
            <a:tailEnd/>
          </a:ln>
        </p:spPr>
      </p:pic>
      <p:pic>
        <p:nvPicPr>
          <p:cNvPr id="250946" name="Picture 78" descr="VM.png"/>
          <p:cNvPicPr>
            <a:picLocks noChangeAspect="1"/>
          </p:cNvPicPr>
          <p:nvPr/>
        </p:nvPicPr>
        <p:blipFill>
          <a:blip r:embed="rId3" cstate="print"/>
          <a:srcRect/>
          <a:stretch>
            <a:fillRect/>
          </a:stretch>
        </p:blipFill>
        <p:spPr bwMode="auto">
          <a:xfrm>
            <a:off x="1636940" y="2799658"/>
            <a:ext cx="622535" cy="801604"/>
          </a:xfrm>
          <a:prstGeom prst="rect">
            <a:avLst/>
          </a:prstGeom>
          <a:noFill/>
          <a:ln w="9525">
            <a:noFill/>
            <a:miter lim="800000"/>
            <a:headEnd/>
            <a:tailEnd/>
          </a:ln>
        </p:spPr>
      </p:pic>
      <p:pic>
        <p:nvPicPr>
          <p:cNvPr id="250947" name="Picture 10" descr="AP_OS Single.png"/>
          <p:cNvPicPr>
            <a:picLocks noChangeAspect="1"/>
          </p:cNvPicPr>
          <p:nvPr/>
        </p:nvPicPr>
        <p:blipFill>
          <a:blip r:embed="rId4" cstate="print"/>
          <a:srcRect/>
          <a:stretch>
            <a:fillRect/>
          </a:stretch>
        </p:blipFill>
        <p:spPr bwMode="auto">
          <a:xfrm>
            <a:off x="1767936" y="2854941"/>
            <a:ext cx="340112" cy="548023"/>
          </a:xfrm>
          <a:prstGeom prst="rect">
            <a:avLst/>
          </a:prstGeom>
          <a:noFill/>
          <a:ln w="9525">
            <a:noFill/>
            <a:miter lim="800000"/>
            <a:headEnd/>
            <a:tailEnd/>
          </a:ln>
        </p:spPr>
      </p:pic>
      <p:pic>
        <p:nvPicPr>
          <p:cNvPr id="250948" name="Picture 357" descr="ICON_NIC_Q308"/>
          <p:cNvPicPr>
            <a:picLocks noChangeAspect="1" noChangeArrowheads="1"/>
          </p:cNvPicPr>
          <p:nvPr/>
        </p:nvPicPr>
        <p:blipFill>
          <a:blip r:embed="rId10" cstate="print"/>
          <a:srcRect/>
          <a:stretch>
            <a:fillRect/>
          </a:stretch>
        </p:blipFill>
        <p:spPr bwMode="auto">
          <a:xfrm>
            <a:off x="1787164" y="3551988"/>
            <a:ext cx="168253" cy="133401"/>
          </a:xfrm>
          <a:prstGeom prst="rect">
            <a:avLst/>
          </a:prstGeom>
          <a:noFill/>
          <a:ln w="9525">
            <a:noFill/>
            <a:miter lim="800000"/>
            <a:headEnd/>
            <a:tailEnd/>
          </a:ln>
        </p:spPr>
      </p:pic>
      <p:pic>
        <p:nvPicPr>
          <p:cNvPr id="250949" name="Picture 359" descr="ICON_Memory_Q308"/>
          <p:cNvPicPr>
            <a:picLocks noChangeAspect="1" noChangeArrowheads="1"/>
          </p:cNvPicPr>
          <p:nvPr/>
        </p:nvPicPr>
        <p:blipFill>
          <a:blip r:embed="rId11" cstate="print"/>
          <a:srcRect/>
          <a:stretch>
            <a:fillRect/>
          </a:stretch>
        </p:blipFill>
        <p:spPr bwMode="auto">
          <a:xfrm>
            <a:off x="1951813" y="3542373"/>
            <a:ext cx="138207" cy="143015"/>
          </a:xfrm>
          <a:prstGeom prst="rect">
            <a:avLst/>
          </a:prstGeom>
          <a:noFill/>
          <a:ln w="9525">
            <a:noFill/>
            <a:miter lim="800000"/>
            <a:headEnd/>
            <a:tailEnd/>
          </a:ln>
        </p:spPr>
      </p:pic>
      <p:pic>
        <p:nvPicPr>
          <p:cNvPr id="250950" name="Picture 382" descr="ICON_DiscDrive_Q308"/>
          <p:cNvPicPr>
            <a:picLocks noChangeAspect="1" noChangeArrowheads="1"/>
          </p:cNvPicPr>
          <p:nvPr/>
        </p:nvPicPr>
        <p:blipFill>
          <a:blip r:embed="rId12" cstate="print"/>
          <a:srcRect/>
          <a:stretch>
            <a:fillRect/>
          </a:stretch>
        </p:blipFill>
        <p:spPr bwMode="auto">
          <a:xfrm>
            <a:off x="2114056" y="3542373"/>
            <a:ext cx="158639" cy="143015"/>
          </a:xfrm>
          <a:prstGeom prst="rect">
            <a:avLst/>
          </a:prstGeom>
          <a:noFill/>
          <a:ln w="9525">
            <a:noFill/>
            <a:miter lim="800000"/>
            <a:headEnd/>
            <a:tailEnd/>
          </a:ln>
        </p:spPr>
      </p:pic>
      <p:pic>
        <p:nvPicPr>
          <p:cNvPr id="250951" name="Picture 96" descr="CPU Single.png"/>
          <p:cNvPicPr>
            <a:picLocks noChangeAspect="1"/>
          </p:cNvPicPr>
          <p:nvPr/>
        </p:nvPicPr>
        <p:blipFill>
          <a:blip r:embed="rId13" cstate="print"/>
          <a:srcRect/>
          <a:stretch>
            <a:fillRect/>
          </a:stretch>
        </p:blipFill>
        <p:spPr bwMode="auto">
          <a:xfrm>
            <a:off x="1641747" y="3525548"/>
            <a:ext cx="114171" cy="153831"/>
          </a:xfrm>
          <a:prstGeom prst="rect">
            <a:avLst/>
          </a:prstGeom>
          <a:noFill/>
          <a:ln w="9525">
            <a:noFill/>
            <a:miter lim="800000"/>
            <a:headEnd/>
            <a:tailEnd/>
          </a:ln>
        </p:spPr>
      </p:pic>
      <p:pic>
        <p:nvPicPr>
          <p:cNvPr id="250952" name="Picture 359" descr="ICON_Memory_Q308"/>
          <p:cNvPicPr>
            <a:picLocks noChangeAspect="1" noChangeArrowheads="1"/>
          </p:cNvPicPr>
          <p:nvPr/>
        </p:nvPicPr>
        <p:blipFill>
          <a:blip r:embed="rId14" cstate="print"/>
          <a:srcRect/>
          <a:stretch>
            <a:fillRect/>
          </a:stretch>
        </p:blipFill>
        <p:spPr bwMode="auto">
          <a:xfrm>
            <a:off x="5982669" y="4218217"/>
            <a:ext cx="497547" cy="350927"/>
          </a:xfrm>
          <a:prstGeom prst="rect">
            <a:avLst/>
          </a:prstGeom>
          <a:noFill/>
          <a:ln w="9525">
            <a:noFill/>
            <a:miter lim="800000"/>
            <a:headEnd/>
            <a:tailEnd/>
          </a:ln>
        </p:spPr>
      </p:pic>
      <p:sp>
        <p:nvSpPr>
          <p:cNvPr id="3" name="Rounded Rectangle 19"/>
          <p:cNvSpPr/>
          <p:nvPr/>
        </p:nvSpPr>
        <p:spPr bwMode="auto">
          <a:xfrm>
            <a:off x="4519962" y="3660404"/>
            <a:ext cx="2716871" cy="248655"/>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fontAlgn="auto">
              <a:spcBef>
                <a:spcPts val="0"/>
              </a:spcBef>
              <a:spcAft>
                <a:spcPts val="0"/>
              </a:spcAft>
              <a:defRPr/>
            </a:pPr>
            <a:endParaRPr lang="en-US" sz="800" dirty="0">
              <a:solidFill>
                <a:srgbClr val="000000"/>
              </a:solidFill>
            </a:endParaRPr>
          </a:p>
        </p:txBody>
      </p:sp>
      <p:pic>
        <p:nvPicPr>
          <p:cNvPr id="250958" name="Picture 359" descr="ICON_Memory_Q308"/>
          <p:cNvPicPr>
            <a:picLocks noChangeAspect="1" noChangeArrowheads="1"/>
          </p:cNvPicPr>
          <p:nvPr/>
        </p:nvPicPr>
        <p:blipFill>
          <a:blip r:embed="rId15" cstate="print"/>
          <a:srcRect/>
          <a:stretch>
            <a:fillRect/>
          </a:stretch>
        </p:blipFill>
        <p:spPr bwMode="auto">
          <a:xfrm>
            <a:off x="5860085" y="4338324"/>
            <a:ext cx="495144" cy="349725"/>
          </a:xfrm>
          <a:prstGeom prst="rect">
            <a:avLst/>
          </a:prstGeom>
          <a:noFill/>
          <a:ln w="9525">
            <a:noFill/>
            <a:miter lim="800000"/>
            <a:headEnd/>
            <a:tailEnd/>
          </a:ln>
        </p:spPr>
      </p:pic>
      <p:pic>
        <p:nvPicPr>
          <p:cNvPr id="250959" name="Picture 357" descr="ICON_NIC_Q308"/>
          <p:cNvPicPr>
            <a:picLocks noChangeAspect="1" noChangeArrowheads="1"/>
          </p:cNvPicPr>
          <p:nvPr/>
        </p:nvPicPr>
        <p:blipFill>
          <a:blip r:embed="rId16" cstate="print"/>
          <a:srcRect/>
          <a:stretch>
            <a:fillRect/>
          </a:stretch>
        </p:blipFill>
        <p:spPr bwMode="auto">
          <a:xfrm>
            <a:off x="5248365" y="4225915"/>
            <a:ext cx="513171" cy="397798"/>
          </a:xfrm>
          <a:prstGeom prst="rect">
            <a:avLst/>
          </a:prstGeom>
          <a:noFill/>
          <a:ln w="9525">
            <a:noFill/>
            <a:miter lim="800000"/>
            <a:headEnd/>
            <a:tailEnd/>
          </a:ln>
        </p:spPr>
      </p:pic>
      <p:pic>
        <p:nvPicPr>
          <p:cNvPr id="250960" name="Picture 382" descr="ICON_DiscDrive_Q308"/>
          <p:cNvPicPr>
            <a:picLocks noChangeAspect="1" noChangeArrowheads="1"/>
          </p:cNvPicPr>
          <p:nvPr/>
        </p:nvPicPr>
        <p:blipFill>
          <a:blip r:embed="rId17" cstate="print"/>
          <a:srcRect/>
          <a:stretch>
            <a:fillRect/>
          </a:stretch>
        </p:blipFill>
        <p:spPr bwMode="auto">
          <a:xfrm>
            <a:off x="6579966" y="4226201"/>
            <a:ext cx="497547" cy="328092"/>
          </a:xfrm>
          <a:prstGeom prst="rect">
            <a:avLst/>
          </a:prstGeom>
          <a:noFill/>
          <a:ln w="9525">
            <a:noFill/>
            <a:miter lim="800000"/>
            <a:headEnd/>
            <a:tailEnd/>
          </a:ln>
        </p:spPr>
      </p:pic>
      <p:sp>
        <p:nvSpPr>
          <p:cNvPr id="250963" name="Text Box 64"/>
          <p:cNvSpPr txBox="1">
            <a:spLocks noChangeArrowheads="1"/>
          </p:cNvSpPr>
          <p:nvPr/>
        </p:nvSpPr>
        <p:spPr bwMode="auto">
          <a:xfrm>
            <a:off x="5098140" y="3688994"/>
            <a:ext cx="1514275" cy="197697"/>
          </a:xfrm>
          <a:prstGeom prst="rect">
            <a:avLst/>
          </a:prstGeom>
          <a:noFill/>
          <a:ln w="25400" algn="ctr">
            <a:noFill/>
            <a:miter lim="800000"/>
            <a:headEnd/>
            <a:tailEnd type="none" w="lg" len="med"/>
          </a:ln>
        </p:spPr>
        <p:txBody>
          <a:bodyPr lIns="0" tIns="0" rIns="0" bIns="0">
            <a:spAutoFit/>
          </a:bodyPr>
          <a:lstStyle/>
          <a:p>
            <a:pPr marL="354013" indent="-354013" defTabSz="941388"/>
            <a:r>
              <a:rPr lang="en-US" sz="1600" b="1" dirty="0">
                <a:solidFill>
                  <a:srgbClr val="FFFFFF"/>
                </a:solidFill>
                <a:latin typeface="Calibri"/>
                <a:cs typeface="Arial"/>
              </a:rPr>
              <a:t>VMware ESX/</a:t>
            </a:r>
            <a:r>
              <a:rPr lang="en-US" sz="1600" b="1" dirty="0" err="1">
                <a:solidFill>
                  <a:srgbClr val="FFFFFF"/>
                </a:solidFill>
                <a:latin typeface="Calibri"/>
                <a:cs typeface="Arial"/>
              </a:rPr>
              <a:t>ESXi</a:t>
            </a:r>
            <a:endParaRPr lang="en-US" sz="1600" b="1" dirty="0">
              <a:solidFill>
                <a:srgbClr val="FFFFFF"/>
              </a:solidFill>
              <a:latin typeface="Calibri"/>
              <a:cs typeface="Arial"/>
            </a:endParaRPr>
          </a:p>
        </p:txBody>
      </p:sp>
      <p:sp>
        <p:nvSpPr>
          <p:cNvPr id="250964" name="Text Box 65"/>
          <p:cNvSpPr txBox="1">
            <a:spLocks noChangeArrowheads="1"/>
          </p:cNvSpPr>
          <p:nvPr/>
        </p:nvSpPr>
        <p:spPr bwMode="auto">
          <a:xfrm>
            <a:off x="5280814" y="3963292"/>
            <a:ext cx="1806761" cy="246221"/>
          </a:xfrm>
          <a:prstGeom prst="rect">
            <a:avLst/>
          </a:prstGeom>
          <a:noFill/>
          <a:ln w="25400" algn="ctr">
            <a:noFill/>
            <a:miter lim="800000"/>
            <a:headEnd/>
            <a:tailEnd type="none" w="lg" len="med"/>
          </a:ln>
        </p:spPr>
        <p:txBody>
          <a:bodyPr wrap="square" lIns="0" tIns="0" rIns="0" bIns="0">
            <a:spAutoFit/>
          </a:bodyPr>
          <a:lstStyle/>
          <a:p>
            <a:pPr marL="354013" indent="-354013" defTabSz="941388"/>
            <a:r>
              <a:rPr lang="en-US" sz="1600" b="1" dirty="0">
                <a:solidFill>
                  <a:srgbClr val="000000"/>
                </a:solidFill>
                <a:latin typeface="Calibri"/>
                <a:cs typeface="Arial"/>
              </a:rPr>
              <a:t>x86 Architecture</a:t>
            </a:r>
          </a:p>
        </p:txBody>
      </p:sp>
      <p:pic>
        <p:nvPicPr>
          <p:cNvPr id="250965" name="Picture 96" descr="CPU Single.png"/>
          <p:cNvPicPr>
            <a:picLocks noChangeAspect="1"/>
          </p:cNvPicPr>
          <p:nvPr/>
        </p:nvPicPr>
        <p:blipFill>
          <a:blip r:embed="rId18" cstate="print"/>
          <a:srcRect/>
          <a:stretch>
            <a:fillRect/>
          </a:stretch>
        </p:blipFill>
        <p:spPr bwMode="auto">
          <a:xfrm>
            <a:off x="4736396" y="4204569"/>
            <a:ext cx="302855" cy="400201"/>
          </a:xfrm>
          <a:prstGeom prst="rect">
            <a:avLst/>
          </a:prstGeom>
          <a:noFill/>
          <a:ln w="9525">
            <a:noFill/>
            <a:miter lim="800000"/>
            <a:headEnd/>
            <a:tailEnd/>
          </a:ln>
        </p:spPr>
      </p:pic>
      <p:grpSp>
        <p:nvGrpSpPr>
          <p:cNvPr id="5" name="Group 62"/>
          <p:cNvGrpSpPr>
            <a:grpSpLocks/>
          </p:cNvGrpSpPr>
          <p:nvPr/>
        </p:nvGrpSpPr>
        <p:grpSpPr bwMode="auto">
          <a:xfrm>
            <a:off x="5605302" y="2829704"/>
            <a:ext cx="647773" cy="859290"/>
            <a:chOff x="4099" y="1940"/>
            <a:chExt cx="573" cy="779"/>
          </a:xfrm>
        </p:grpSpPr>
        <p:pic>
          <p:nvPicPr>
            <p:cNvPr id="250967" name="Picture 78" descr="VM.png"/>
            <p:cNvPicPr>
              <a:picLocks noChangeAspect="1"/>
            </p:cNvPicPr>
            <p:nvPr/>
          </p:nvPicPr>
          <p:blipFill>
            <a:blip r:embed="rId3" cstate="print"/>
            <a:srcRect/>
            <a:stretch>
              <a:fillRect/>
            </a:stretch>
          </p:blipFill>
          <p:spPr bwMode="auto">
            <a:xfrm>
              <a:off x="4099" y="1940"/>
              <a:ext cx="549" cy="706"/>
            </a:xfrm>
            <a:prstGeom prst="rect">
              <a:avLst/>
            </a:prstGeom>
            <a:noFill/>
            <a:ln w="9525">
              <a:noFill/>
              <a:miter lim="800000"/>
              <a:headEnd/>
              <a:tailEnd/>
            </a:ln>
          </p:spPr>
        </p:pic>
        <p:pic>
          <p:nvPicPr>
            <p:cNvPr id="250968" name="Picture 10" descr="AP_OS Single.png"/>
            <p:cNvPicPr>
              <a:picLocks noChangeAspect="1"/>
            </p:cNvPicPr>
            <p:nvPr/>
          </p:nvPicPr>
          <p:blipFill>
            <a:blip r:embed="rId4" cstate="print"/>
            <a:srcRect/>
            <a:stretch>
              <a:fillRect/>
            </a:stretch>
          </p:blipFill>
          <p:spPr bwMode="auto">
            <a:xfrm>
              <a:off x="4227" y="1988"/>
              <a:ext cx="299" cy="483"/>
            </a:xfrm>
            <a:prstGeom prst="rect">
              <a:avLst/>
            </a:prstGeom>
            <a:noFill/>
            <a:ln w="9525">
              <a:noFill/>
              <a:miter lim="800000"/>
              <a:headEnd/>
              <a:tailEnd/>
            </a:ln>
          </p:spPr>
        </p:pic>
        <p:pic>
          <p:nvPicPr>
            <p:cNvPr id="250969" name="Picture 357" descr="ICON_NIC_Q308"/>
            <p:cNvPicPr>
              <a:picLocks noChangeAspect="1" noChangeArrowheads="1"/>
            </p:cNvPicPr>
            <p:nvPr/>
          </p:nvPicPr>
          <p:blipFill>
            <a:blip r:embed="rId19" cstate="print"/>
            <a:srcRect/>
            <a:stretch>
              <a:fillRect/>
            </a:stretch>
          </p:blipFill>
          <p:spPr bwMode="auto">
            <a:xfrm>
              <a:off x="4244" y="2602"/>
              <a:ext cx="148" cy="117"/>
            </a:xfrm>
            <a:prstGeom prst="rect">
              <a:avLst/>
            </a:prstGeom>
            <a:noFill/>
            <a:ln w="9525">
              <a:noFill/>
              <a:miter lim="800000"/>
              <a:headEnd/>
              <a:tailEnd/>
            </a:ln>
          </p:spPr>
        </p:pic>
        <p:pic>
          <p:nvPicPr>
            <p:cNvPr id="250970" name="Picture 359" descr="ICON_Memory_Q308"/>
            <p:cNvPicPr>
              <a:picLocks noChangeAspect="1" noChangeArrowheads="1"/>
            </p:cNvPicPr>
            <p:nvPr/>
          </p:nvPicPr>
          <p:blipFill>
            <a:blip r:embed="rId20" cstate="print"/>
            <a:srcRect/>
            <a:stretch>
              <a:fillRect/>
            </a:stretch>
          </p:blipFill>
          <p:spPr bwMode="auto">
            <a:xfrm>
              <a:off x="4388" y="2593"/>
              <a:ext cx="123" cy="126"/>
            </a:xfrm>
            <a:prstGeom prst="rect">
              <a:avLst/>
            </a:prstGeom>
            <a:noFill/>
            <a:ln w="9525">
              <a:noFill/>
              <a:miter lim="800000"/>
              <a:headEnd/>
              <a:tailEnd/>
            </a:ln>
          </p:spPr>
        </p:pic>
        <p:pic>
          <p:nvPicPr>
            <p:cNvPr id="250971" name="Picture 382" descr="ICON_DiscDrive_Q308"/>
            <p:cNvPicPr>
              <a:picLocks noChangeAspect="1" noChangeArrowheads="1"/>
            </p:cNvPicPr>
            <p:nvPr/>
          </p:nvPicPr>
          <p:blipFill>
            <a:blip r:embed="rId21" cstate="print"/>
            <a:srcRect/>
            <a:stretch>
              <a:fillRect/>
            </a:stretch>
          </p:blipFill>
          <p:spPr bwMode="auto">
            <a:xfrm>
              <a:off x="4532" y="2593"/>
              <a:ext cx="140" cy="126"/>
            </a:xfrm>
            <a:prstGeom prst="rect">
              <a:avLst/>
            </a:prstGeom>
            <a:noFill/>
            <a:ln w="9525">
              <a:noFill/>
              <a:miter lim="800000"/>
              <a:headEnd/>
              <a:tailEnd/>
            </a:ln>
          </p:spPr>
        </p:pic>
        <p:pic>
          <p:nvPicPr>
            <p:cNvPr id="250972" name="Picture 96" descr="CPU Single.png"/>
            <p:cNvPicPr>
              <a:picLocks noChangeAspect="1"/>
            </p:cNvPicPr>
            <p:nvPr/>
          </p:nvPicPr>
          <p:blipFill>
            <a:blip r:embed="rId22" cstate="print"/>
            <a:srcRect/>
            <a:stretch>
              <a:fillRect/>
            </a:stretch>
          </p:blipFill>
          <p:spPr bwMode="auto">
            <a:xfrm>
              <a:off x="4115" y="2579"/>
              <a:ext cx="101" cy="136"/>
            </a:xfrm>
            <a:prstGeom prst="rect">
              <a:avLst/>
            </a:prstGeom>
            <a:noFill/>
            <a:ln w="9525">
              <a:noFill/>
              <a:miter lim="800000"/>
              <a:headEnd/>
              <a:tailEnd/>
            </a:ln>
          </p:spPr>
        </p:pic>
      </p:grpSp>
      <p:sp>
        <p:nvSpPr>
          <p:cNvPr id="250973" name="AutoShape 93"/>
          <p:cNvSpPr>
            <a:spLocks noChangeArrowheads="1"/>
          </p:cNvSpPr>
          <p:nvPr/>
        </p:nvSpPr>
        <p:spPr bwMode="auto">
          <a:xfrm>
            <a:off x="1638141" y="2362201"/>
            <a:ext cx="5134114" cy="980673"/>
          </a:xfrm>
          <a:prstGeom prst="curvedDownArrow">
            <a:avLst>
              <a:gd name="adj1" fmla="val 57831"/>
              <a:gd name="adj2" fmla="val 162536"/>
              <a:gd name="adj3" fmla="val 33333"/>
            </a:avLst>
          </a:prstGeom>
          <a:gradFill rotWithShape="1">
            <a:gsLst>
              <a:gs pos="0">
                <a:srgbClr val="99CC00">
                  <a:alpha val="44000"/>
                </a:srgbClr>
              </a:gs>
              <a:gs pos="100000">
                <a:srgbClr val="99CC00">
                  <a:gamma/>
                  <a:shade val="46275"/>
                  <a:invGamma/>
                  <a:alpha val="48000"/>
                </a:srgbClr>
              </a:gs>
            </a:gsLst>
            <a:lin ang="5400000" scaled="1"/>
          </a:gradFill>
          <a:ln w="9525">
            <a:noFill/>
            <a:prstDash val="dash"/>
            <a:miter lim="800000"/>
            <a:headEnd/>
            <a:tailEnd/>
          </a:ln>
          <a:effectLst/>
        </p:spPr>
        <p:txBody>
          <a:bodyPr wrap="none" anchor="ctr"/>
          <a:lstStyle/>
          <a:p>
            <a:endParaRPr lang="en-US">
              <a:solidFill>
                <a:srgbClr val="000000"/>
              </a:solidFill>
              <a:latin typeface="Calibri"/>
              <a:cs typeface="Arial"/>
            </a:endParaRPr>
          </a:p>
        </p:txBody>
      </p:sp>
      <p:pic>
        <p:nvPicPr>
          <p:cNvPr id="250975" name="Picture 78" descr="VM.png"/>
          <p:cNvPicPr>
            <a:picLocks noChangeAspect="1"/>
          </p:cNvPicPr>
          <p:nvPr/>
        </p:nvPicPr>
        <p:blipFill>
          <a:blip r:embed="rId3" cstate="print">
            <a:lum bright="40000" contrast="-38000"/>
          </a:blip>
          <a:srcRect/>
          <a:stretch>
            <a:fillRect/>
          </a:stretch>
        </p:blipFill>
        <p:spPr bwMode="auto">
          <a:xfrm>
            <a:off x="2758224" y="2535261"/>
            <a:ext cx="622535" cy="779972"/>
          </a:xfrm>
          <a:prstGeom prst="rect">
            <a:avLst/>
          </a:prstGeom>
          <a:noFill/>
          <a:ln w="9525">
            <a:noFill/>
            <a:miter lim="800000"/>
            <a:headEnd/>
            <a:tailEnd/>
          </a:ln>
        </p:spPr>
      </p:pic>
      <p:pic>
        <p:nvPicPr>
          <p:cNvPr id="250976" name="Picture 10" descr="AP_OS Single.png"/>
          <p:cNvPicPr>
            <a:picLocks noChangeAspect="1"/>
          </p:cNvPicPr>
          <p:nvPr/>
        </p:nvPicPr>
        <p:blipFill>
          <a:blip r:embed="rId4" cstate="print">
            <a:lum bright="40000" contrast="-38000"/>
          </a:blip>
          <a:srcRect/>
          <a:stretch>
            <a:fillRect/>
          </a:stretch>
        </p:blipFill>
        <p:spPr bwMode="auto">
          <a:xfrm>
            <a:off x="2902441" y="2588141"/>
            <a:ext cx="340112" cy="534804"/>
          </a:xfrm>
          <a:prstGeom prst="rect">
            <a:avLst/>
          </a:prstGeom>
          <a:noFill/>
          <a:ln w="9525">
            <a:noFill/>
            <a:miter lim="800000"/>
            <a:headEnd/>
            <a:tailEnd/>
          </a:ln>
        </p:spPr>
      </p:pic>
      <p:sp>
        <p:nvSpPr>
          <p:cNvPr id="250981" name="AutoShape 101"/>
          <p:cNvSpPr>
            <a:spLocks noChangeArrowheads="1"/>
          </p:cNvSpPr>
          <p:nvPr/>
        </p:nvSpPr>
        <p:spPr bwMode="auto">
          <a:xfrm>
            <a:off x="3425114" y="3535577"/>
            <a:ext cx="1734431" cy="539987"/>
          </a:xfrm>
          <a:prstGeom prst="leftRightArrow">
            <a:avLst>
              <a:gd name="adj1" fmla="val 50000"/>
              <a:gd name="adj2" fmla="val 70546"/>
            </a:avLst>
          </a:prstGeom>
          <a:solidFill>
            <a:schemeClr val="accent2">
              <a:alpha val="50000"/>
            </a:schemeClr>
          </a:solidFill>
          <a:ln w="9525">
            <a:noFill/>
            <a:miter lim="800000"/>
            <a:headEnd/>
            <a:tailEnd/>
          </a:ln>
          <a:effectLst/>
        </p:spPr>
        <p:txBody>
          <a:bodyPr wrap="none" anchor="ctr">
            <a:spAutoFit/>
          </a:bodyPr>
          <a:lstStyle/>
          <a:p>
            <a:r>
              <a:rPr lang="en-US" sz="1600" b="1" dirty="0">
                <a:solidFill>
                  <a:srgbClr val="A50021"/>
                </a:solidFill>
                <a:latin typeface="Calibri"/>
                <a:cs typeface="Arial"/>
              </a:rPr>
              <a:t>VMware </a:t>
            </a:r>
            <a:r>
              <a:rPr lang="en-US" sz="1600" b="1" dirty="0" err="1">
                <a:solidFill>
                  <a:srgbClr val="A50021"/>
                </a:solidFill>
                <a:latin typeface="Calibri"/>
                <a:cs typeface="Arial"/>
              </a:rPr>
              <a:t>vMotion</a:t>
            </a:r>
            <a:endParaRPr lang="en-US" sz="1600" b="1" dirty="0">
              <a:solidFill>
                <a:srgbClr val="A50021"/>
              </a:solidFill>
              <a:latin typeface="Calibri"/>
              <a:cs typeface="Arial"/>
            </a:endParaRPr>
          </a:p>
        </p:txBody>
      </p:sp>
      <p:grpSp>
        <p:nvGrpSpPr>
          <p:cNvPr id="7" name="Group 55"/>
          <p:cNvGrpSpPr/>
          <p:nvPr/>
        </p:nvGrpSpPr>
        <p:grpSpPr>
          <a:xfrm>
            <a:off x="3591278" y="2348350"/>
            <a:ext cx="614547" cy="769963"/>
            <a:chOff x="3790134" y="2362200"/>
            <a:chExt cx="775335" cy="971414"/>
          </a:xfrm>
        </p:grpSpPr>
        <p:pic>
          <p:nvPicPr>
            <p:cNvPr id="250978" name="Picture 78" descr="VM.png"/>
            <p:cNvPicPr>
              <a:picLocks noChangeAspect="1"/>
            </p:cNvPicPr>
            <p:nvPr/>
          </p:nvPicPr>
          <p:blipFill>
            <a:blip r:embed="rId3" cstate="print">
              <a:lum bright="40000" contrast="-40000"/>
            </a:blip>
            <a:srcRect/>
            <a:stretch>
              <a:fillRect/>
            </a:stretch>
          </p:blipFill>
          <p:spPr bwMode="auto">
            <a:xfrm>
              <a:off x="3790134" y="2362200"/>
              <a:ext cx="775335" cy="971414"/>
            </a:xfrm>
            <a:prstGeom prst="rect">
              <a:avLst/>
            </a:prstGeom>
            <a:noFill/>
            <a:ln w="9525">
              <a:noFill/>
              <a:miter lim="800000"/>
              <a:headEnd/>
              <a:tailEnd/>
            </a:ln>
          </p:spPr>
        </p:pic>
        <p:pic>
          <p:nvPicPr>
            <p:cNvPr id="250979" name="Picture 10" descr="AP_OS Single.png"/>
            <p:cNvPicPr>
              <a:picLocks noChangeAspect="1"/>
            </p:cNvPicPr>
            <p:nvPr/>
          </p:nvPicPr>
          <p:blipFill>
            <a:blip r:embed="rId4" cstate="print">
              <a:lum bright="40000" contrast="-40000"/>
            </a:blip>
            <a:srcRect/>
            <a:stretch>
              <a:fillRect/>
            </a:stretch>
          </p:blipFill>
          <p:spPr bwMode="auto">
            <a:xfrm>
              <a:off x="3969748" y="2428059"/>
              <a:ext cx="423591" cy="666070"/>
            </a:xfrm>
            <a:prstGeom prst="rect">
              <a:avLst/>
            </a:prstGeom>
            <a:noFill/>
            <a:ln w="9525">
              <a:noFill/>
              <a:miter lim="800000"/>
              <a:headEnd/>
              <a:tailEnd/>
            </a:ln>
          </p:spPr>
        </p:pic>
      </p:grpSp>
      <p:pic>
        <p:nvPicPr>
          <p:cNvPr id="58" name="Picture 4" descr="Blue Volume.png"/>
          <p:cNvPicPr>
            <a:picLocks noChangeAspect="1"/>
          </p:cNvPicPr>
          <p:nvPr/>
        </p:nvPicPr>
        <p:blipFill>
          <a:blip r:embed="rId23" cstate="print"/>
          <a:srcRect/>
          <a:stretch>
            <a:fillRect/>
          </a:stretch>
        </p:blipFill>
        <p:spPr bwMode="auto">
          <a:xfrm>
            <a:off x="3117250" y="5113325"/>
            <a:ext cx="2438400" cy="990600"/>
          </a:xfrm>
          <a:prstGeom prst="rect">
            <a:avLst/>
          </a:prstGeom>
          <a:noFill/>
          <a:ln w="9525">
            <a:noFill/>
            <a:miter lim="800000"/>
            <a:headEnd/>
            <a:tailEnd/>
          </a:ln>
        </p:spPr>
      </p:pic>
      <p:pic>
        <p:nvPicPr>
          <p:cNvPr id="59" name="Picture 13" descr="Tan Storage.png"/>
          <p:cNvPicPr>
            <a:picLocks noChangeAspect="1"/>
          </p:cNvPicPr>
          <p:nvPr/>
        </p:nvPicPr>
        <p:blipFill>
          <a:blip r:embed="rId24" cstate="print"/>
          <a:srcRect/>
          <a:stretch>
            <a:fillRect/>
          </a:stretch>
        </p:blipFill>
        <p:spPr bwMode="auto">
          <a:xfrm>
            <a:off x="3531588" y="5481625"/>
            <a:ext cx="284162" cy="215900"/>
          </a:xfrm>
          <a:prstGeom prst="rect">
            <a:avLst/>
          </a:prstGeom>
          <a:noFill/>
          <a:ln w="9525">
            <a:noFill/>
            <a:miter lim="800000"/>
            <a:headEnd/>
            <a:tailEnd/>
          </a:ln>
        </p:spPr>
      </p:pic>
      <p:pic>
        <p:nvPicPr>
          <p:cNvPr id="60" name="Picture 13" descr="Tan Storage.png"/>
          <p:cNvPicPr>
            <a:picLocks noChangeAspect="1"/>
          </p:cNvPicPr>
          <p:nvPr/>
        </p:nvPicPr>
        <p:blipFill>
          <a:blip r:embed="rId24" cstate="print"/>
          <a:srcRect/>
          <a:stretch>
            <a:fillRect/>
          </a:stretch>
        </p:blipFill>
        <p:spPr bwMode="auto">
          <a:xfrm>
            <a:off x="3861788" y="5481625"/>
            <a:ext cx="284162" cy="215900"/>
          </a:xfrm>
          <a:prstGeom prst="rect">
            <a:avLst/>
          </a:prstGeom>
          <a:noFill/>
          <a:ln w="9525">
            <a:noFill/>
            <a:miter lim="800000"/>
            <a:headEnd/>
            <a:tailEnd/>
          </a:ln>
        </p:spPr>
      </p:pic>
      <p:pic>
        <p:nvPicPr>
          <p:cNvPr id="61" name="Picture 13" descr="Tan Storage.png"/>
          <p:cNvPicPr>
            <a:picLocks noChangeAspect="1"/>
          </p:cNvPicPr>
          <p:nvPr/>
        </p:nvPicPr>
        <p:blipFill>
          <a:blip r:embed="rId24" cstate="print"/>
          <a:srcRect/>
          <a:stretch>
            <a:fillRect/>
          </a:stretch>
        </p:blipFill>
        <p:spPr bwMode="auto">
          <a:xfrm>
            <a:off x="4179288" y="5481625"/>
            <a:ext cx="284162" cy="215900"/>
          </a:xfrm>
          <a:prstGeom prst="rect">
            <a:avLst/>
          </a:prstGeom>
          <a:noFill/>
          <a:ln w="9525">
            <a:noFill/>
            <a:miter lim="800000"/>
            <a:headEnd/>
            <a:tailEnd/>
          </a:ln>
        </p:spPr>
      </p:pic>
      <p:pic>
        <p:nvPicPr>
          <p:cNvPr id="62" name="Picture 13" descr="Tan Storage.png"/>
          <p:cNvPicPr>
            <a:picLocks noChangeAspect="1"/>
          </p:cNvPicPr>
          <p:nvPr/>
        </p:nvPicPr>
        <p:blipFill>
          <a:blip r:embed="rId24" cstate="print"/>
          <a:srcRect/>
          <a:stretch>
            <a:fillRect/>
          </a:stretch>
        </p:blipFill>
        <p:spPr bwMode="auto">
          <a:xfrm>
            <a:off x="4496788" y="5468925"/>
            <a:ext cx="284162" cy="215900"/>
          </a:xfrm>
          <a:prstGeom prst="rect">
            <a:avLst/>
          </a:prstGeom>
          <a:noFill/>
          <a:ln w="9525">
            <a:noFill/>
            <a:miter lim="800000"/>
            <a:headEnd/>
            <a:tailEnd/>
          </a:ln>
        </p:spPr>
      </p:pic>
      <p:pic>
        <p:nvPicPr>
          <p:cNvPr id="63" name="Picture 13" descr="Tan Storage.png"/>
          <p:cNvPicPr>
            <a:picLocks noChangeAspect="1"/>
          </p:cNvPicPr>
          <p:nvPr/>
        </p:nvPicPr>
        <p:blipFill>
          <a:blip r:embed="rId24" cstate="print"/>
          <a:srcRect/>
          <a:stretch>
            <a:fillRect/>
          </a:stretch>
        </p:blipFill>
        <p:spPr bwMode="auto">
          <a:xfrm>
            <a:off x="4826988" y="5456225"/>
            <a:ext cx="284162" cy="215900"/>
          </a:xfrm>
          <a:prstGeom prst="rect">
            <a:avLst/>
          </a:prstGeom>
          <a:noFill/>
          <a:ln w="9525">
            <a:noFill/>
            <a:miter lim="800000"/>
            <a:headEnd/>
            <a:tailEnd/>
          </a:ln>
        </p:spPr>
      </p:pic>
      <p:pic>
        <p:nvPicPr>
          <p:cNvPr id="64" name="Picture 13" descr="Tan Storage.png"/>
          <p:cNvPicPr>
            <a:picLocks noChangeAspect="1"/>
          </p:cNvPicPr>
          <p:nvPr/>
        </p:nvPicPr>
        <p:blipFill>
          <a:blip r:embed="rId24" cstate="print"/>
          <a:srcRect/>
          <a:stretch>
            <a:fillRect/>
          </a:stretch>
        </p:blipFill>
        <p:spPr bwMode="auto">
          <a:xfrm>
            <a:off x="3683988" y="5748325"/>
            <a:ext cx="284162" cy="215900"/>
          </a:xfrm>
          <a:prstGeom prst="rect">
            <a:avLst/>
          </a:prstGeom>
          <a:noFill/>
          <a:ln w="9525">
            <a:noFill/>
            <a:miter lim="800000"/>
            <a:headEnd/>
            <a:tailEnd/>
          </a:ln>
        </p:spPr>
      </p:pic>
      <p:pic>
        <p:nvPicPr>
          <p:cNvPr id="65" name="Picture 13" descr="Tan Storage.png"/>
          <p:cNvPicPr>
            <a:picLocks noChangeAspect="1"/>
          </p:cNvPicPr>
          <p:nvPr/>
        </p:nvPicPr>
        <p:blipFill>
          <a:blip r:embed="rId24" cstate="print"/>
          <a:srcRect/>
          <a:stretch>
            <a:fillRect/>
          </a:stretch>
        </p:blipFill>
        <p:spPr bwMode="auto">
          <a:xfrm>
            <a:off x="4001488" y="5748325"/>
            <a:ext cx="284162" cy="215900"/>
          </a:xfrm>
          <a:prstGeom prst="rect">
            <a:avLst/>
          </a:prstGeom>
          <a:noFill/>
          <a:ln w="9525">
            <a:noFill/>
            <a:miter lim="800000"/>
            <a:headEnd/>
            <a:tailEnd/>
          </a:ln>
        </p:spPr>
      </p:pic>
      <p:pic>
        <p:nvPicPr>
          <p:cNvPr id="66" name="Picture 13" descr="Tan Storage.png"/>
          <p:cNvPicPr>
            <a:picLocks noChangeAspect="1"/>
          </p:cNvPicPr>
          <p:nvPr/>
        </p:nvPicPr>
        <p:blipFill>
          <a:blip r:embed="rId24" cstate="print"/>
          <a:srcRect/>
          <a:stretch>
            <a:fillRect/>
          </a:stretch>
        </p:blipFill>
        <p:spPr bwMode="auto">
          <a:xfrm>
            <a:off x="4318988" y="5748325"/>
            <a:ext cx="284162" cy="215900"/>
          </a:xfrm>
          <a:prstGeom prst="rect">
            <a:avLst/>
          </a:prstGeom>
          <a:noFill/>
          <a:ln w="9525">
            <a:noFill/>
            <a:miter lim="800000"/>
            <a:headEnd/>
            <a:tailEnd/>
          </a:ln>
        </p:spPr>
      </p:pic>
      <p:pic>
        <p:nvPicPr>
          <p:cNvPr id="67" name="Picture 13" descr="Tan Storage.png"/>
          <p:cNvPicPr>
            <a:picLocks noChangeAspect="1"/>
          </p:cNvPicPr>
          <p:nvPr/>
        </p:nvPicPr>
        <p:blipFill>
          <a:blip r:embed="rId24" cstate="print"/>
          <a:srcRect/>
          <a:stretch>
            <a:fillRect/>
          </a:stretch>
        </p:blipFill>
        <p:spPr bwMode="auto">
          <a:xfrm>
            <a:off x="4636488" y="5735625"/>
            <a:ext cx="284162" cy="215900"/>
          </a:xfrm>
          <a:prstGeom prst="rect">
            <a:avLst/>
          </a:prstGeom>
          <a:noFill/>
          <a:ln w="9525">
            <a:noFill/>
            <a:miter lim="800000"/>
            <a:headEnd/>
            <a:tailEnd/>
          </a:ln>
        </p:spPr>
      </p:pic>
      <p:pic>
        <p:nvPicPr>
          <p:cNvPr id="68" name="Picture 13" descr="Tan Storage.png"/>
          <p:cNvPicPr>
            <a:picLocks noChangeAspect="1"/>
          </p:cNvPicPr>
          <p:nvPr/>
        </p:nvPicPr>
        <p:blipFill>
          <a:blip r:embed="rId24" cstate="print"/>
          <a:srcRect/>
          <a:stretch>
            <a:fillRect/>
          </a:stretch>
        </p:blipFill>
        <p:spPr bwMode="auto">
          <a:xfrm>
            <a:off x="4966688" y="5722925"/>
            <a:ext cx="284162" cy="215900"/>
          </a:xfrm>
          <a:prstGeom prst="rect">
            <a:avLst/>
          </a:prstGeom>
          <a:noFill/>
          <a:ln w="9525">
            <a:noFill/>
            <a:miter lim="800000"/>
            <a:headEnd/>
            <a:tailEnd/>
          </a:ln>
        </p:spPr>
      </p:pic>
      <p:pic>
        <p:nvPicPr>
          <p:cNvPr id="69" name="Picture 13" descr="Tan Storage.png"/>
          <p:cNvPicPr>
            <a:picLocks noChangeAspect="1"/>
          </p:cNvPicPr>
          <p:nvPr/>
        </p:nvPicPr>
        <p:blipFill>
          <a:blip r:embed="rId24" cstate="print"/>
          <a:srcRect/>
          <a:stretch>
            <a:fillRect/>
          </a:stretch>
        </p:blipFill>
        <p:spPr bwMode="auto">
          <a:xfrm>
            <a:off x="3366488" y="5748325"/>
            <a:ext cx="284162" cy="215900"/>
          </a:xfrm>
          <a:prstGeom prst="rect">
            <a:avLst/>
          </a:prstGeom>
          <a:noFill/>
          <a:ln w="9525">
            <a:noFill/>
            <a:miter lim="800000"/>
            <a:headEnd/>
            <a:tailEnd/>
          </a:ln>
        </p:spPr>
      </p:pic>
      <p:sp>
        <p:nvSpPr>
          <p:cNvPr id="70" name="Rectangle 9"/>
          <p:cNvSpPr>
            <a:spLocks noChangeArrowheads="1"/>
          </p:cNvSpPr>
          <p:nvPr/>
        </p:nvSpPr>
        <p:spPr bwMode="gray">
          <a:xfrm>
            <a:off x="3587150" y="5157775"/>
            <a:ext cx="1385888" cy="158750"/>
          </a:xfrm>
          <a:prstGeom prst="rect">
            <a:avLst/>
          </a:prstGeom>
          <a:noFill/>
          <a:ln w="9525" algn="ctr">
            <a:noFill/>
            <a:miter lim="800000"/>
            <a:headEnd/>
            <a:tailEnd/>
          </a:ln>
        </p:spPr>
        <p:txBody>
          <a:bodyPr wrap="none" lIns="0" tIns="0" rIns="0" bIns="0" anchor="ctr">
            <a:spAutoFit/>
          </a:bodyPr>
          <a:lstStyle/>
          <a:p>
            <a:pPr algn="l" defTabSz="639763" fontAlgn="auto">
              <a:lnSpc>
                <a:spcPct val="80000"/>
              </a:lnSpc>
              <a:spcBef>
                <a:spcPts val="0"/>
              </a:spcBef>
              <a:spcAft>
                <a:spcPts val="0"/>
              </a:spcAft>
            </a:pPr>
            <a:r>
              <a:rPr lang="en-US" sz="1300" b="1">
                <a:solidFill>
                  <a:srgbClr val="000000"/>
                </a:solidFill>
                <a:latin typeface="Calibri" pitchFamily="34" charset="0"/>
                <a:cs typeface="Arial"/>
              </a:rPr>
              <a:t>Shared Storage pool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1"/>
          <p:cNvSpPr>
            <a:spLocks noGrp="1"/>
          </p:cNvSpPr>
          <p:nvPr>
            <p:ph type="ftr" sz="quarter" idx="10"/>
          </p:nvPr>
        </p:nvSpPr>
        <p:spPr/>
        <p:txBody>
          <a:bodyPr/>
          <a:lstStyle/>
          <a:p>
            <a:r>
              <a:rPr lang="en-US"/>
              <a:t>Business Continuity in VDC</a:t>
            </a:r>
          </a:p>
        </p:txBody>
      </p:sp>
      <p:sp>
        <p:nvSpPr>
          <p:cNvPr id="236546" name="Title 6"/>
          <p:cNvSpPr>
            <a:spLocks noGrp="1"/>
          </p:cNvSpPr>
          <p:nvPr>
            <p:ph type="title" idx="4294967295"/>
          </p:nvPr>
        </p:nvSpPr>
        <p:spPr/>
        <p:txBody>
          <a:bodyPr/>
          <a:lstStyle/>
          <a:p>
            <a:r>
              <a:rPr lang="en-US" dirty="0"/>
              <a:t>VMware® Storage </a:t>
            </a:r>
            <a:r>
              <a:rPr lang="en-US" dirty="0" err="1"/>
              <a:t>vMotion</a:t>
            </a:r>
            <a:endParaRPr lang="en-US" dirty="0"/>
          </a:p>
        </p:txBody>
      </p:sp>
      <p:sp>
        <p:nvSpPr>
          <p:cNvPr id="236547" name="Content Placeholder 6"/>
          <p:cNvSpPr>
            <a:spLocks noGrp="1"/>
          </p:cNvSpPr>
          <p:nvPr>
            <p:ph idx="4294967295"/>
          </p:nvPr>
        </p:nvSpPr>
        <p:spPr>
          <a:xfrm>
            <a:off x="304800" y="914400"/>
            <a:ext cx="8458200" cy="2057400"/>
          </a:xfrm>
        </p:spPr>
        <p:txBody>
          <a:bodyPr/>
          <a:lstStyle/>
          <a:p>
            <a:r>
              <a:rPr lang="en-US" dirty="0">
                <a:solidFill>
                  <a:schemeClr val="bg2">
                    <a:lumMod val="75000"/>
                  </a:schemeClr>
                </a:solidFill>
              </a:rPr>
              <a:t>Enables live migration of VM disk files across storage arrays</a:t>
            </a:r>
          </a:p>
          <a:p>
            <a:pPr marL="685800" lvl="1" indent="-336550"/>
            <a:r>
              <a:rPr lang="en-US" sz="2000" dirty="0">
                <a:solidFill>
                  <a:schemeClr val="bg2">
                    <a:lumMod val="75000"/>
                  </a:schemeClr>
                </a:solidFill>
              </a:rPr>
              <a:t>Relocation of VM disk files between and across shared storage locations</a:t>
            </a:r>
          </a:p>
          <a:p>
            <a:pPr marL="685800" lvl="1" indent="-336550"/>
            <a:r>
              <a:rPr lang="en-US" sz="2000" dirty="0">
                <a:solidFill>
                  <a:schemeClr val="bg2">
                    <a:lumMod val="75000"/>
                  </a:schemeClr>
                </a:solidFill>
              </a:rPr>
              <a:t>Zero downtime with complete transaction integrity</a:t>
            </a:r>
          </a:p>
          <a:p>
            <a:pPr marL="685800" lvl="1" indent="-336550"/>
            <a:r>
              <a:rPr lang="en-US" sz="2000" dirty="0">
                <a:solidFill>
                  <a:schemeClr val="bg2">
                    <a:lumMod val="75000"/>
                  </a:schemeClr>
                </a:solidFill>
              </a:rPr>
              <a:t>Complete OS and hardware independence</a:t>
            </a:r>
          </a:p>
          <a:p>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9538FF8-AABB-41D0-A602-BB957B657C3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42</a:t>
            </a:fld>
            <a:endParaRPr lang="en-US" sz="1000">
              <a:solidFill>
                <a:schemeClr val="tx1">
                  <a:lumMod val="75000"/>
                  <a:lumOff val="25000"/>
                </a:schemeClr>
              </a:solidFill>
              <a:latin typeface="Calibri" pitchFamily="34" charset="0"/>
              <a:cs typeface="+mn-cs"/>
            </a:endParaRPr>
          </a:p>
        </p:txBody>
      </p:sp>
      <p:cxnSp>
        <p:nvCxnSpPr>
          <p:cNvPr id="82" name="Straight Connector 81"/>
          <p:cNvCxnSpPr/>
          <p:nvPr/>
        </p:nvCxnSpPr>
        <p:spPr>
          <a:xfrm flipV="1">
            <a:off x="2133600" y="3695700"/>
            <a:ext cx="2173287" cy="8001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535488" y="3733800"/>
            <a:ext cx="2763837" cy="8651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6553" name="Text Box 10"/>
          <p:cNvSpPr txBox="1">
            <a:spLocks noChangeArrowheads="1"/>
          </p:cNvSpPr>
          <p:nvPr/>
        </p:nvSpPr>
        <p:spPr bwMode="auto">
          <a:xfrm>
            <a:off x="1336675" y="3657600"/>
            <a:ext cx="949325" cy="250825"/>
          </a:xfrm>
          <a:prstGeom prst="rect">
            <a:avLst/>
          </a:prstGeom>
          <a:noFill/>
          <a:ln w="9525" algn="ctr">
            <a:noFill/>
            <a:miter lim="800000"/>
            <a:headEnd/>
            <a:tailEnd/>
          </a:ln>
        </p:spPr>
        <p:txBody>
          <a:bodyPr lIns="91429" tIns="45715" rIns="91429" bIns="45715">
            <a:spAutoFit/>
          </a:bodyPr>
          <a:lstStyle/>
          <a:p>
            <a:pPr defTabSz="652463">
              <a:lnSpc>
                <a:spcPct val="87000"/>
              </a:lnSpc>
              <a:spcBef>
                <a:spcPct val="50000"/>
              </a:spcBef>
              <a:buClr>
                <a:schemeClr val="tx2"/>
              </a:buClr>
              <a:buSzPct val="80000"/>
            </a:pPr>
            <a:r>
              <a:rPr lang="en-US" sz="1200" b="1" dirty="0">
                <a:latin typeface="+mn-lt"/>
                <a:sym typeface="Wingdings" pitchFamily="2" charset="2"/>
              </a:rPr>
              <a:t>Source</a:t>
            </a:r>
          </a:p>
        </p:txBody>
      </p:sp>
      <p:sp>
        <p:nvSpPr>
          <p:cNvPr id="236554" name="Text Box 11"/>
          <p:cNvSpPr txBox="1">
            <a:spLocks noChangeArrowheads="1"/>
          </p:cNvSpPr>
          <p:nvPr/>
        </p:nvSpPr>
        <p:spPr bwMode="auto">
          <a:xfrm>
            <a:off x="6553200" y="3657600"/>
            <a:ext cx="1179513" cy="250825"/>
          </a:xfrm>
          <a:prstGeom prst="rect">
            <a:avLst/>
          </a:prstGeom>
          <a:noFill/>
          <a:ln w="9525" algn="ctr">
            <a:noFill/>
            <a:miter lim="800000"/>
            <a:headEnd/>
            <a:tailEnd/>
          </a:ln>
        </p:spPr>
        <p:txBody>
          <a:bodyPr lIns="91429" tIns="45715" rIns="91429" bIns="45715">
            <a:spAutoFit/>
          </a:bodyPr>
          <a:lstStyle/>
          <a:p>
            <a:pPr defTabSz="652463">
              <a:lnSpc>
                <a:spcPct val="87000"/>
              </a:lnSpc>
              <a:spcBef>
                <a:spcPct val="50000"/>
              </a:spcBef>
              <a:buClr>
                <a:schemeClr val="tx2"/>
              </a:buClr>
              <a:buSzPct val="80000"/>
            </a:pPr>
            <a:r>
              <a:rPr lang="en-US" sz="1200" b="1" dirty="0">
                <a:latin typeface="+mn-lt"/>
                <a:sym typeface="Wingdings" pitchFamily="2" charset="2"/>
              </a:rPr>
              <a:t>Destination</a:t>
            </a:r>
          </a:p>
        </p:txBody>
      </p:sp>
      <p:grpSp>
        <p:nvGrpSpPr>
          <p:cNvPr id="43" name="Group 42"/>
          <p:cNvGrpSpPr/>
          <p:nvPr/>
        </p:nvGrpSpPr>
        <p:grpSpPr>
          <a:xfrm>
            <a:off x="6553200" y="4038600"/>
            <a:ext cx="1108075" cy="1981200"/>
            <a:chOff x="6664325" y="4953000"/>
            <a:chExt cx="679450" cy="1066800"/>
          </a:xfrm>
        </p:grpSpPr>
        <p:pic>
          <p:nvPicPr>
            <p:cNvPr id="236550" name="Picture 12" descr="Storage Array_Tall.png"/>
            <p:cNvPicPr>
              <a:picLocks noChangeAspect="1"/>
            </p:cNvPicPr>
            <p:nvPr/>
          </p:nvPicPr>
          <p:blipFill>
            <a:blip r:embed="rId3" cstate="print"/>
            <a:srcRect/>
            <a:stretch>
              <a:fillRect/>
            </a:stretch>
          </p:blipFill>
          <p:spPr bwMode="auto">
            <a:xfrm>
              <a:off x="6664325" y="4953000"/>
              <a:ext cx="679450" cy="1066800"/>
            </a:xfrm>
            <a:prstGeom prst="rect">
              <a:avLst/>
            </a:prstGeom>
            <a:noFill/>
            <a:ln w="9525">
              <a:noFill/>
              <a:miter lim="800000"/>
              <a:headEnd/>
              <a:tailEnd/>
            </a:ln>
          </p:spPr>
        </p:pic>
        <p:sp>
          <p:nvSpPr>
            <p:cNvPr id="379921" name="File"/>
            <p:cNvSpPr>
              <a:spLocks noEditPoints="1" noChangeArrowheads="1"/>
            </p:cNvSpPr>
            <p:nvPr/>
          </p:nvSpPr>
          <p:spPr bwMode="auto">
            <a:xfrm>
              <a:off x="6754813" y="5249862"/>
              <a:ext cx="508000" cy="323850"/>
            </a:xfrm>
            <a:custGeom>
              <a:avLst/>
              <a:gdLst>
                <a:gd name="T0" fmla="*/ 433388 w 21600"/>
                <a:gd name="T1" fmla="*/ 112157 h 21600"/>
                <a:gd name="T2" fmla="*/ 0 w 21600"/>
                <a:gd name="T3" fmla="*/ 373857 h 21600"/>
                <a:gd name="T4" fmla="*/ 426244 w 21600"/>
                <a:gd name="T5" fmla="*/ 747713 h 21600"/>
                <a:gd name="T6" fmla="*/ 852488 w 21600"/>
                <a:gd name="T7" fmla="*/ 373857 h 21600"/>
                <a:gd name="T8" fmla="*/ 0 w 21600"/>
                <a:gd name="T9" fmla="*/ 747713 h 21600"/>
                <a:gd name="T10" fmla="*/ 852488 w 21600"/>
                <a:gd name="T11" fmla="*/ 747713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29" tIns="45715" rIns="91429" bIns="45715"/>
            <a:lstStyle/>
            <a:p>
              <a:pPr algn="l" defTabSz="652463">
                <a:defRPr/>
              </a:pPr>
              <a:endParaRPr lang="en-US" sz="1300" dirty="0">
                <a:latin typeface="+mn-lt"/>
              </a:endParaRPr>
            </a:p>
          </p:txBody>
        </p:sp>
        <p:pic>
          <p:nvPicPr>
            <p:cNvPr id="35853" name="Picture 18" descr="ICON_1Storage_NoShadow_Q207"/>
            <p:cNvPicPr>
              <a:picLocks noChangeAspect="1" noChangeArrowheads="1"/>
            </p:cNvPicPr>
            <p:nvPr/>
          </p:nvPicPr>
          <p:blipFill>
            <a:blip r:embed="rId4" cstate="print"/>
            <a:srcRect/>
            <a:stretch>
              <a:fillRect/>
            </a:stretch>
          </p:blipFill>
          <p:spPr bwMode="auto">
            <a:xfrm>
              <a:off x="6980238" y="5362575"/>
              <a:ext cx="157162" cy="133350"/>
            </a:xfrm>
            <a:prstGeom prst="rect">
              <a:avLst/>
            </a:prstGeom>
            <a:noFill/>
            <a:ln w="9525">
              <a:noFill/>
              <a:miter lim="800000"/>
              <a:headEnd/>
              <a:tailEnd/>
            </a:ln>
          </p:spPr>
        </p:pic>
      </p:grpSp>
      <p:grpSp>
        <p:nvGrpSpPr>
          <p:cNvPr id="42" name="Group 41"/>
          <p:cNvGrpSpPr/>
          <p:nvPr/>
        </p:nvGrpSpPr>
        <p:grpSpPr>
          <a:xfrm>
            <a:off x="1371600" y="3962400"/>
            <a:ext cx="1101725" cy="2057400"/>
            <a:chOff x="1793875" y="4953000"/>
            <a:chExt cx="679450" cy="1066800"/>
          </a:xfrm>
        </p:grpSpPr>
        <p:pic>
          <p:nvPicPr>
            <p:cNvPr id="236551" name="Picture 12" descr="Storage Array_Tall.png"/>
            <p:cNvPicPr>
              <a:picLocks noChangeAspect="1"/>
            </p:cNvPicPr>
            <p:nvPr/>
          </p:nvPicPr>
          <p:blipFill>
            <a:blip r:embed="rId3" cstate="print"/>
            <a:srcRect/>
            <a:stretch>
              <a:fillRect/>
            </a:stretch>
          </p:blipFill>
          <p:spPr bwMode="auto">
            <a:xfrm>
              <a:off x="1793875" y="4953000"/>
              <a:ext cx="679450" cy="1066800"/>
            </a:xfrm>
            <a:prstGeom prst="rect">
              <a:avLst/>
            </a:prstGeom>
            <a:noFill/>
            <a:ln w="9525">
              <a:noFill/>
              <a:miter lim="800000"/>
              <a:headEnd/>
              <a:tailEnd/>
            </a:ln>
          </p:spPr>
        </p:pic>
        <p:sp>
          <p:nvSpPr>
            <p:cNvPr id="379920" name="File"/>
            <p:cNvSpPr>
              <a:spLocks noEditPoints="1" noChangeArrowheads="1"/>
            </p:cNvSpPr>
            <p:nvPr/>
          </p:nvSpPr>
          <p:spPr bwMode="auto">
            <a:xfrm>
              <a:off x="1868488" y="5249862"/>
              <a:ext cx="508000" cy="323850"/>
            </a:xfrm>
            <a:custGeom>
              <a:avLst/>
              <a:gdLst>
                <a:gd name="T0" fmla="*/ 434194 w 21600"/>
                <a:gd name="T1" fmla="*/ 112157 h 21600"/>
                <a:gd name="T2" fmla="*/ 0 w 21600"/>
                <a:gd name="T3" fmla="*/ 373857 h 21600"/>
                <a:gd name="T4" fmla="*/ 427038 w 21600"/>
                <a:gd name="T5" fmla="*/ 747713 h 21600"/>
                <a:gd name="T6" fmla="*/ 854075 w 21600"/>
                <a:gd name="T7" fmla="*/ 373857 h 21600"/>
                <a:gd name="T8" fmla="*/ 0 w 21600"/>
                <a:gd name="T9" fmla="*/ 747713 h 21600"/>
                <a:gd name="T10" fmla="*/ 854075 w 21600"/>
                <a:gd name="T11" fmla="*/ 747713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lIns="91429" tIns="45715" rIns="91429" bIns="45715"/>
            <a:lstStyle/>
            <a:p>
              <a:pPr algn="l" defTabSz="652463">
                <a:defRPr/>
              </a:pPr>
              <a:endParaRPr lang="en-US" sz="1300" dirty="0">
                <a:latin typeface="+mn-lt"/>
              </a:endParaRPr>
            </a:p>
          </p:txBody>
        </p:sp>
        <p:pic>
          <p:nvPicPr>
            <p:cNvPr id="35854" name="Picture 27" descr="ICON_1Storage_NoShadow_Q207"/>
            <p:cNvPicPr>
              <a:picLocks noChangeAspect="1" noChangeArrowheads="1"/>
            </p:cNvPicPr>
            <p:nvPr/>
          </p:nvPicPr>
          <p:blipFill>
            <a:blip r:embed="rId5" cstate="print"/>
            <a:srcRect/>
            <a:stretch>
              <a:fillRect/>
            </a:stretch>
          </p:blipFill>
          <p:spPr bwMode="auto">
            <a:xfrm>
              <a:off x="2185988" y="5389562"/>
              <a:ext cx="157162" cy="130175"/>
            </a:xfrm>
            <a:prstGeom prst="rect">
              <a:avLst/>
            </a:prstGeom>
            <a:noFill/>
            <a:ln w="9525">
              <a:noFill/>
              <a:miter lim="800000"/>
              <a:headEnd/>
              <a:tailEnd/>
            </a:ln>
          </p:spPr>
        </p:pic>
        <p:grpSp>
          <p:nvGrpSpPr>
            <p:cNvPr id="2" name="Group 39"/>
            <p:cNvGrpSpPr>
              <a:grpSpLocks/>
            </p:cNvGrpSpPr>
            <p:nvPr/>
          </p:nvGrpSpPr>
          <p:grpSpPr bwMode="auto">
            <a:xfrm>
              <a:off x="1931988" y="5389562"/>
              <a:ext cx="190500" cy="136525"/>
              <a:chOff x="960" y="2400"/>
              <a:chExt cx="144" cy="144"/>
            </a:xfrm>
          </p:grpSpPr>
          <p:sp>
            <p:nvSpPr>
              <p:cNvPr id="236560" name="Rectangle 40"/>
              <p:cNvSpPr>
                <a:spLocks noChangeArrowheads="1"/>
              </p:cNvSpPr>
              <p:nvPr/>
            </p:nvSpPr>
            <p:spPr bwMode="auto">
              <a:xfrm flipV="1">
                <a:off x="1008" y="2496"/>
                <a:ext cx="48" cy="48"/>
              </a:xfrm>
              <a:prstGeom prst="rect">
                <a:avLst/>
              </a:prstGeom>
              <a:noFill/>
              <a:ln w="9525">
                <a:solidFill>
                  <a:schemeClr val="tx1"/>
                </a:solidFill>
                <a:miter lim="800000"/>
                <a:headEnd/>
                <a:tailEnd/>
              </a:ln>
            </p:spPr>
            <p:txBody>
              <a:bodyPr rot="10800000" wrap="none" lIns="65306" tIns="32653" rIns="65306" bIns="32653" anchor="ctr"/>
              <a:lstStyle/>
              <a:p>
                <a:pPr defTabSz="652463"/>
                <a:endParaRPr lang="en-US" sz="1300">
                  <a:latin typeface="+mn-lt"/>
                </a:endParaRPr>
              </a:p>
            </p:txBody>
          </p:sp>
          <p:grpSp>
            <p:nvGrpSpPr>
              <p:cNvPr id="236561" name="Group 41"/>
              <p:cNvGrpSpPr>
                <a:grpSpLocks/>
              </p:cNvGrpSpPr>
              <p:nvPr/>
            </p:nvGrpSpPr>
            <p:grpSpPr bwMode="auto">
              <a:xfrm>
                <a:off x="960" y="2400"/>
                <a:ext cx="144" cy="144"/>
                <a:chOff x="1056" y="2544"/>
                <a:chExt cx="144" cy="144"/>
              </a:xfrm>
            </p:grpSpPr>
            <p:sp>
              <p:nvSpPr>
                <p:cNvPr id="236562" name="Rectangle 42"/>
                <p:cNvSpPr>
                  <a:spLocks noChangeArrowheads="1"/>
                </p:cNvSpPr>
                <p:nvPr/>
              </p:nvSpPr>
              <p:spPr bwMode="auto">
                <a:xfrm>
                  <a:off x="1056" y="2544"/>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3" name="Rectangle 43"/>
                <p:cNvSpPr>
                  <a:spLocks noChangeArrowheads="1"/>
                </p:cNvSpPr>
                <p:nvPr/>
              </p:nvSpPr>
              <p:spPr bwMode="auto">
                <a:xfrm>
                  <a:off x="1104" y="2544"/>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4" name="Rectangle 44"/>
                <p:cNvSpPr>
                  <a:spLocks noChangeArrowheads="1"/>
                </p:cNvSpPr>
                <p:nvPr/>
              </p:nvSpPr>
              <p:spPr bwMode="auto">
                <a:xfrm>
                  <a:off x="1152" y="2544"/>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5" name="Rectangle 45"/>
                <p:cNvSpPr>
                  <a:spLocks noChangeArrowheads="1"/>
                </p:cNvSpPr>
                <p:nvPr/>
              </p:nvSpPr>
              <p:spPr bwMode="auto">
                <a:xfrm>
                  <a:off x="1056" y="2592"/>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6" name="Rectangle 46"/>
                <p:cNvSpPr>
                  <a:spLocks noChangeArrowheads="1"/>
                </p:cNvSpPr>
                <p:nvPr/>
              </p:nvSpPr>
              <p:spPr bwMode="auto">
                <a:xfrm>
                  <a:off x="1104" y="2592"/>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7" name="Rectangle 47"/>
                <p:cNvSpPr>
                  <a:spLocks noChangeArrowheads="1"/>
                </p:cNvSpPr>
                <p:nvPr/>
              </p:nvSpPr>
              <p:spPr bwMode="auto">
                <a:xfrm>
                  <a:off x="1152" y="2592"/>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8" name="Rectangle 48"/>
                <p:cNvSpPr>
                  <a:spLocks noChangeArrowheads="1"/>
                </p:cNvSpPr>
                <p:nvPr/>
              </p:nvSpPr>
              <p:spPr bwMode="auto">
                <a:xfrm>
                  <a:off x="1056" y="2640"/>
                  <a:ext cx="48" cy="48"/>
                </a:xfrm>
                <a:prstGeom prst="rect">
                  <a:avLst/>
                </a:prstGeom>
                <a:solidFill>
                  <a:schemeClr val="tx1"/>
                </a:solid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sp>
              <p:nvSpPr>
                <p:cNvPr id="236569" name="Rectangle 49"/>
                <p:cNvSpPr>
                  <a:spLocks noChangeArrowheads="1"/>
                </p:cNvSpPr>
                <p:nvPr/>
              </p:nvSpPr>
              <p:spPr bwMode="auto">
                <a:xfrm>
                  <a:off x="1152" y="2640"/>
                  <a:ext cx="48" cy="48"/>
                </a:xfrm>
                <a:prstGeom prst="rect">
                  <a:avLst/>
                </a:prstGeom>
                <a:noFill/>
                <a:ln w="9525">
                  <a:solidFill>
                    <a:schemeClr val="tx1"/>
                  </a:solidFill>
                  <a:miter lim="800000"/>
                  <a:headEnd/>
                  <a:tailEnd/>
                </a:ln>
              </p:spPr>
              <p:txBody>
                <a:bodyPr wrap="none" lIns="65306" tIns="32653" rIns="65306" bIns="32653" anchor="ctr"/>
                <a:lstStyle/>
                <a:p>
                  <a:pPr defTabSz="652463"/>
                  <a:endParaRPr lang="en-US" sz="1300">
                    <a:latin typeface="+mn-lt"/>
                  </a:endParaRPr>
                </a:p>
              </p:txBody>
            </p:sp>
          </p:grpSp>
        </p:grpSp>
      </p:grpSp>
      <p:sp>
        <p:nvSpPr>
          <p:cNvPr id="236571" name="AutoShape 27"/>
          <p:cNvSpPr>
            <a:spLocks noChangeArrowheads="1"/>
          </p:cNvSpPr>
          <p:nvPr/>
        </p:nvSpPr>
        <p:spPr bwMode="auto">
          <a:xfrm>
            <a:off x="2819400" y="4724400"/>
            <a:ext cx="34290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00"/>
          </a:solidFill>
          <a:ln w="9525">
            <a:noFill/>
            <a:miter lim="800000"/>
            <a:headEnd/>
            <a:tailEnd/>
          </a:ln>
          <a:effectLst/>
        </p:spPr>
        <p:txBody>
          <a:bodyPr wrap="none" anchor="ctr"/>
          <a:lstStyle/>
          <a:p>
            <a:r>
              <a:rPr lang="en-US" sz="1600" b="1" dirty="0">
                <a:solidFill>
                  <a:schemeClr val="bg1"/>
                </a:solidFill>
                <a:latin typeface="+mn-lt"/>
              </a:rPr>
              <a:t>Storage </a:t>
            </a:r>
            <a:r>
              <a:rPr lang="en-US" sz="1600" b="1" dirty="0" err="1">
                <a:solidFill>
                  <a:schemeClr val="bg1"/>
                </a:solidFill>
                <a:latin typeface="+mn-lt"/>
              </a:rPr>
              <a:t>vMotion</a:t>
            </a:r>
            <a:endParaRPr lang="en-US" sz="1600" b="1" dirty="0">
              <a:solidFill>
                <a:schemeClr val="bg1"/>
              </a:solidFill>
              <a:latin typeface="+mn-lt"/>
            </a:endParaRPr>
          </a:p>
        </p:txBody>
      </p:sp>
      <p:grpSp>
        <p:nvGrpSpPr>
          <p:cNvPr id="236591" name="Group 47"/>
          <p:cNvGrpSpPr>
            <a:grpSpLocks/>
          </p:cNvGrpSpPr>
          <p:nvPr/>
        </p:nvGrpSpPr>
        <p:grpSpPr bwMode="auto">
          <a:xfrm>
            <a:off x="3429000" y="2743200"/>
            <a:ext cx="1905000" cy="1219200"/>
            <a:chOff x="1872" y="1584"/>
            <a:chExt cx="1248" cy="1056"/>
          </a:xfrm>
        </p:grpSpPr>
        <p:grpSp>
          <p:nvGrpSpPr>
            <p:cNvPr id="236590" name="Group 46"/>
            <p:cNvGrpSpPr>
              <a:grpSpLocks/>
            </p:cNvGrpSpPr>
            <p:nvPr/>
          </p:nvGrpSpPr>
          <p:grpSpPr bwMode="auto">
            <a:xfrm>
              <a:off x="1872" y="1584"/>
              <a:ext cx="1248" cy="816"/>
              <a:chOff x="2160" y="816"/>
              <a:chExt cx="1851" cy="926"/>
            </a:xfrm>
          </p:grpSpPr>
          <p:sp>
            <p:nvSpPr>
              <p:cNvPr id="17" name="Rounded Rectangle 19"/>
              <p:cNvSpPr/>
              <p:nvPr/>
            </p:nvSpPr>
            <p:spPr bwMode="auto">
              <a:xfrm>
                <a:off x="2175" y="1505"/>
                <a:ext cx="1824" cy="226"/>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r>
                  <a:rPr lang="en-US" sz="1600" b="1" dirty="0">
                    <a:solidFill>
                      <a:srgbClr val="FFFFFF"/>
                    </a:solidFill>
                    <a:cs typeface="Arial" charset="0"/>
                  </a:rPr>
                  <a:t>VMware ESX/</a:t>
                </a:r>
                <a:r>
                  <a:rPr lang="en-US" sz="1600" b="1" dirty="0" err="1">
                    <a:solidFill>
                      <a:srgbClr val="FFFFFF"/>
                    </a:solidFill>
                    <a:cs typeface="Arial" charset="0"/>
                  </a:rPr>
                  <a:t>ESXi</a:t>
                </a:r>
                <a:endParaRPr lang="en-US" sz="1600" b="1" dirty="0">
                  <a:solidFill>
                    <a:srgbClr val="FFFFFF"/>
                  </a:solidFill>
                  <a:cs typeface="Arial" charset="0"/>
                </a:endParaRPr>
              </a:p>
            </p:txBody>
          </p:sp>
          <p:grpSp>
            <p:nvGrpSpPr>
              <p:cNvPr id="236579" name="Group 20"/>
              <p:cNvGrpSpPr>
                <a:grpSpLocks/>
              </p:cNvGrpSpPr>
              <p:nvPr/>
            </p:nvGrpSpPr>
            <p:grpSpPr bwMode="auto">
              <a:xfrm>
                <a:off x="2207" y="816"/>
                <a:ext cx="549" cy="707"/>
                <a:chOff x="11010090" y="2725365"/>
                <a:chExt cx="871656" cy="1121571"/>
              </a:xfrm>
            </p:grpSpPr>
            <p:pic>
              <p:nvPicPr>
                <p:cNvPr id="236580" name="Picture 21" descr="VM.png"/>
                <p:cNvPicPr>
                  <a:picLocks noChangeAspect="1"/>
                </p:cNvPicPr>
                <p:nvPr/>
              </p:nvPicPr>
              <p:blipFill>
                <a:blip r:embed="rId6" cstate="print"/>
                <a:srcRect/>
                <a:stretch>
                  <a:fillRect/>
                </a:stretch>
              </p:blipFill>
              <p:spPr bwMode="auto">
                <a:xfrm>
                  <a:off x="11010090" y="2725365"/>
                  <a:ext cx="871656" cy="1121571"/>
                </a:xfrm>
                <a:prstGeom prst="rect">
                  <a:avLst/>
                </a:prstGeom>
                <a:noFill/>
                <a:ln w="9525">
                  <a:noFill/>
                  <a:miter lim="800000"/>
                  <a:headEnd/>
                  <a:tailEnd/>
                </a:ln>
              </p:spPr>
            </p:pic>
            <p:pic>
              <p:nvPicPr>
                <p:cNvPr id="236581" name="Picture 22" descr="AP_OS Single.png"/>
                <p:cNvPicPr>
                  <a:picLocks noChangeAspect="1"/>
                </p:cNvPicPr>
                <p:nvPr/>
              </p:nvPicPr>
              <p:blipFill>
                <a:blip r:embed="rId7" cstate="print"/>
                <a:srcRect/>
                <a:stretch>
                  <a:fillRect/>
                </a:stretch>
              </p:blipFill>
              <p:spPr bwMode="auto">
                <a:xfrm>
                  <a:off x="11201400" y="2819400"/>
                  <a:ext cx="475449" cy="768033"/>
                </a:xfrm>
                <a:prstGeom prst="rect">
                  <a:avLst/>
                </a:prstGeom>
                <a:noFill/>
                <a:ln w="9525">
                  <a:noFill/>
                  <a:miter lim="800000"/>
                  <a:headEnd/>
                  <a:tailEnd/>
                </a:ln>
              </p:spPr>
            </p:pic>
          </p:grpSp>
          <p:grpSp>
            <p:nvGrpSpPr>
              <p:cNvPr id="236582" name="Group 23"/>
              <p:cNvGrpSpPr>
                <a:grpSpLocks/>
              </p:cNvGrpSpPr>
              <p:nvPr/>
            </p:nvGrpSpPr>
            <p:grpSpPr bwMode="auto">
              <a:xfrm>
                <a:off x="2815" y="816"/>
                <a:ext cx="550" cy="707"/>
                <a:chOff x="11010090" y="2725365"/>
                <a:chExt cx="871656" cy="1121571"/>
              </a:xfrm>
            </p:grpSpPr>
            <p:pic>
              <p:nvPicPr>
                <p:cNvPr id="236583" name="Picture 24" descr="VM.png"/>
                <p:cNvPicPr>
                  <a:picLocks noChangeAspect="1"/>
                </p:cNvPicPr>
                <p:nvPr/>
              </p:nvPicPr>
              <p:blipFill>
                <a:blip r:embed="rId6" cstate="print"/>
                <a:srcRect/>
                <a:stretch>
                  <a:fillRect/>
                </a:stretch>
              </p:blipFill>
              <p:spPr bwMode="auto">
                <a:xfrm>
                  <a:off x="11010090" y="2725365"/>
                  <a:ext cx="871656" cy="1121571"/>
                </a:xfrm>
                <a:prstGeom prst="rect">
                  <a:avLst/>
                </a:prstGeom>
                <a:noFill/>
                <a:ln w="9525">
                  <a:noFill/>
                  <a:miter lim="800000"/>
                  <a:headEnd/>
                  <a:tailEnd/>
                </a:ln>
              </p:spPr>
            </p:pic>
            <p:pic>
              <p:nvPicPr>
                <p:cNvPr id="236584" name="Picture 25" descr="AP_OS Single.png"/>
                <p:cNvPicPr>
                  <a:picLocks noChangeAspect="1"/>
                </p:cNvPicPr>
                <p:nvPr/>
              </p:nvPicPr>
              <p:blipFill>
                <a:blip r:embed="rId7" cstate="print"/>
                <a:srcRect/>
                <a:stretch>
                  <a:fillRect/>
                </a:stretch>
              </p:blipFill>
              <p:spPr bwMode="auto">
                <a:xfrm>
                  <a:off x="11201400" y="2819400"/>
                  <a:ext cx="475449" cy="768033"/>
                </a:xfrm>
                <a:prstGeom prst="rect">
                  <a:avLst/>
                </a:prstGeom>
                <a:noFill/>
                <a:ln w="9525">
                  <a:noFill/>
                  <a:miter lim="800000"/>
                  <a:headEnd/>
                  <a:tailEnd/>
                </a:ln>
              </p:spPr>
            </p:pic>
          </p:grpSp>
          <p:grpSp>
            <p:nvGrpSpPr>
              <p:cNvPr id="236585" name="Group 26"/>
              <p:cNvGrpSpPr>
                <a:grpSpLocks/>
              </p:cNvGrpSpPr>
              <p:nvPr/>
            </p:nvGrpSpPr>
            <p:grpSpPr bwMode="auto">
              <a:xfrm>
                <a:off x="3423" y="816"/>
                <a:ext cx="550" cy="707"/>
                <a:chOff x="11010090" y="2725365"/>
                <a:chExt cx="871656" cy="1121571"/>
              </a:xfrm>
            </p:grpSpPr>
            <p:pic>
              <p:nvPicPr>
                <p:cNvPr id="236586" name="Picture 27" descr="VM.png"/>
                <p:cNvPicPr>
                  <a:picLocks noChangeAspect="1"/>
                </p:cNvPicPr>
                <p:nvPr/>
              </p:nvPicPr>
              <p:blipFill>
                <a:blip r:embed="rId6" cstate="print"/>
                <a:srcRect/>
                <a:stretch>
                  <a:fillRect/>
                </a:stretch>
              </p:blipFill>
              <p:spPr bwMode="auto">
                <a:xfrm>
                  <a:off x="11010090" y="2725365"/>
                  <a:ext cx="871656" cy="1121571"/>
                </a:xfrm>
                <a:prstGeom prst="rect">
                  <a:avLst/>
                </a:prstGeom>
                <a:noFill/>
                <a:ln w="9525">
                  <a:noFill/>
                  <a:miter lim="800000"/>
                  <a:headEnd/>
                  <a:tailEnd/>
                </a:ln>
              </p:spPr>
            </p:pic>
            <p:pic>
              <p:nvPicPr>
                <p:cNvPr id="236587" name="Picture 28" descr="AP_OS Single.png"/>
                <p:cNvPicPr>
                  <a:picLocks noChangeAspect="1"/>
                </p:cNvPicPr>
                <p:nvPr/>
              </p:nvPicPr>
              <p:blipFill>
                <a:blip r:embed="rId7" cstate="print"/>
                <a:srcRect/>
                <a:stretch>
                  <a:fillRect/>
                </a:stretch>
              </p:blipFill>
              <p:spPr bwMode="auto">
                <a:xfrm>
                  <a:off x="11201400" y="2819400"/>
                  <a:ext cx="475449" cy="768033"/>
                </a:xfrm>
                <a:prstGeom prst="rect">
                  <a:avLst/>
                </a:prstGeom>
                <a:noFill/>
                <a:ln w="9525">
                  <a:noFill/>
                  <a:miter lim="800000"/>
                  <a:headEnd/>
                  <a:tailEnd/>
                </a:ln>
              </p:spPr>
            </p:pic>
          </p:grpSp>
        </p:grpSp>
        <p:pic>
          <p:nvPicPr>
            <p:cNvPr id="236589" name="Picture 22" descr="Thin Server.png"/>
            <p:cNvPicPr>
              <a:picLocks noChangeAspect="1"/>
            </p:cNvPicPr>
            <p:nvPr/>
          </p:nvPicPr>
          <p:blipFill>
            <a:blip r:embed="rId8" cstate="print"/>
            <a:srcRect/>
            <a:stretch>
              <a:fillRect/>
            </a:stretch>
          </p:blipFill>
          <p:spPr bwMode="auto">
            <a:xfrm>
              <a:off x="1872" y="2382"/>
              <a:ext cx="1248" cy="25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oter Placeholder 1"/>
          <p:cNvSpPr>
            <a:spLocks noGrp="1"/>
          </p:cNvSpPr>
          <p:nvPr>
            <p:ph type="ftr" sz="quarter" idx="10"/>
          </p:nvPr>
        </p:nvSpPr>
        <p:spPr/>
        <p:txBody>
          <a:bodyPr/>
          <a:lstStyle/>
          <a:p>
            <a:r>
              <a:rPr lang="en-US"/>
              <a:t>Business Continuity in VDC</a:t>
            </a:r>
          </a:p>
        </p:txBody>
      </p:sp>
      <p:sp>
        <p:nvSpPr>
          <p:cNvPr id="197634" name="Title 6"/>
          <p:cNvSpPr>
            <a:spLocks noGrp="1"/>
          </p:cNvSpPr>
          <p:nvPr>
            <p:ph type="title" idx="4294967295"/>
          </p:nvPr>
        </p:nvSpPr>
        <p:spPr/>
        <p:txBody>
          <a:bodyPr/>
          <a:lstStyle/>
          <a:p>
            <a:r>
              <a:rPr lang="en-US" dirty="0"/>
              <a:t>EMC </a:t>
            </a:r>
            <a:r>
              <a:rPr lang="en-US" dirty="0" err="1"/>
              <a:t>Avamar</a:t>
            </a:r>
            <a:endParaRPr lang="en-US" dirty="0"/>
          </a:p>
        </p:txBody>
      </p:sp>
      <p:sp>
        <p:nvSpPr>
          <p:cNvPr id="197635" name="Content Placeholder 6"/>
          <p:cNvSpPr>
            <a:spLocks noGrp="1"/>
          </p:cNvSpPr>
          <p:nvPr>
            <p:ph idx="4294967295"/>
          </p:nvPr>
        </p:nvSpPr>
        <p:spPr>
          <a:xfrm>
            <a:off x="304800" y="914400"/>
            <a:ext cx="4495800" cy="5181600"/>
          </a:xfrm>
        </p:spPr>
        <p:txBody>
          <a:bodyPr/>
          <a:lstStyle/>
          <a:p>
            <a:r>
              <a:rPr lang="en-US" sz="1800" dirty="0" smtClean="0">
                <a:solidFill>
                  <a:schemeClr val="bg2">
                    <a:lumMod val="75000"/>
                  </a:schemeClr>
                </a:solidFill>
              </a:rPr>
              <a:t>Is a deduplication and backup </a:t>
            </a:r>
            <a:r>
              <a:rPr lang="en-US" sz="1800" dirty="0">
                <a:solidFill>
                  <a:schemeClr val="bg2">
                    <a:lumMod val="75000"/>
                  </a:schemeClr>
                </a:solidFill>
              </a:rPr>
              <a:t>software and system</a:t>
            </a:r>
          </a:p>
          <a:p>
            <a:r>
              <a:rPr lang="en-US" sz="1800" dirty="0">
                <a:solidFill>
                  <a:schemeClr val="bg2">
                    <a:lumMod val="75000"/>
                  </a:schemeClr>
                </a:solidFill>
              </a:rPr>
              <a:t>Avamar </a:t>
            </a:r>
            <a:r>
              <a:rPr lang="en-US" sz="1800" dirty="0" smtClean="0">
                <a:solidFill>
                  <a:schemeClr val="bg2">
                    <a:lumMod val="75000"/>
                  </a:schemeClr>
                </a:solidFill>
              </a:rPr>
              <a:t>VE </a:t>
            </a:r>
            <a:r>
              <a:rPr lang="en-US" sz="1800" dirty="0">
                <a:solidFill>
                  <a:schemeClr val="bg2">
                    <a:lumMod val="75000"/>
                  </a:schemeClr>
                </a:solidFill>
              </a:rPr>
              <a:t>offers optimized solutions for protecting VMware environments</a:t>
            </a:r>
          </a:p>
          <a:p>
            <a:pPr marL="685800" lvl="1" indent="-336550"/>
            <a:r>
              <a:rPr lang="en-US" sz="1600" dirty="0">
                <a:solidFill>
                  <a:schemeClr val="bg2">
                    <a:lumMod val="75000"/>
                  </a:schemeClr>
                </a:solidFill>
              </a:rPr>
              <a:t>Backups at guest OS as well as VM image-level</a:t>
            </a:r>
          </a:p>
          <a:p>
            <a:pPr marL="685800" lvl="1" indent="-336550"/>
            <a:r>
              <a:rPr lang="en-US" sz="1600" dirty="0">
                <a:solidFill>
                  <a:schemeClr val="bg2">
                    <a:lumMod val="75000"/>
                  </a:schemeClr>
                </a:solidFill>
              </a:rPr>
              <a:t>Single-step recovery of individual files or complete VMDK images to the original VM or a new VM</a:t>
            </a:r>
          </a:p>
          <a:p>
            <a:r>
              <a:rPr lang="en-US" sz="1800" dirty="0">
                <a:solidFill>
                  <a:schemeClr val="bg2">
                    <a:lumMod val="75000"/>
                  </a:schemeClr>
                </a:solidFill>
              </a:rPr>
              <a:t>Global </a:t>
            </a:r>
            <a:r>
              <a:rPr lang="en-US" sz="1800" dirty="0" smtClean="0">
                <a:solidFill>
                  <a:schemeClr val="bg2">
                    <a:lumMod val="75000"/>
                  </a:schemeClr>
                </a:solidFill>
              </a:rPr>
              <a:t>source side </a:t>
            </a:r>
            <a:r>
              <a:rPr lang="en-US" sz="1800" dirty="0">
                <a:solidFill>
                  <a:schemeClr val="bg2">
                    <a:lumMod val="75000"/>
                  </a:schemeClr>
                </a:solidFill>
              </a:rPr>
              <a:t>deduplication at </a:t>
            </a:r>
            <a:r>
              <a:rPr lang="en-US" sz="1800" dirty="0" smtClean="0">
                <a:solidFill>
                  <a:schemeClr val="bg2">
                    <a:lumMod val="75000"/>
                  </a:schemeClr>
                </a:solidFill>
              </a:rPr>
              <a:t>sub-file </a:t>
            </a:r>
            <a:r>
              <a:rPr lang="en-US" sz="1800" dirty="0">
                <a:solidFill>
                  <a:schemeClr val="bg2">
                    <a:lumMod val="75000"/>
                  </a:schemeClr>
                </a:solidFill>
              </a:rPr>
              <a:t>level </a:t>
            </a:r>
          </a:p>
          <a:p>
            <a:pPr marL="685800" lvl="1" indent="-336550"/>
            <a:r>
              <a:rPr lang="en-US" sz="1600" dirty="0">
                <a:solidFill>
                  <a:schemeClr val="bg2">
                    <a:lumMod val="75000"/>
                  </a:schemeClr>
                </a:solidFill>
              </a:rPr>
              <a:t>Across sites and servers (physical as well as virtual)</a:t>
            </a:r>
          </a:p>
          <a:p>
            <a:pPr marL="685800" lvl="1" indent="-336550"/>
            <a:r>
              <a:rPr lang="en-US" sz="1600" dirty="0">
                <a:solidFill>
                  <a:schemeClr val="bg2">
                    <a:lumMod val="75000"/>
                  </a:schemeClr>
                </a:solidFill>
              </a:rPr>
              <a:t>Reduces network bandwidth for backup by 99%</a:t>
            </a:r>
          </a:p>
          <a:p>
            <a:r>
              <a:rPr lang="en-US" sz="1800" dirty="0">
                <a:solidFill>
                  <a:schemeClr val="bg2">
                    <a:lumMod val="75000"/>
                  </a:schemeClr>
                </a:solidFill>
              </a:rPr>
              <a:t>Employs RAIN architecture for high availability and reliability </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2F0FC490-F771-4E26-8A7C-A6BA290038BF}"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43</a:t>
            </a:fld>
            <a:endParaRPr lang="en-US" sz="1000">
              <a:solidFill>
                <a:schemeClr val="tx1">
                  <a:lumMod val="75000"/>
                  <a:lumOff val="25000"/>
                </a:schemeClr>
              </a:solidFill>
              <a:latin typeface="Calibri" pitchFamily="34" charset="0"/>
              <a:cs typeface="+mn-cs"/>
            </a:endParaRPr>
          </a:p>
        </p:txBody>
      </p:sp>
      <p:grpSp>
        <p:nvGrpSpPr>
          <p:cNvPr id="63" name="Group 62"/>
          <p:cNvGrpSpPr/>
          <p:nvPr/>
        </p:nvGrpSpPr>
        <p:grpSpPr>
          <a:xfrm>
            <a:off x="5257800" y="457200"/>
            <a:ext cx="3810000" cy="5719465"/>
            <a:chOff x="5105400" y="457200"/>
            <a:chExt cx="3810000" cy="5719465"/>
          </a:xfrm>
        </p:grpSpPr>
        <p:sp>
          <p:nvSpPr>
            <p:cNvPr id="197683" name="Text Box 51"/>
            <p:cNvSpPr txBox="1">
              <a:spLocks noChangeArrowheads="1"/>
            </p:cNvSpPr>
            <p:nvPr/>
          </p:nvSpPr>
          <p:spPr bwMode="auto">
            <a:xfrm>
              <a:off x="7848600" y="5715000"/>
              <a:ext cx="1066800" cy="461665"/>
            </a:xfrm>
            <a:prstGeom prst="rect">
              <a:avLst/>
            </a:prstGeom>
            <a:noFill/>
            <a:ln w="9525">
              <a:noFill/>
              <a:miter lim="800000"/>
              <a:headEnd/>
              <a:tailEnd/>
            </a:ln>
            <a:effectLst/>
          </p:spPr>
          <p:txBody>
            <a:bodyPr>
              <a:spAutoFit/>
            </a:bodyPr>
            <a:lstStyle/>
            <a:p>
              <a:pPr>
                <a:spcBef>
                  <a:spcPct val="50000"/>
                </a:spcBef>
              </a:pPr>
              <a:r>
                <a:rPr lang="en-US" sz="1200" b="1" dirty="0">
                  <a:latin typeface="+mn-lt"/>
                </a:rPr>
                <a:t>EMC </a:t>
              </a:r>
              <a:r>
                <a:rPr lang="en-US" sz="1200" b="1" dirty="0" err="1">
                  <a:latin typeface="+mn-lt"/>
                </a:rPr>
                <a:t>Avamar</a:t>
              </a:r>
              <a:r>
                <a:rPr lang="en-US" sz="1200" b="1" dirty="0">
                  <a:latin typeface="+mn-lt"/>
                </a:rPr>
                <a:t> </a:t>
              </a:r>
              <a:r>
                <a:rPr lang="en-US" sz="1200" b="1" dirty="0" smtClean="0">
                  <a:latin typeface="+mn-lt"/>
                </a:rPr>
                <a:t>Data Store</a:t>
              </a:r>
              <a:endParaRPr lang="en-US" sz="1200" b="1" dirty="0">
                <a:latin typeface="+mn-lt"/>
              </a:endParaRPr>
            </a:p>
          </p:txBody>
        </p:sp>
        <p:sp>
          <p:nvSpPr>
            <p:cNvPr id="197681" name="AutoShape 49"/>
            <p:cNvSpPr>
              <a:spLocks noChangeArrowheads="1"/>
            </p:cNvSpPr>
            <p:nvPr/>
          </p:nvSpPr>
          <p:spPr bwMode="auto">
            <a:xfrm flipV="1">
              <a:off x="5422900" y="3022600"/>
              <a:ext cx="2895600" cy="1524000"/>
            </a:xfrm>
            <a:prstGeom prst="triangle">
              <a:avLst>
                <a:gd name="adj" fmla="val 50000"/>
              </a:avLst>
            </a:prstGeom>
            <a:gradFill rotWithShape="1">
              <a:gsLst>
                <a:gs pos="0">
                  <a:schemeClr val="accent1"/>
                </a:gs>
                <a:gs pos="100000">
                  <a:schemeClr val="bg1"/>
                </a:gs>
              </a:gsLst>
              <a:lin ang="5400000" scaled="1"/>
            </a:gradFill>
            <a:ln w="9525">
              <a:noFill/>
              <a:miter lim="800000"/>
              <a:headEnd/>
              <a:tailEnd/>
            </a:ln>
            <a:effectLst/>
          </p:spPr>
          <p:txBody>
            <a:bodyPr wrap="none" anchor="ctr"/>
            <a:lstStyle/>
            <a:p>
              <a:endParaRPr lang="en-US">
                <a:latin typeface="+mn-lt"/>
              </a:endParaRPr>
            </a:p>
          </p:txBody>
        </p:sp>
        <p:sp>
          <p:nvSpPr>
            <p:cNvPr id="46" name="Rounded Rectangle 45"/>
            <p:cNvSpPr/>
            <p:nvPr/>
          </p:nvSpPr>
          <p:spPr bwMode="auto">
            <a:xfrm>
              <a:off x="5181600" y="801688"/>
              <a:ext cx="3505200" cy="1874837"/>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5400000" scaled="1"/>
              <a:tileRect/>
            </a:gradFill>
            <a:ln>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l"/>
              <a:endParaRPr lang="en-US" sz="900">
                <a:solidFill>
                  <a:schemeClr val="tx1"/>
                </a:solidFill>
                <a:cs typeface="Arial" charset="0"/>
              </a:endParaRPr>
            </a:p>
          </p:txBody>
        </p:sp>
        <p:pic>
          <p:nvPicPr>
            <p:cNvPr id="197641" name="Picture 359" descr="ICON_Memory_Q308"/>
            <p:cNvPicPr>
              <a:picLocks noChangeAspect="1" noChangeArrowheads="1"/>
            </p:cNvPicPr>
            <p:nvPr/>
          </p:nvPicPr>
          <p:blipFill>
            <a:blip r:embed="rId3" cstate="print"/>
            <a:srcRect/>
            <a:stretch>
              <a:fillRect/>
            </a:stretch>
          </p:blipFill>
          <p:spPr bwMode="auto">
            <a:xfrm>
              <a:off x="7064375" y="2501900"/>
              <a:ext cx="615950" cy="387350"/>
            </a:xfrm>
            <a:prstGeom prst="rect">
              <a:avLst/>
            </a:prstGeom>
            <a:noFill/>
            <a:ln w="9525">
              <a:noFill/>
              <a:miter lim="800000"/>
              <a:headEnd/>
              <a:tailEnd/>
            </a:ln>
          </p:spPr>
        </p:pic>
        <p:sp>
          <p:nvSpPr>
            <p:cNvPr id="197642" name="Text Box 341"/>
            <p:cNvSpPr txBox="1">
              <a:spLocks noChangeArrowheads="1"/>
            </p:cNvSpPr>
            <p:nvPr/>
          </p:nvSpPr>
          <p:spPr bwMode="auto">
            <a:xfrm>
              <a:off x="5334000" y="3043238"/>
              <a:ext cx="533400" cy="276999"/>
            </a:xfrm>
            <a:prstGeom prst="rect">
              <a:avLst/>
            </a:prstGeom>
            <a:noFill/>
            <a:ln w="9525">
              <a:noFill/>
              <a:miter lim="800000"/>
              <a:headEnd/>
              <a:tailEnd/>
            </a:ln>
          </p:spPr>
          <p:txBody>
            <a:bodyPr>
              <a:spAutoFit/>
            </a:bodyPr>
            <a:lstStyle/>
            <a:p>
              <a:r>
                <a:rPr lang="en-US" sz="1200" b="1" dirty="0">
                  <a:latin typeface="+mn-lt"/>
                </a:rPr>
                <a:t>CPU</a:t>
              </a:r>
            </a:p>
          </p:txBody>
        </p:sp>
        <p:sp>
          <p:nvSpPr>
            <p:cNvPr id="197643" name="Text Box 341"/>
            <p:cNvSpPr txBox="1">
              <a:spLocks noChangeArrowheads="1"/>
            </p:cNvSpPr>
            <p:nvPr/>
          </p:nvSpPr>
          <p:spPr bwMode="auto">
            <a:xfrm>
              <a:off x="6858000" y="3013075"/>
              <a:ext cx="762000" cy="274638"/>
            </a:xfrm>
            <a:prstGeom prst="rect">
              <a:avLst/>
            </a:prstGeom>
            <a:noFill/>
            <a:ln w="9525">
              <a:noFill/>
              <a:miter lim="800000"/>
              <a:headEnd/>
              <a:tailEnd/>
            </a:ln>
          </p:spPr>
          <p:txBody>
            <a:bodyPr>
              <a:spAutoFit/>
            </a:bodyPr>
            <a:lstStyle/>
            <a:p>
              <a:pPr algn="l"/>
              <a:r>
                <a:rPr lang="en-US" sz="1200" b="1">
                  <a:latin typeface="+mn-lt"/>
                </a:rPr>
                <a:t> Memory</a:t>
              </a:r>
            </a:p>
          </p:txBody>
        </p:sp>
        <p:sp>
          <p:nvSpPr>
            <p:cNvPr id="50" name="Rounded Rectangle 19"/>
            <p:cNvSpPr/>
            <p:nvPr/>
          </p:nvSpPr>
          <p:spPr bwMode="auto">
            <a:xfrm>
              <a:off x="5249600" y="1845201"/>
              <a:ext cx="3369135" cy="275398"/>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l"/>
              <a:endParaRPr lang="en-US" sz="900">
                <a:solidFill>
                  <a:schemeClr val="tx1"/>
                </a:solidFill>
                <a:cs typeface="Arial" charset="0"/>
              </a:endParaRPr>
            </a:p>
          </p:txBody>
        </p:sp>
        <p:pic>
          <p:nvPicPr>
            <p:cNvPr id="197647" name="Picture 359" descr="ICON_Memory_Q308"/>
            <p:cNvPicPr>
              <a:picLocks noChangeAspect="1" noChangeArrowheads="1"/>
            </p:cNvPicPr>
            <p:nvPr/>
          </p:nvPicPr>
          <p:blipFill>
            <a:blip r:embed="rId3" cstate="print"/>
            <a:srcRect/>
            <a:stretch>
              <a:fillRect/>
            </a:stretch>
          </p:blipFill>
          <p:spPr bwMode="auto">
            <a:xfrm>
              <a:off x="6911975" y="2590800"/>
              <a:ext cx="614363" cy="387350"/>
            </a:xfrm>
            <a:prstGeom prst="rect">
              <a:avLst/>
            </a:prstGeom>
            <a:noFill/>
            <a:ln w="9525">
              <a:noFill/>
              <a:miter lim="800000"/>
              <a:headEnd/>
              <a:tailEnd/>
            </a:ln>
          </p:spPr>
        </p:pic>
        <p:pic>
          <p:nvPicPr>
            <p:cNvPr id="197648" name="Picture 357" descr="ICON_NIC_Q308"/>
            <p:cNvPicPr>
              <a:picLocks noChangeAspect="1" noChangeArrowheads="1"/>
            </p:cNvPicPr>
            <p:nvPr/>
          </p:nvPicPr>
          <p:blipFill>
            <a:blip r:embed="rId4" cstate="print"/>
            <a:srcRect/>
            <a:stretch>
              <a:fillRect/>
            </a:stretch>
          </p:blipFill>
          <p:spPr bwMode="auto">
            <a:xfrm>
              <a:off x="6153150" y="2444750"/>
              <a:ext cx="636588" cy="439738"/>
            </a:xfrm>
            <a:prstGeom prst="rect">
              <a:avLst/>
            </a:prstGeom>
            <a:noFill/>
            <a:ln w="9525">
              <a:noFill/>
              <a:miter lim="800000"/>
              <a:headEnd/>
              <a:tailEnd/>
            </a:ln>
          </p:spPr>
        </p:pic>
        <p:pic>
          <p:nvPicPr>
            <p:cNvPr id="197649" name="Picture 382" descr="ICON_DiscDrive_Q308"/>
            <p:cNvPicPr>
              <a:picLocks noChangeAspect="1" noChangeArrowheads="1"/>
            </p:cNvPicPr>
            <p:nvPr/>
          </p:nvPicPr>
          <p:blipFill>
            <a:blip r:embed="rId5" cstate="print"/>
            <a:srcRect/>
            <a:stretch>
              <a:fillRect/>
            </a:stretch>
          </p:blipFill>
          <p:spPr bwMode="auto">
            <a:xfrm>
              <a:off x="7804150" y="2471738"/>
              <a:ext cx="617538" cy="361950"/>
            </a:xfrm>
            <a:prstGeom prst="rect">
              <a:avLst/>
            </a:prstGeom>
            <a:noFill/>
            <a:ln w="9525">
              <a:noFill/>
              <a:miter lim="800000"/>
              <a:headEnd/>
              <a:tailEnd/>
            </a:ln>
          </p:spPr>
        </p:pic>
        <p:sp>
          <p:nvSpPr>
            <p:cNvPr id="197650" name="Text Box 341"/>
            <p:cNvSpPr txBox="1">
              <a:spLocks noChangeArrowheads="1"/>
            </p:cNvSpPr>
            <p:nvPr/>
          </p:nvSpPr>
          <p:spPr bwMode="auto">
            <a:xfrm>
              <a:off x="6096000" y="2830513"/>
              <a:ext cx="609600" cy="457200"/>
            </a:xfrm>
            <a:prstGeom prst="rect">
              <a:avLst/>
            </a:prstGeom>
            <a:noFill/>
            <a:ln w="9525">
              <a:noFill/>
              <a:miter lim="800000"/>
              <a:headEnd/>
              <a:tailEnd/>
            </a:ln>
          </p:spPr>
          <p:txBody>
            <a:bodyPr>
              <a:spAutoFit/>
            </a:bodyPr>
            <a:lstStyle/>
            <a:p>
              <a:r>
                <a:rPr lang="en-US" sz="1200" b="1" dirty="0">
                  <a:latin typeface="+mn-lt"/>
                </a:rPr>
                <a:t>NIC Card</a:t>
              </a:r>
            </a:p>
          </p:txBody>
        </p:sp>
        <p:sp>
          <p:nvSpPr>
            <p:cNvPr id="197651" name="Text Box 341"/>
            <p:cNvSpPr txBox="1">
              <a:spLocks noChangeArrowheads="1"/>
            </p:cNvSpPr>
            <p:nvPr/>
          </p:nvSpPr>
          <p:spPr bwMode="auto">
            <a:xfrm>
              <a:off x="7810500" y="3013076"/>
              <a:ext cx="952500" cy="274637"/>
            </a:xfrm>
            <a:prstGeom prst="rect">
              <a:avLst/>
            </a:prstGeom>
            <a:noFill/>
            <a:ln w="9525">
              <a:noFill/>
              <a:miter lim="800000"/>
              <a:headEnd/>
              <a:tailEnd/>
            </a:ln>
          </p:spPr>
          <p:txBody>
            <a:bodyPr>
              <a:spAutoFit/>
            </a:bodyPr>
            <a:lstStyle/>
            <a:p>
              <a:pPr algn="l"/>
              <a:r>
                <a:rPr lang="en-US" sz="1200" b="1" dirty="0">
                  <a:latin typeface="+mn-lt"/>
                </a:rPr>
                <a:t>Hard Disk</a:t>
              </a:r>
            </a:p>
          </p:txBody>
        </p:sp>
        <p:sp>
          <p:nvSpPr>
            <p:cNvPr id="197652" name="Text Box 64"/>
            <p:cNvSpPr txBox="1">
              <a:spLocks noChangeArrowheads="1"/>
            </p:cNvSpPr>
            <p:nvPr/>
          </p:nvSpPr>
          <p:spPr bwMode="auto">
            <a:xfrm>
              <a:off x="5967413" y="1828800"/>
              <a:ext cx="1878012" cy="215444"/>
            </a:xfrm>
            <a:prstGeom prst="rect">
              <a:avLst/>
            </a:prstGeom>
            <a:noFill/>
            <a:ln w="25400" algn="ctr">
              <a:noFill/>
              <a:miter lim="800000"/>
              <a:headEnd/>
              <a:tailEnd type="none" w="lg" len="med"/>
            </a:ln>
          </p:spPr>
          <p:txBody>
            <a:bodyPr lIns="0" tIns="0" rIns="0" bIns="0">
              <a:spAutoFit/>
            </a:bodyPr>
            <a:lstStyle/>
            <a:p>
              <a:pPr marL="354013" indent="-354013" defTabSz="941388"/>
              <a:r>
                <a:rPr lang="en-US" sz="1400" b="1" dirty="0" smtClean="0">
                  <a:solidFill>
                    <a:schemeClr val="bg1"/>
                  </a:solidFill>
                  <a:latin typeface="+mn-lt"/>
                </a:rPr>
                <a:t>VMware </a:t>
              </a:r>
              <a:r>
                <a:rPr lang="en-US" sz="1400" b="1" dirty="0" err="1" smtClean="0">
                  <a:solidFill>
                    <a:schemeClr val="bg1"/>
                  </a:solidFill>
                  <a:latin typeface="+mn-lt"/>
                </a:rPr>
                <a:t>ESXi</a:t>
              </a:r>
              <a:endParaRPr lang="en-US" sz="1400" b="1" dirty="0">
                <a:solidFill>
                  <a:schemeClr val="bg1"/>
                </a:solidFill>
                <a:latin typeface="+mn-lt"/>
              </a:endParaRPr>
            </a:p>
          </p:txBody>
        </p:sp>
        <p:sp>
          <p:nvSpPr>
            <p:cNvPr id="197653" name="Text Box 65"/>
            <p:cNvSpPr txBox="1">
              <a:spLocks noChangeArrowheads="1"/>
            </p:cNvSpPr>
            <p:nvPr/>
          </p:nvSpPr>
          <p:spPr bwMode="auto">
            <a:xfrm>
              <a:off x="6192838" y="2206625"/>
              <a:ext cx="1600200" cy="215444"/>
            </a:xfrm>
            <a:prstGeom prst="rect">
              <a:avLst/>
            </a:prstGeom>
            <a:noFill/>
            <a:ln w="25400" algn="ctr">
              <a:noFill/>
              <a:miter lim="800000"/>
              <a:headEnd/>
              <a:tailEnd type="none" w="lg" len="med"/>
            </a:ln>
          </p:spPr>
          <p:txBody>
            <a:bodyPr lIns="0" tIns="0" rIns="0" bIns="0">
              <a:spAutoFit/>
            </a:bodyPr>
            <a:lstStyle/>
            <a:p>
              <a:pPr marL="354013" indent="-354013" defTabSz="941388"/>
              <a:r>
                <a:rPr lang="en-US" sz="1400" b="1">
                  <a:latin typeface="+mn-lt"/>
                </a:rPr>
                <a:t>x86 Architecture</a:t>
              </a:r>
            </a:p>
          </p:txBody>
        </p:sp>
        <p:pic>
          <p:nvPicPr>
            <p:cNvPr id="197654" name="Picture 96" descr="CPU Single.png"/>
            <p:cNvPicPr>
              <a:picLocks noChangeAspect="1"/>
            </p:cNvPicPr>
            <p:nvPr/>
          </p:nvPicPr>
          <p:blipFill>
            <a:blip r:embed="rId6" cstate="print"/>
            <a:srcRect/>
            <a:stretch>
              <a:fillRect/>
            </a:stretch>
          </p:blipFill>
          <p:spPr bwMode="auto">
            <a:xfrm>
              <a:off x="5518150" y="2447925"/>
              <a:ext cx="376238" cy="441325"/>
            </a:xfrm>
            <a:prstGeom prst="rect">
              <a:avLst/>
            </a:prstGeom>
            <a:noFill/>
            <a:ln w="9525">
              <a:noFill/>
              <a:miter lim="800000"/>
              <a:headEnd/>
              <a:tailEnd/>
            </a:ln>
          </p:spPr>
        </p:pic>
        <p:pic>
          <p:nvPicPr>
            <p:cNvPr id="197655" name="Picture 78" descr="VM.png"/>
            <p:cNvPicPr>
              <a:picLocks noChangeAspect="1"/>
            </p:cNvPicPr>
            <p:nvPr/>
          </p:nvPicPr>
          <p:blipFill>
            <a:blip r:embed="rId7" cstate="print"/>
            <a:srcRect/>
            <a:stretch>
              <a:fillRect/>
            </a:stretch>
          </p:blipFill>
          <p:spPr bwMode="auto">
            <a:xfrm>
              <a:off x="5451475" y="900113"/>
              <a:ext cx="771525" cy="862012"/>
            </a:xfrm>
            <a:prstGeom prst="rect">
              <a:avLst/>
            </a:prstGeom>
            <a:noFill/>
            <a:ln w="9525">
              <a:noFill/>
              <a:miter lim="800000"/>
              <a:headEnd/>
              <a:tailEnd/>
            </a:ln>
          </p:spPr>
        </p:pic>
        <p:pic>
          <p:nvPicPr>
            <p:cNvPr id="197656" name="Picture 10" descr="AP_OS Single.png"/>
            <p:cNvPicPr>
              <a:picLocks noChangeAspect="1"/>
            </p:cNvPicPr>
            <p:nvPr/>
          </p:nvPicPr>
          <p:blipFill>
            <a:blip r:embed="rId8" cstate="print"/>
            <a:srcRect/>
            <a:stretch>
              <a:fillRect/>
            </a:stretch>
          </p:blipFill>
          <p:spPr bwMode="auto">
            <a:xfrm>
              <a:off x="5630863" y="958850"/>
              <a:ext cx="420687" cy="590550"/>
            </a:xfrm>
            <a:prstGeom prst="rect">
              <a:avLst/>
            </a:prstGeom>
            <a:noFill/>
            <a:ln w="9525">
              <a:noFill/>
              <a:miter lim="800000"/>
              <a:headEnd/>
              <a:tailEnd/>
            </a:ln>
          </p:spPr>
        </p:pic>
        <p:pic>
          <p:nvPicPr>
            <p:cNvPr id="197657" name="Picture 357" descr="ICON_NIC_Q308"/>
            <p:cNvPicPr>
              <a:picLocks noChangeAspect="1" noChangeArrowheads="1"/>
            </p:cNvPicPr>
            <p:nvPr/>
          </p:nvPicPr>
          <p:blipFill>
            <a:blip r:embed="rId9" cstate="print"/>
            <a:srcRect/>
            <a:stretch>
              <a:fillRect/>
            </a:stretch>
          </p:blipFill>
          <p:spPr bwMode="auto">
            <a:xfrm>
              <a:off x="5654675" y="1709738"/>
              <a:ext cx="207963" cy="142875"/>
            </a:xfrm>
            <a:prstGeom prst="rect">
              <a:avLst/>
            </a:prstGeom>
            <a:noFill/>
            <a:ln w="9525">
              <a:noFill/>
              <a:miter lim="800000"/>
              <a:headEnd/>
              <a:tailEnd/>
            </a:ln>
          </p:spPr>
        </p:pic>
        <p:pic>
          <p:nvPicPr>
            <p:cNvPr id="197658" name="Picture 359" descr="ICON_Memory_Q308"/>
            <p:cNvPicPr>
              <a:picLocks noChangeAspect="1" noChangeArrowheads="1"/>
            </p:cNvPicPr>
            <p:nvPr/>
          </p:nvPicPr>
          <p:blipFill>
            <a:blip r:embed="rId10" cstate="print"/>
            <a:srcRect/>
            <a:stretch>
              <a:fillRect/>
            </a:stretch>
          </p:blipFill>
          <p:spPr bwMode="auto">
            <a:xfrm>
              <a:off x="5857875" y="1698625"/>
              <a:ext cx="171450" cy="153988"/>
            </a:xfrm>
            <a:prstGeom prst="rect">
              <a:avLst/>
            </a:prstGeom>
            <a:noFill/>
            <a:ln w="9525">
              <a:noFill/>
              <a:miter lim="800000"/>
              <a:headEnd/>
              <a:tailEnd/>
            </a:ln>
          </p:spPr>
        </p:pic>
        <p:pic>
          <p:nvPicPr>
            <p:cNvPr id="197659" name="Picture 382" descr="ICON_DiscDrive_Q308"/>
            <p:cNvPicPr>
              <a:picLocks noChangeAspect="1" noChangeArrowheads="1"/>
            </p:cNvPicPr>
            <p:nvPr/>
          </p:nvPicPr>
          <p:blipFill>
            <a:blip r:embed="rId11" cstate="print"/>
            <a:srcRect/>
            <a:stretch>
              <a:fillRect/>
            </a:stretch>
          </p:blipFill>
          <p:spPr bwMode="auto">
            <a:xfrm>
              <a:off x="6059488" y="1698625"/>
              <a:ext cx="196850" cy="153988"/>
            </a:xfrm>
            <a:prstGeom prst="rect">
              <a:avLst/>
            </a:prstGeom>
            <a:noFill/>
            <a:ln w="9525">
              <a:noFill/>
              <a:miter lim="800000"/>
              <a:headEnd/>
              <a:tailEnd/>
            </a:ln>
          </p:spPr>
        </p:pic>
        <p:pic>
          <p:nvPicPr>
            <p:cNvPr id="197660" name="Picture 96" descr="CPU Single.png"/>
            <p:cNvPicPr>
              <a:picLocks noChangeAspect="1"/>
            </p:cNvPicPr>
            <p:nvPr/>
          </p:nvPicPr>
          <p:blipFill>
            <a:blip r:embed="rId12" cstate="print"/>
            <a:srcRect/>
            <a:stretch>
              <a:fillRect/>
            </a:stretch>
          </p:blipFill>
          <p:spPr bwMode="auto">
            <a:xfrm>
              <a:off x="5473700" y="1681163"/>
              <a:ext cx="141288" cy="165100"/>
            </a:xfrm>
            <a:prstGeom prst="rect">
              <a:avLst/>
            </a:prstGeom>
            <a:noFill/>
            <a:ln w="9525">
              <a:noFill/>
              <a:miter lim="800000"/>
              <a:headEnd/>
              <a:tailEnd/>
            </a:ln>
          </p:spPr>
        </p:pic>
        <p:grpSp>
          <p:nvGrpSpPr>
            <p:cNvPr id="197661" name="Group 62"/>
            <p:cNvGrpSpPr>
              <a:grpSpLocks/>
            </p:cNvGrpSpPr>
            <p:nvPr/>
          </p:nvGrpSpPr>
          <p:grpSpPr bwMode="auto">
            <a:xfrm>
              <a:off x="6551613" y="904875"/>
              <a:ext cx="803275" cy="950913"/>
              <a:chOff x="4099" y="1940"/>
              <a:chExt cx="573" cy="779"/>
            </a:xfrm>
          </p:grpSpPr>
          <p:pic>
            <p:nvPicPr>
              <p:cNvPr id="197662" name="Picture 78" descr="VM.png"/>
              <p:cNvPicPr>
                <a:picLocks noChangeAspect="1"/>
              </p:cNvPicPr>
              <p:nvPr/>
            </p:nvPicPr>
            <p:blipFill>
              <a:blip r:embed="rId7" cstate="print"/>
              <a:srcRect/>
              <a:stretch>
                <a:fillRect/>
              </a:stretch>
            </p:blipFill>
            <p:spPr bwMode="auto">
              <a:xfrm>
                <a:off x="4099" y="1940"/>
                <a:ext cx="549" cy="706"/>
              </a:xfrm>
              <a:prstGeom prst="rect">
                <a:avLst/>
              </a:prstGeom>
              <a:noFill/>
              <a:ln w="9525">
                <a:noFill/>
                <a:miter lim="800000"/>
                <a:headEnd/>
                <a:tailEnd/>
              </a:ln>
            </p:spPr>
          </p:pic>
          <p:pic>
            <p:nvPicPr>
              <p:cNvPr id="197663" name="Picture 10" descr="AP_OS Single.png"/>
              <p:cNvPicPr>
                <a:picLocks noChangeAspect="1"/>
              </p:cNvPicPr>
              <p:nvPr/>
            </p:nvPicPr>
            <p:blipFill>
              <a:blip r:embed="rId8" cstate="print"/>
              <a:srcRect/>
              <a:stretch>
                <a:fillRect/>
              </a:stretch>
            </p:blipFill>
            <p:spPr bwMode="auto">
              <a:xfrm>
                <a:off x="4227" y="1988"/>
                <a:ext cx="299" cy="483"/>
              </a:xfrm>
              <a:prstGeom prst="rect">
                <a:avLst/>
              </a:prstGeom>
              <a:noFill/>
              <a:ln w="9525">
                <a:noFill/>
                <a:miter lim="800000"/>
                <a:headEnd/>
                <a:tailEnd/>
              </a:ln>
            </p:spPr>
          </p:pic>
          <p:pic>
            <p:nvPicPr>
              <p:cNvPr id="197664" name="Picture 357" descr="ICON_NIC_Q308"/>
              <p:cNvPicPr>
                <a:picLocks noChangeAspect="1" noChangeArrowheads="1"/>
              </p:cNvPicPr>
              <p:nvPr/>
            </p:nvPicPr>
            <p:blipFill>
              <a:blip r:embed="rId9" cstate="print"/>
              <a:srcRect/>
              <a:stretch>
                <a:fillRect/>
              </a:stretch>
            </p:blipFill>
            <p:spPr bwMode="auto">
              <a:xfrm>
                <a:off x="4244" y="2602"/>
                <a:ext cx="148" cy="117"/>
              </a:xfrm>
              <a:prstGeom prst="rect">
                <a:avLst/>
              </a:prstGeom>
              <a:noFill/>
              <a:ln w="9525">
                <a:noFill/>
                <a:miter lim="800000"/>
                <a:headEnd/>
                <a:tailEnd/>
              </a:ln>
            </p:spPr>
          </p:pic>
          <p:pic>
            <p:nvPicPr>
              <p:cNvPr id="197665" name="Picture 359" descr="ICON_Memory_Q308"/>
              <p:cNvPicPr>
                <a:picLocks noChangeAspect="1" noChangeArrowheads="1"/>
              </p:cNvPicPr>
              <p:nvPr/>
            </p:nvPicPr>
            <p:blipFill>
              <a:blip r:embed="rId10" cstate="print"/>
              <a:srcRect/>
              <a:stretch>
                <a:fillRect/>
              </a:stretch>
            </p:blipFill>
            <p:spPr bwMode="auto">
              <a:xfrm>
                <a:off x="4388" y="2593"/>
                <a:ext cx="123" cy="126"/>
              </a:xfrm>
              <a:prstGeom prst="rect">
                <a:avLst/>
              </a:prstGeom>
              <a:noFill/>
              <a:ln w="9525">
                <a:noFill/>
                <a:miter lim="800000"/>
                <a:headEnd/>
                <a:tailEnd/>
              </a:ln>
            </p:spPr>
          </p:pic>
          <p:pic>
            <p:nvPicPr>
              <p:cNvPr id="197666" name="Picture 382" descr="ICON_DiscDrive_Q308"/>
              <p:cNvPicPr>
                <a:picLocks noChangeAspect="1" noChangeArrowheads="1"/>
              </p:cNvPicPr>
              <p:nvPr/>
            </p:nvPicPr>
            <p:blipFill>
              <a:blip r:embed="rId11" cstate="print"/>
              <a:srcRect/>
              <a:stretch>
                <a:fillRect/>
              </a:stretch>
            </p:blipFill>
            <p:spPr bwMode="auto">
              <a:xfrm>
                <a:off x="4532" y="2593"/>
                <a:ext cx="140" cy="126"/>
              </a:xfrm>
              <a:prstGeom prst="rect">
                <a:avLst/>
              </a:prstGeom>
              <a:noFill/>
              <a:ln w="9525">
                <a:noFill/>
                <a:miter lim="800000"/>
                <a:headEnd/>
                <a:tailEnd/>
              </a:ln>
            </p:spPr>
          </p:pic>
          <p:pic>
            <p:nvPicPr>
              <p:cNvPr id="197667" name="Picture 96" descr="CPU Single.png"/>
              <p:cNvPicPr>
                <a:picLocks noChangeAspect="1"/>
              </p:cNvPicPr>
              <p:nvPr/>
            </p:nvPicPr>
            <p:blipFill>
              <a:blip r:embed="rId12" cstate="print"/>
              <a:srcRect/>
              <a:stretch>
                <a:fillRect/>
              </a:stretch>
            </p:blipFill>
            <p:spPr bwMode="auto">
              <a:xfrm>
                <a:off x="4115" y="2579"/>
                <a:ext cx="101" cy="136"/>
              </a:xfrm>
              <a:prstGeom prst="rect">
                <a:avLst/>
              </a:prstGeom>
              <a:noFill/>
              <a:ln w="9525">
                <a:noFill/>
                <a:miter lim="800000"/>
                <a:headEnd/>
                <a:tailEnd/>
              </a:ln>
            </p:spPr>
          </p:pic>
        </p:grpSp>
        <p:grpSp>
          <p:nvGrpSpPr>
            <p:cNvPr id="197668" name="Group 63"/>
            <p:cNvGrpSpPr>
              <a:grpSpLocks/>
            </p:cNvGrpSpPr>
            <p:nvPr/>
          </p:nvGrpSpPr>
          <p:grpSpPr bwMode="auto">
            <a:xfrm>
              <a:off x="7658100" y="904875"/>
              <a:ext cx="803275" cy="950913"/>
              <a:chOff x="4939" y="1940"/>
              <a:chExt cx="573" cy="779"/>
            </a:xfrm>
          </p:grpSpPr>
          <p:pic>
            <p:nvPicPr>
              <p:cNvPr id="197669" name="Picture 78" descr="VM.png"/>
              <p:cNvPicPr>
                <a:picLocks noChangeAspect="1"/>
              </p:cNvPicPr>
              <p:nvPr/>
            </p:nvPicPr>
            <p:blipFill>
              <a:blip r:embed="rId7" cstate="print"/>
              <a:srcRect/>
              <a:stretch>
                <a:fillRect/>
              </a:stretch>
            </p:blipFill>
            <p:spPr bwMode="auto">
              <a:xfrm>
                <a:off x="4939" y="1940"/>
                <a:ext cx="549" cy="706"/>
              </a:xfrm>
              <a:prstGeom prst="rect">
                <a:avLst/>
              </a:prstGeom>
              <a:noFill/>
              <a:ln w="9525">
                <a:noFill/>
                <a:miter lim="800000"/>
                <a:headEnd/>
                <a:tailEnd/>
              </a:ln>
            </p:spPr>
          </p:pic>
          <p:pic>
            <p:nvPicPr>
              <p:cNvPr id="197670" name="Picture 10" descr="AP_OS Single.png"/>
              <p:cNvPicPr>
                <a:picLocks noChangeAspect="1"/>
              </p:cNvPicPr>
              <p:nvPr/>
            </p:nvPicPr>
            <p:blipFill>
              <a:blip r:embed="rId8" cstate="print"/>
              <a:srcRect/>
              <a:stretch>
                <a:fillRect/>
              </a:stretch>
            </p:blipFill>
            <p:spPr bwMode="auto">
              <a:xfrm>
                <a:off x="5067" y="1988"/>
                <a:ext cx="299" cy="483"/>
              </a:xfrm>
              <a:prstGeom prst="rect">
                <a:avLst/>
              </a:prstGeom>
              <a:noFill/>
              <a:ln w="9525">
                <a:noFill/>
                <a:miter lim="800000"/>
                <a:headEnd/>
                <a:tailEnd/>
              </a:ln>
            </p:spPr>
          </p:pic>
          <p:pic>
            <p:nvPicPr>
              <p:cNvPr id="197671" name="Picture 357" descr="ICON_NIC_Q308"/>
              <p:cNvPicPr>
                <a:picLocks noChangeAspect="1" noChangeArrowheads="1"/>
              </p:cNvPicPr>
              <p:nvPr/>
            </p:nvPicPr>
            <p:blipFill>
              <a:blip r:embed="rId9" cstate="print"/>
              <a:srcRect/>
              <a:stretch>
                <a:fillRect/>
              </a:stretch>
            </p:blipFill>
            <p:spPr bwMode="auto">
              <a:xfrm>
                <a:off x="5084" y="2602"/>
                <a:ext cx="148" cy="117"/>
              </a:xfrm>
              <a:prstGeom prst="rect">
                <a:avLst/>
              </a:prstGeom>
              <a:noFill/>
              <a:ln w="9525">
                <a:noFill/>
                <a:miter lim="800000"/>
                <a:headEnd/>
                <a:tailEnd/>
              </a:ln>
            </p:spPr>
          </p:pic>
          <p:pic>
            <p:nvPicPr>
              <p:cNvPr id="197672" name="Picture 359" descr="ICON_Memory_Q308"/>
              <p:cNvPicPr>
                <a:picLocks noChangeAspect="1" noChangeArrowheads="1"/>
              </p:cNvPicPr>
              <p:nvPr/>
            </p:nvPicPr>
            <p:blipFill>
              <a:blip r:embed="rId10" cstate="print"/>
              <a:srcRect/>
              <a:stretch>
                <a:fillRect/>
              </a:stretch>
            </p:blipFill>
            <p:spPr bwMode="auto">
              <a:xfrm>
                <a:off x="5228" y="2593"/>
                <a:ext cx="123" cy="126"/>
              </a:xfrm>
              <a:prstGeom prst="rect">
                <a:avLst/>
              </a:prstGeom>
              <a:noFill/>
              <a:ln w="9525">
                <a:noFill/>
                <a:miter lim="800000"/>
                <a:headEnd/>
                <a:tailEnd/>
              </a:ln>
            </p:spPr>
          </p:pic>
          <p:pic>
            <p:nvPicPr>
              <p:cNvPr id="197673" name="Picture 382" descr="ICON_DiscDrive_Q308"/>
              <p:cNvPicPr>
                <a:picLocks noChangeAspect="1" noChangeArrowheads="1"/>
              </p:cNvPicPr>
              <p:nvPr/>
            </p:nvPicPr>
            <p:blipFill>
              <a:blip r:embed="rId11" cstate="print"/>
              <a:srcRect/>
              <a:stretch>
                <a:fillRect/>
              </a:stretch>
            </p:blipFill>
            <p:spPr bwMode="auto">
              <a:xfrm>
                <a:off x="5372" y="2593"/>
                <a:ext cx="140" cy="126"/>
              </a:xfrm>
              <a:prstGeom prst="rect">
                <a:avLst/>
              </a:prstGeom>
              <a:noFill/>
              <a:ln w="9525">
                <a:noFill/>
                <a:miter lim="800000"/>
                <a:headEnd/>
                <a:tailEnd/>
              </a:ln>
            </p:spPr>
          </p:pic>
          <p:pic>
            <p:nvPicPr>
              <p:cNvPr id="197674" name="Picture 96" descr="CPU Single.png"/>
              <p:cNvPicPr>
                <a:picLocks noChangeAspect="1"/>
              </p:cNvPicPr>
              <p:nvPr/>
            </p:nvPicPr>
            <p:blipFill>
              <a:blip r:embed="rId12" cstate="print"/>
              <a:srcRect/>
              <a:stretch>
                <a:fillRect/>
              </a:stretch>
            </p:blipFill>
            <p:spPr bwMode="auto">
              <a:xfrm>
                <a:off x="4955" y="2579"/>
                <a:ext cx="101" cy="136"/>
              </a:xfrm>
              <a:prstGeom prst="rect">
                <a:avLst/>
              </a:prstGeom>
              <a:noFill/>
              <a:ln w="9525">
                <a:noFill/>
                <a:miter lim="800000"/>
                <a:headEnd/>
                <a:tailEnd/>
              </a:ln>
            </p:spPr>
          </p:pic>
        </p:grpSp>
        <p:sp>
          <p:nvSpPr>
            <p:cNvPr id="197675" name="TextBox 112"/>
            <p:cNvSpPr txBox="1">
              <a:spLocks noChangeArrowheads="1"/>
            </p:cNvSpPr>
            <p:nvPr/>
          </p:nvSpPr>
          <p:spPr bwMode="auto">
            <a:xfrm>
              <a:off x="5867400" y="457200"/>
              <a:ext cx="2036583" cy="307777"/>
            </a:xfrm>
            <a:prstGeom prst="rect">
              <a:avLst/>
            </a:prstGeom>
            <a:noFill/>
            <a:ln w="9525">
              <a:noFill/>
              <a:miter lim="800000"/>
              <a:headEnd/>
              <a:tailEnd/>
            </a:ln>
          </p:spPr>
          <p:txBody>
            <a:bodyPr wrap="none">
              <a:spAutoFit/>
            </a:bodyPr>
            <a:lstStyle/>
            <a:p>
              <a:pPr algn="l"/>
              <a:r>
                <a:rPr lang="en-US" sz="1400" b="1" dirty="0">
                  <a:latin typeface="+mn-lt"/>
                </a:rPr>
                <a:t>VMware ESX/</a:t>
              </a:r>
              <a:r>
                <a:rPr lang="en-US" sz="1400" b="1" dirty="0" err="1">
                  <a:latin typeface="+mn-lt"/>
                </a:rPr>
                <a:t>ESXi</a:t>
              </a:r>
              <a:r>
                <a:rPr lang="en-US" sz="1400" b="1" dirty="0">
                  <a:latin typeface="+mn-lt"/>
                </a:rPr>
                <a:t> Server</a:t>
              </a:r>
            </a:p>
          </p:txBody>
        </p:sp>
        <p:pic>
          <p:nvPicPr>
            <p:cNvPr id="197679" name="Picture 47" descr="avamar-data-store-so"/>
            <p:cNvPicPr>
              <a:picLocks noChangeAspect="1" noChangeArrowheads="1"/>
            </p:cNvPicPr>
            <p:nvPr/>
          </p:nvPicPr>
          <p:blipFill>
            <a:blip r:embed="rId13" cstate="print"/>
            <a:srcRect l="18129" t="3612" r="17119" b="5313"/>
            <a:stretch>
              <a:fillRect/>
            </a:stretch>
          </p:blipFill>
          <p:spPr bwMode="auto">
            <a:xfrm>
              <a:off x="8001000" y="3429000"/>
              <a:ext cx="741363" cy="2286000"/>
            </a:xfrm>
            <a:prstGeom prst="rect">
              <a:avLst/>
            </a:prstGeom>
            <a:noFill/>
          </p:spPr>
        </p:pic>
        <p:pic>
          <p:nvPicPr>
            <p:cNvPr id="197680" name="Picture 7" descr="Host.png"/>
            <p:cNvPicPr>
              <a:picLocks noChangeAspect="1"/>
            </p:cNvPicPr>
            <p:nvPr/>
          </p:nvPicPr>
          <p:blipFill>
            <a:blip r:embed="rId14" cstate="print"/>
            <a:srcRect/>
            <a:stretch>
              <a:fillRect/>
            </a:stretch>
          </p:blipFill>
          <p:spPr bwMode="auto">
            <a:xfrm>
              <a:off x="6477000" y="4129088"/>
              <a:ext cx="760413" cy="1204912"/>
            </a:xfrm>
            <a:prstGeom prst="rect">
              <a:avLst/>
            </a:prstGeom>
            <a:noFill/>
            <a:ln w="9525">
              <a:noFill/>
              <a:miter lim="800000"/>
              <a:headEnd/>
              <a:tailEnd/>
            </a:ln>
          </p:spPr>
        </p:pic>
        <p:sp>
          <p:nvSpPr>
            <p:cNvPr id="197682" name="Text Box 50"/>
            <p:cNvSpPr txBox="1">
              <a:spLocks noChangeArrowheads="1"/>
            </p:cNvSpPr>
            <p:nvPr/>
          </p:nvSpPr>
          <p:spPr bwMode="auto">
            <a:xfrm>
              <a:off x="6324600" y="5303838"/>
              <a:ext cx="1066800" cy="646331"/>
            </a:xfrm>
            <a:prstGeom prst="rect">
              <a:avLst/>
            </a:prstGeom>
            <a:noFill/>
            <a:ln w="9525">
              <a:noFill/>
              <a:miter lim="800000"/>
              <a:headEnd/>
              <a:tailEnd/>
            </a:ln>
            <a:effectLst/>
          </p:spPr>
          <p:txBody>
            <a:bodyPr>
              <a:spAutoFit/>
            </a:bodyPr>
            <a:lstStyle/>
            <a:p>
              <a:pPr>
                <a:spcBef>
                  <a:spcPct val="50000"/>
                </a:spcBef>
              </a:pPr>
              <a:r>
                <a:rPr lang="en-US" sz="1200" b="1" dirty="0">
                  <a:latin typeface="+mn-lt"/>
                </a:rPr>
                <a:t>VMware ESX/</a:t>
              </a:r>
              <a:r>
                <a:rPr lang="en-US" sz="1200" b="1" dirty="0" err="1">
                  <a:latin typeface="+mn-lt"/>
                </a:rPr>
                <a:t>EXSi</a:t>
              </a:r>
              <a:r>
                <a:rPr lang="en-US" sz="1200" b="1" dirty="0">
                  <a:latin typeface="+mn-lt"/>
                </a:rPr>
                <a:t> Server</a:t>
              </a:r>
            </a:p>
          </p:txBody>
        </p:sp>
        <p:grpSp>
          <p:nvGrpSpPr>
            <p:cNvPr id="197702" name="Group 70"/>
            <p:cNvGrpSpPr>
              <a:grpSpLocks/>
            </p:cNvGrpSpPr>
            <p:nvPr/>
          </p:nvGrpSpPr>
          <p:grpSpPr bwMode="auto">
            <a:xfrm>
              <a:off x="5105400" y="5514965"/>
              <a:ext cx="1295400" cy="200024"/>
              <a:chOff x="3024" y="2783"/>
              <a:chExt cx="816" cy="126"/>
            </a:xfrm>
          </p:grpSpPr>
          <p:sp>
            <p:nvSpPr>
              <p:cNvPr id="197685" name="Text Box 49"/>
              <p:cNvSpPr txBox="1">
                <a:spLocks noChangeArrowheads="1"/>
              </p:cNvSpPr>
              <p:nvPr/>
            </p:nvSpPr>
            <p:spPr bwMode="gray">
              <a:xfrm>
                <a:off x="3168" y="2783"/>
                <a:ext cx="672" cy="116"/>
              </a:xfrm>
              <a:prstGeom prst="rect">
                <a:avLst/>
              </a:prstGeom>
              <a:noFill/>
              <a:ln w="9525">
                <a:noFill/>
                <a:miter lim="800000"/>
                <a:headEnd/>
                <a:tailEnd/>
              </a:ln>
            </p:spPr>
            <p:txBody>
              <a:bodyPr lIns="0" tIns="0" rIns="0" bIns="0" anchor="ctr">
                <a:spAutoFit/>
              </a:bodyPr>
              <a:lstStyle/>
              <a:p>
                <a:pPr algn="l"/>
                <a:r>
                  <a:rPr lang="en-US" sz="800" i="1" dirty="0" smtClean="0">
                    <a:solidFill>
                      <a:srgbClr val="221F20"/>
                    </a:solidFill>
                    <a:latin typeface="+mn-lt"/>
                  </a:rPr>
                  <a:t>=  </a:t>
                </a:r>
                <a:r>
                  <a:rPr lang="en-US" sz="1200" i="1" dirty="0" err="1">
                    <a:solidFill>
                      <a:srgbClr val="221F20"/>
                    </a:solidFill>
                    <a:latin typeface="+mn-lt"/>
                  </a:rPr>
                  <a:t>Avamar</a:t>
                </a:r>
                <a:r>
                  <a:rPr lang="en-US" sz="1200" i="1" dirty="0">
                    <a:solidFill>
                      <a:srgbClr val="221F20"/>
                    </a:solidFill>
                    <a:latin typeface="+mn-lt"/>
                  </a:rPr>
                  <a:t> Agent</a:t>
                </a:r>
              </a:p>
            </p:txBody>
          </p:sp>
          <p:grpSp>
            <p:nvGrpSpPr>
              <p:cNvPr id="197686" name="Group 45"/>
              <p:cNvGrpSpPr>
                <a:grpSpLocks noChangeAspect="1"/>
              </p:cNvGrpSpPr>
              <p:nvPr/>
            </p:nvGrpSpPr>
            <p:grpSpPr bwMode="auto">
              <a:xfrm>
                <a:off x="3024" y="2790"/>
                <a:ext cx="113" cy="119"/>
                <a:chOff x="3932" y="1217"/>
                <a:chExt cx="107" cy="109"/>
              </a:xfrm>
            </p:grpSpPr>
            <p:sp>
              <p:nvSpPr>
                <p:cNvPr id="197687"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197688" name="Picture 47"/>
                <p:cNvPicPr>
                  <a:picLocks noChangeAspect="1" noChangeArrowheads="1"/>
                </p:cNvPicPr>
                <p:nvPr/>
              </p:nvPicPr>
              <p:blipFill>
                <a:blip r:embed="rId15" cstate="print"/>
                <a:srcRect/>
                <a:stretch>
                  <a:fillRect/>
                </a:stretch>
              </p:blipFill>
              <p:spPr bwMode="gray">
                <a:xfrm>
                  <a:off x="3932" y="1217"/>
                  <a:ext cx="109" cy="111"/>
                </a:xfrm>
                <a:prstGeom prst="rect">
                  <a:avLst/>
                </a:prstGeom>
                <a:noFill/>
                <a:ln w="9525">
                  <a:noFill/>
                  <a:miter lim="800000"/>
                  <a:headEnd/>
                  <a:tailEnd/>
                </a:ln>
              </p:spPr>
            </p:pic>
          </p:grpSp>
        </p:grpSp>
        <p:grpSp>
          <p:nvGrpSpPr>
            <p:cNvPr id="197689" name="Group 45"/>
            <p:cNvGrpSpPr>
              <a:grpSpLocks noChangeAspect="1"/>
            </p:cNvGrpSpPr>
            <p:nvPr/>
          </p:nvGrpSpPr>
          <p:grpSpPr bwMode="auto">
            <a:xfrm>
              <a:off x="5459413" y="990600"/>
              <a:ext cx="179387" cy="188913"/>
              <a:chOff x="3932" y="1217"/>
              <a:chExt cx="107" cy="109"/>
            </a:xfrm>
          </p:grpSpPr>
          <p:sp>
            <p:nvSpPr>
              <p:cNvPr id="197690"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197691" name="Picture 47"/>
              <p:cNvPicPr>
                <a:picLocks noChangeAspect="1" noChangeArrowheads="1"/>
              </p:cNvPicPr>
              <p:nvPr/>
            </p:nvPicPr>
            <p:blipFill>
              <a:blip r:embed="rId15" cstate="print"/>
              <a:srcRect/>
              <a:stretch>
                <a:fillRect/>
              </a:stretch>
            </p:blipFill>
            <p:spPr bwMode="gray">
              <a:xfrm>
                <a:off x="3932" y="1217"/>
                <a:ext cx="109" cy="111"/>
              </a:xfrm>
              <a:prstGeom prst="rect">
                <a:avLst/>
              </a:prstGeom>
              <a:noFill/>
              <a:ln w="9525">
                <a:noFill/>
                <a:miter lim="800000"/>
                <a:headEnd/>
                <a:tailEnd/>
              </a:ln>
            </p:spPr>
          </p:pic>
        </p:grpSp>
        <p:grpSp>
          <p:nvGrpSpPr>
            <p:cNvPr id="197692" name="Group 45"/>
            <p:cNvGrpSpPr>
              <a:grpSpLocks noChangeAspect="1"/>
            </p:cNvGrpSpPr>
            <p:nvPr/>
          </p:nvGrpSpPr>
          <p:grpSpPr bwMode="auto">
            <a:xfrm>
              <a:off x="6602413" y="990600"/>
              <a:ext cx="179387" cy="188913"/>
              <a:chOff x="3932" y="1217"/>
              <a:chExt cx="107" cy="109"/>
            </a:xfrm>
          </p:grpSpPr>
          <p:sp>
            <p:nvSpPr>
              <p:cNvPr id="197693"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197694" name="Picture 47"/>
              <p:cNvPicPr>
                <a:picLocks noChangeAspect="1" noChangeArrowheads="1"/>
              </p:cNvPicPr>
              <p:nvPr/>
            </p:nvPicPr>
            <p:blipFill>
              <a:blip r:embed="rId15" cstate="print"/>
              <a:srcRect/>
              <a:stretch>
                <a:fillRect/>
              </a:stretch>
            </p:blipFill>
            <p:spPr bwMode="gray">
              <a:xfrm>
                <a:off x="3932" y="1217"/>
                <a:ext cx="109" cy="111"/>
              </a:xfrm>
              <a:prstGeom prst="rect">
                <a:avLst/>
              </a:prstGeom>
              <a:noFill/>
              <a:ln w="9525">
                <a:noFill/>
                <a:miter lim="800000"/>
                <a:headEnd/>
                <a:tailEnd/>
              </a:ln>
            </p:spPr>
          </p:pic>
        </p:grpSp>
        <p:grpSp>
          <p:nvGrpSpPr>
            <p:cNvPr id="197695" name="Group 45"/>
            <p:cNvGrpSpPr>
              <a:grpSpLocks noChangeAspect="1"/>
            </p:cNvGrpSpPr>
            <p:nvPr/>
          </p:nvGrpSpPr>
          <p:grpSpPr bwMode="auto">
            <a:xfrm>
              <a:off x="7696200" y="990600"/>
              <a:ext cx="179388" cy="188913"/>
              <a:chOff x="3932" y="1217"/>
              <a:chExt cx="107" cy="109"/>
            </a:xfrm>
          </p:grpSpPr>
          <p:sp>
            <p:nvSpPr>
              <p:cNvPr id="197696" name="AutoShape 46"/>
              <p:cNvSpPr>
                <a:spLocks noChangeAspect="1" noChangeArrowheads="1" noTextEdit="1"/>
              </p:cNvSpPr>
              <p:nvPr/>
            </p:nvSpPr>
            <p:spPr bwMode="gray">
              <a:xfrm>
                <a:off x="3932" y="1217"/>
                <a:ext cx="107" cy="109"/>
              </a:xfrm>
              <a:prstGeom prst="rect">
                <a:avLst/>
              </a:prstGeom>
              <a:noFill/>
              <a:ln w="9525">
                <a:noFill/>
                <a:miter lim="800000"/>
                <a:headEnd/>
                <a:tailEnd/>
              </a:ln>
            </p:spPr>
            <p:txBody>
              <a:bodyPr/>
              <a:lstStyle/>
              <a:p>
                <a:endParaRPr lang="en-US">
                  <a:latin typeface="+mn-lt"/>
                </a:endParaRPr>
              </a:p>
            </p:txBody>
          </p:sp>
          <p:pic>
            <p:nvPicPr>
              <p:cNvPr id="197697" name="Picture 47"/>
              <p:cNvPicPr>
                <a:picLocks noChangeAspect="1" noChangeArrowheads="1"/>
              </p:cNvPicPr>
              <p:nvPr/>
            </p:nvPicPr>
            <p:blipFill>
              <a:blip r:embed="rId15" cstate="print"/>
              <a:srcRect/>
              <a:stretch>
                <a:fillRect/>
              </a:stretch>
            </p:blipFill>
            <p:spPr bwMode="gray">
              <a:xfrm>
                <a:off x="3932" y="1217"/>
                <a:ext cx="109" cy="111"/>
              </a:xfrm>
              <a:prstGeom prst="rect">
                <a:avLst/>
              </a:prstGeom>
              <a:noFill/>
              <a:ln w="9525">
                <a:noFill/>
                <a:miter lim="800000"/>
                <a:headEnd/>
                <a:tailEnd/>
              </a:ln>
            </p:spPr>
          </p:pic>
        </p:grpSp>
        <p:sp>
          <p:nvSpPr>
            <p:cNvPr id="197699" name="AutoShape 46"/>
            <p:cNvSpPr>
              <a:spLocks noChangeAspect="1" noChangeArrowheads="1" noTextEdit="1"/>
            </p:cNvSpPr>
            <p:nvPr/>
          </p:nvSpPr>
          <p:spPr bwMode="gray">
            <a:xfrm>
              <a:off x="6705600" y="4267200"/>
              <a:ext cx="288925" cy="304800"/>
            </a:xfrm>
            <a:prstGeom prst="rect">
              <a:avLst/>
            </a:prstGeom>
            <a:noFill/>
            <a:ln w="9525">
              <a:noFill/>
              <a:miter lim="800000"/>
              <a:headEnd/>
              <a:tailEnd/>
            </a:ln>
          </p:spPr>
          <p:txBody>
            <a:bodyPr/>
            <a:lstStyle/>
            <a:p>
              <a:endParaRPr lang="en-US">
                <a:latin typeface="+mn-lt"/>
              </a:endParaRPr>
            </a:p>
          </p:txBody>
        </p:sp>
        <p:sp>
          <p:nvSpPr>
            <p:cNvPr id="197701" name="Line 69"/>
            <p:cNvSpPr>
              <a:spLocks noChangeShapeType="1"/>
            </p:cNvSpPr>
            <p:nvPr/>
          </p:nvSpPr>
          <p:spPr bwMode="auto">
            <a:xfrm>
              <a:off x="7239000" y="4648200"/>
              <a:ext cx="762000" cy="0"/>
            </a:xfrm>
            <a:prstGeom prst="line">
              <a:avLst/>
            </a:prstGeom>
            <a:noFill/>
            <a:ln w="25400">
              <a:solidFill>
                <a:schemeClr val="tx1"/>
              </a:solidFill>
              <a:round/>
              <a:headEnd/>
              <a:tailEnd/>
            </a:ln>
            <a:effectLst/>
          </p:spPr>
          <p:txBody>
            <a:bodyPr/>
            <a:lstStyle/>
            <a:p>
              <a:endParaRPr lang="en-US">
                <a:latin typeface="+mn-lt"/>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t>Business Continuity in VDC</a:t>
            </a:r>
          </a:p>
        </p:txBody>
      </p:sp>
      <p:sp>
        <p:nvSpPr>
          <p:cNvPr id="199682" name="Title 6"/>
          <p:cNvSpPr>
            <a:spLocks noGrp="1"/>
          </p:cNvSpPr>
          <p:nvPr>
            <p:ph type="title" idx="4294967295"/>
          </p:nvPr>
        </p:nvSpPr>
        <p:spPr/>
        <p:txBody>
          <a:bodyPr/>
          <a:lstStyle/>
          <a:p>
            <a:r>
              <a:rPr lang="en-US" dirty="0"/>
              <a:t>EMC Data Domain</a:t>
            </a:r>
          </a:p>
        </p:txBody>
      </p:sp>
      <p:sp>
        <p:nvSpPr>
          <p:cNvPr id="199683" name="Content Placeholder 6"/>
          <p:cNvSpPr>
            <a:spLocks noGrp="1"/>
          </p:cNvSpPr>
          <p:nvPr>
            <p:ph idx="4294967295"/>
          </p:nvPr>
        </p:nvSpPr>
        <p:spPr>
          <a:xfrm>
            <a:off x="304800" y="914400"/>
            <a:ext cx="5943600" cy="5181600"/>
          </a:xfrm>
        </p:spPr>
        <p:txBody>
          <a:bodyPr/>
          <a:lstStyle/>
          <a:p>
            <a:r>
              <a:rPr lang="en-US" dirty="0" smtClean="0">
                <a:solidFill>
                  <a:schemeClr val="bg2">
                    <a:lumMod val="75000"/>
                  </a:schemeClr>
                </a:solidFill>
              </a:rPr>
              <a:t>A target based </a:t>
            </a:r>
            <a:r>
              <a:rPr lang="en-US" dirty="0">
                <a:solidFill>
                  <a:schemeClr val="bg2">
                    <a:lumMod val="75000"/>
                  </a:schemeClr>
                </a:solidFill>
              </a:rPr>
              <a:t>deduplication </a:t>
            </a:r>
            <a:r>
              <a:rPr lang="en-US" dirty="0" smtClean="0">
                <a:solidFill>
                  <a:schemeClr val="bg2">
                    <a:lumMod val="75000"/>
                  </a:schemeClr>
                </a:solidFill>
              </a:rPr>
              <a:t>and storage </a:t>
            </a:r>
            <a:r>
              <a:rPr lang="en-US" dirty="0">
                <a:solidFill>
                  <a:schemeClr val="bg2">
                    <a:lumMod val="75000"/>
                  </a:schemeClr>
                </a:solidFill>
              </a:rPr>
              <a:t>solution</a:t>
            </a:r>
          </a:p>
          <a:p>
            <a:r>
              <a:rPr lang="en-US" dirty="0">
                <a:solidFill>
                  <a:schemeClr val="bg2">
                    <a:lumMod val="75000"/>
                  </a:schemeClr>
                </a:solidFill>
              </a:rPr>
              <a:t>Addresses the challenge of extra storage and backup resources in VMware based virtualized environments </a:t>
            </a:r>
          </a:p>
          <a:p>
            <a:pPr marL="685800" lvl="1" indent="-336550"/>
            <a:r>
              <a:rPr lang="en-US" sz="2000" dirty="0">
                <a:solidFill>
                  <a:schemeClr val="bg2">
                    <a:lumMod val="75000"/>
                  </a:schemeClr>
                </a:solidFill>
              </a:rPr>
              <a:t>Accelerates VMware backups by </a:t>
            </a:r>
            <a:r>
              <a:rPr lang="en-US" sz="2000" dirty="0" smtClean="0">
                <a:solidFill>
                  <a:schemeClr val="bg2">
                    <a:lumMod val="75000"/>
                  </a:schemeClr>
                </a:solidFill>
              </a:rPr>
              <a:t>90%</a:t>
            </a:r>
            <a:endParaRPr lang="en-US" sz="2000" dirty="0">
              <a:solidFill>
                <a:schemeClr val="bg2">
                  <a:lumMod val="75000"/>
                </a:schemeClr>
              </a:solidFill>
            </a:endParaRPr>
          </a:p>
          <a:p>
            <a:r>
              <a:rPr lang="en-US" dirty="0">
                <a:solidFill>
                  <a:schemeClr val="bg2">
                    <a:lumMod val="75000"/>
                  </a:schemeClr>
                </a:solidFill>
              </a:rPr>
              <a:t>Offers consolidation of server backup and archive data to a single storage system for </a:t>
            </a:r>
            <a:r>
              <a:rPr lang="en-US" dirty="0" smtClean="0">
                <a:solidFill>
                  <a:schemeClr val="bg2">
                    <a:lumMod val="75000"/>
                  </a:schemeClr>
                </a:solidFill>
              </a:rPr>
              <a:t>optimized </a:t>
            </a:r>
            <a:r>
              <a:rPr lang="en-US" dirty="0">
                <a:solidFill>
                  <a:schemeClr val="bg2">
                    <a:lumMod val="75000"/>
                  </a:schemeClr>
                </a:solidFill>
              </a:rPr>
              <a:t>virtualization</a:t>
            </a:r>
          </a:p>
          <a:p>
            <a:pPr marL="685800" lvl="1" indent="-336550"/>
            <a:r>
              <a:rPr lang="en-US" sz="2000" dirty="0">
                <a:solidFill>
                  <a:schemeClr val="bg2">
                    <a:lumMod val="75000"/>
                  </a:schemeClr>
                </a:solidFill>
              </a:rPr>
              <a:t>Reduces redundant data across VMware data backups </a:t>
            </a:r>
          </a:p>
          <a:p>
            <a:r>
              <a:rPr lang="en-US" dirty="0">
                <a:solidFill>
                  <a:schemeClr val="bg2">
                    <a:lumMod val="75000"/>
                  </a:schemeClr>
                </a:solidFill>
              </a:rPr>
              <a:t>Provides cost-effective bi-directional replication </a:t>
            </a:r>
            <a:r>
              <a:rPr lang="en-US" dirty="0" smtClean="0">
                <a:solidFill>
                  <a:schemeClr val="bg2">
                    <a:lumMod val="75000"/>
                  </a:schemeClr>
                </a:solidFill>
              </a:rPr>
              <a:t>for </a:t>
            </a:r>
            <a:r>
              <a:rPr lang="en-US" dirty="0">
                <a:solidFill>
                  <a:schemeClr val="bg2">
                    <a:lumMod val="75000"/>
                  </a:schemeClr>
                </a:solidFill>
              </a:rPr>
              <a:t>DR </a:t>
            </a:r>
          </a:p>
          <a:p>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F68DE1DA-DF40-4DDC-84B8-6F64FB7A0AF0}"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44</a:t>
            </a:fld>
            <a:endParaRPr lang="en-US" sz="1000">
              <a:solidFill>
                <a:schemeClr val="tx1">
                  <a:lumMod val="75000"/>
                  <a:lumOff val="25000"/>
                </a:schemeClr>
              </a:solidFill>
              <a:latin typeface="Calibri" pitchFamily="34" charset="0"/>
              <a:cs typeface="+mn-cs"/>
            </a:endParaRPr>
          </a:p>
        </p:txBody>
      </p:sp>
      <p:pic>
        <p:nvPicPr>
          <p:cNvPr id="199685" name="Picture 5" descr="photo-library-dd-archiver-fr-high"/>
          <p:cNvPicPr>
            <a:picLocks noChangeAspect="1" noChangeArrowheads="1"/>
          </p:cNvPicPr>
          <p:nvPr/>
        </p:nvPicPr>
        <p:blipFill>
          <a:blip r:embed="rId3" cstate="print"/>
          <a:srcRect/>
          <a:stretch>
            <a:fillRect/>
          </a:stretch>
        </p:blipFill>
        <p:spPr bwMode="auto">
          <a:xfrm>
            <a:off x="6261100" y="1600200"/>
            <a:ext cx="2501900" cy="3352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159746" name="Title 6"/>
          <p:cNvSpPr>
            <a:spLocks noGrp="1"/>
          </p:cNvSpPr>
          <p:nvPr>
            <p:ph type="title" idx="4294967295"/>
          </p:nvPr>
        </p:nvSpPr>
        <p:spPr/>
        <p:txBody>
          <a:bodyPr/>
          <a:lstStyle/>
          <a:p>
            <a:r>
              <a:rPr lang="en-US" dirty="0" smtClean="0">
                <a:solidFill>
                  <a:schemeClr val="accent1"/>
                </a:solidFill>
              </a:rPr>
              <a:t>Module 7: Summary</a:t>
            </a:r>
            <a:endParaRPr lang="en-US" dirty="0">
              <a:solidFill>
                <a:schemeClr val="accent1"/>
              </a:solidFill>
            </a:endParaRPr>
          </a:p>
        </p:txBody>
      </p:sp>
      <p:sp>
        <p:nvSpPr>
          <p:cNvPr id="159747" name="Content Placeholder 7"/>
          <p:cNvSpPr>
            <a:spLocks noGrp="1"/>
          </p:cNvSpPr>
          <p:nvPr>
            <p:ph idx="4294967295"/>
          </p:nvPr>
        </p:nvSpPr>
        <p:spPr>
          <a:xfrm>
            <a:off x="304800" y="914400"/>
            <a:ext cx="8458200" cy="4876800"/>
          </a:xfrm>
        </p:spPr>
        <p:txBody>
          <a:bodyPr/>
          <a:lstStyle/>
          <a:p>
            <a:pPr>
              <a:buNone/>
            </a:pPr>
            <a:r>
              <a:rPr lang="en-US" dirty="0" smtClean="0">
                <a:solidFill>
                  <a:schemeClr val="bg2">
                    <a:lumMod val="75000"/>
                  </a:schemeClr>
                </a:solidFill>
              </a:rPr>
              <a:t>Key points covered in this module:</a:t>
            </a:r>
          </a:p>
          <a:p>
            <a:r>
              <a:rPr lang="en-US" dirty="0" smtClean="0">
                <a:solidFill>
                  <a:schemeClr val="bg2">
                    <a:lumMod val="75000"/>
                  </a:schemeClr>
                </a:solidFill>
              </a:rPr>
              <a:t>Elimination </a:t>
            </a:r>
            <a:r>
              <a:rPr lang="en-US" dirty="0">
                <a:solidFill>
                  <a:schemeClr val="bg2">
                    <a:lumMod val="75000"/>
                  </a:schemeClr>
                </a:solidFill>
              </a:rPr>
              <a:t>of single </a:t>
            </a:r>
            <a:r>
              <a:rPr lang="en-US" dirty="0" smtClean="0">
                <a:solidFill>
                  <a:schemeClr val="bg2">
                    <a:lumMod val="75000"/>
                  </a:schemeClr>
                </a:solidFill>
              </a:rPr>
              <a:t>point </a:t>
            </a:r>
            <a:r>
              <a:rPr lang="en-US" dirty="0">
                <a:solidFill>
                  <a:schemeClr val="bg2">
                    <a:lumMod val="75000"/>
                  </a:schemeClr>
                </a:solidFill>
              </a:rPr>
              <a:t>of failures in a </a:t>
            </a:r>
            <a:r>
              <a:rPr lang="en-US" dirty="0" smtClean="0">
                <a:solidFill>
                  <a:schemeClr val="bg2">
                    <a:lumMod val="75000"/>
                  </a:schemeClr>
                </a:solidFill>
              </a:rPr>
              <a:t>VDC</a:t>
            </a:r>
            <a:endParaRPr lang="en-US" dirty="0">
              <a:solidFill>
                <a:schemeClr val="bg2">
                  <a:lumMod val="75000"/>
                </a:schemeClr>
              </a:solidFill>
            </a:endParaRPr>
          </a:p>
          <a:p>
            <a:r>
              <a:rPr lang="en-US" dirty="0" smtClean="0">
                <a:solidFill>
                  <a:schemeClr val="bg2">
                    <a:lumMod val="75000"/>
                  </a:schemeClr>
                </a:solidFill>
              </a:rPr>
              <a:t>Backup, replication, migration, and restoration of VMs </a:t>
            </a:r>
            <a:r>
              <a:rPr lang="en-US" dirty="0">
                <a:solidFill>
                  <a:schemeClr val="bg2">
                    <a:lumMod val="75000"/>
                  </a:schemeClr>
                </a:solidFill>
              </a:rPr>
              <a:t>in a VDC </a:t>
            </a:r>
            <a:r>
              <a:rPr lang="en-US" dirty="0" smtClean="0">
                <a:solidFill>
                  <a:schemeClr val="bg2">
                    <a:lumMod val="75000"/>
                  </a:schemeClr>
                </a:solidFill>
              </a:rPr>
              <a:t>environment</a:t>
            </a:r>
          </a:p>
          <a:p>
            <a:r>
              <a:rPr lang="en-US" dirty="0" smtClean="0">
                <a:solidFill>
                  <a:schemeClr val="bg2">
                    <a:lumMod val="75000"/>
                  </a:schemeClr>
                </a:solidFill>
              </a:rPr>
              <a:t>Site failover consideration and strategies for BC and DR</a:t>
            </a:r>
            <a:endParaRPr lang="en-US" dirty="0">
              <a:solidFill>
                <a:schemeClr val="bg2">
                  <a:lumMod val="75000"/>
                </a:schemeClr>
              </a:solidFill>
            </a:endParaRPr>
          </a:p>
          <a:p>
            <a:r>
              <a:rPr lang="en-US" dirty="0">
                <a:solidFill>
                  <a:schemeClr val="bg2">
                    <a:lumMod val="75000"/>
                  </a:schemeClr>
                </a:solidFill>
              </a:rPr>
              <a:t>Virtualization </a:t>
            </a:r>
            <a:r>
              <a:rPr lang="en-US" dirty="0" smtClean="0">
                <a:solidFill>
                  <a:schemeClr val="bg2">
                    <a:lumMod val="75000"/>
                  </a:schemeClr>
                </a:solidFill>
              </a:rPr>
              <a:t>benefits </a:t>
            </a:r>
            <a:r>
              <a:rPr lang="en-US" dirty="0">
                <a:solidFill>
                  <a:schemeClr val="bg2">
                    <a:lumMod val="75000"/>
                  </a:schemeClr>
                </a:solidFill>
              </a:rPr>
              <a:t>and </a:t>
            </a:r>
            <a:r>
              <a:rPr lang="en-US" dirty="0" smtClean="0">
                <a:solidFill>
                  <a:schemeClr val="bg2">
                    <a:lumMod val="75000"/>
                  </a:schemeClr>
                </a:solidFill>
              </a:rPr>
              <a:t>considerations for </a:t>
            </a:r>
            <a:r>
              <a:rPr lang="en-US" dirty="0">
                <a:solidFill>
                  <a:schemeClr val="bg2">
                    <a:lumMod val="75000"/>
                  </a:schemeClr>
                </a:solidFill>
              </a:rPr>
              <a:t>business continuity</a:t>
            </a:r>
          </a:p>
          <a:p>
            <a:r>
              <a:rPr lang="en-US" dirty="0">
                <a:solidFill>
                  <a:schemeClr val="bg2">
                    <a:lumMod val="75000"/>
                  </a:schemeClr>
                </a:solidFill>
              </a:rPr>
              <a:t>Virtualization impact on fault tolerance and </a:t>
            </a:r>
            <a:r>
              <a:rPr lang="en-US" dirty="0" smtClean="0">
                <a:solidFill>
                  <a:schemeClr val="bg2">
                    <a:lumMod val="75000"/>
                  </a:schemeClr>
                </a:solidFill>
              </a:rPr>
              <a:t>RTO</a:t>
            </a:r>
          </a:p>
          <a:p>
            <a:pPr>
              <a:buNone/>
            </a:pPr>
            <a:endParaRPr lang="en-US" dirty="0"/>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CD2FC115-5C60-4B49-8714-4C23C0298767}"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45</a:t>
            </a:fld>
            <a:endParaRPr lang="en-US" sz="1000">
              <a:solidFill>
                <a:schemeClr val="tx1">
                  <a:lumMod val="75000"/>
                  <a:lumOff val="25000"/>
                </a:schemeClr>
              </a:solidFill>
              <a:latin typeface="Calibri" pitchFamily="34" charset="0"/>
              <a:cs typeface="+mn-cs"/>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209922" name="Title 6"/>
          <p:cNvSpPr>
            <a:spLocks noGrp="1"/>
          </p:cNvSpPr>
          <p:nvPr>
            <p:ph type="title" idx="4294967295"/>
          </p:nvPr>
        </p:nvSpPr>
        <p:spPr/>
        <p:txBody>
          <a:bodyPr/>
          <a:lstStyle/>
          <a:p>
            <a:r>
              <a:rPr lang="en-US" dirty="0">
                <a:solidFill>
                  <a:schemeClr val="accent1"/>
                </a:solidFill>
              </a:rPr>
              <a:t>Check </a:t>
            </a:r>
            <a:r>
              <a:rPr lang="en-US" dirty="0" smtClean="0">
                <a:solidFill>
                  <a:schemeClr val="accent1"/>
                </a:solidFill>
              </a:rPr>
              <a:t>Your </a:t>
            </a:r>
            <a:r>
              <a:rPr lang="en-US" dirty="0">
                <a:solidFill>
                  <a:schemeClr val="accent1"/>
                </a:solidFill>
              </a:rPr>
              <a:t>Knowledge</a:t>
            </a:r>
          </a:p>
        </p:txBody>
      </p:sp>
      <p:sp>
        <p:nvSpPr>
          <p:cNvPr id="209923" name="Content Placeholder 7"/>
          <p:cNvSpPr>
            <a:spLocks noGrp="1"/>
          </p:cNvSpPr>
          <p:nvPr>
            <p:ph idx="4294967295"/>
          </p:nvPr>
        </p:nvSpPr>
        <p:spPr>
          <a:xfrm>
            <a:off x="304800" y="914400"/>
            <a:ext cx="8458200" cy="4876800"/>
          </a:xfrm>
        </p:spPr>
        <p:txBody>
          <a:bodyPr/>
          <a:lstStyle/>
          <a:p>
            <a:pPr marL="457200" indent="-457200">
              <a:buFont typeface="+mj-lt"/>
              <a:buAutoNum type="arabicPeriod"/>
            </a:pPr>
            <a:r>
              <a:rPr lang="en-US" dirty="0" smtClean="0">
                <a:solidFill>
                  <a:schemeClr val="bg2">
                    <a:lumMod val="75000"/>
                  </a:schemeClr>
                </a:solidFill>
              </a:rPr>
              <a:t>Which technique is used for protecting against connection loss for a VM due to a physical NIC failure?</a:t>
            </a:r>
            <a:endParaRPr lang="en-US" dirty="0">
              <a:solidFill>
                <a:schemeClr val="bg2">
                  <a:lumMod val="75000"/>
                </a:schemeClr>
              </a:solidFill>
            </a:endParaRPr>
          </a:p>
          <a:p>
            <a:pPr marL="457200" indent="-457200">
              <a:buFont typeface="+mj-lt"/>
              <a:buAutoNum type="arabicPeriod"/>
            </a:pPr>
            <a:r>
              <a:rPr lang="en-US" dirty="0">
                <a:solidFill>
                  <a:schemeClr val="bg2">
                    <a:lumMod val="75000"/>
                  </a:schemeClr>
                </a:solidFill>
              </a:rPr>
              <a:t>What is the key disadvantage of </a:t>
            </a:r>
            <a:r>
              <a:rPr lang="en-US" dirty="0" smtClean="0">
                <a:solidFill>
                  <a:schemeClr val="bg2">
                    <a:lumMod val="75000"/>
                  </a:schemeClr>
                </a:solidFill>
              </a:rPr>
              <a:t>an Image </a:t>
            </a:r>
            <a:r>
              <a:rPr lang="en-US" dirty="0">
                <a:solidFill>
                  <a:schemeClr val="bg2">
                    <a:lumMod val="75000"/>
                  </a:schemeClr>
                </a:solidFill>
              </a:rPr>
              <a:t>based backup of a VM</a:t>
            </a:r>
            <a:r>
              <a:rPr lang="en-US" dirty="0" smtClean="0">
                <a:solidFill>
                  <a:schemeClr val="bg2">
                    <a:lumMod val="75000"/>
                  </a:schemeClr>
                </a:solidFill>
              </a:rPr>
              <a:t>?</a:t>
            </a:r>
            <a:endParaRPr lang="en-US" dirty="0">
              <a:solidFill>
                <a:schemeClr val="bg2">
                  <a:lumMod val="75000"/>
                </a:schemeClr>
              </a:solidFill>
            </a:endParaRPr>
          </a:p>
          <a:p>
            <a:pPr marL="457200" indent="-457200">
              <a:buFont typeface="+mj-lt"/>
              <a:buAutoNum type="arabicPeriod"/>
            </a:pPr>
            <a:r>
              <a:rPr lang="en-US" dirty="0">
                <a:solidFill>
                  <a:schemeClr val="bg2">
                    <a:lumMod val="75000"/>
                  </a:schemeClr>
                </a:solidFill>
              </a:rPr>
              <a:t>What are the two methods of VM replication</a:t>
            </a:r>
            <a:r>
              <a:rPr lang="en-US" dirty="0" smtClean="0">
                <a:solidFill>
                  <a:schemeClr val="bg2">
                    <a:lumMod val="75000"/>
                  </a:schemeClr>
                </a:solidFill>
              </a:rPr>
              <a:t>?</a:t>
            </a:r>
          </a:p>
          <a:p>
            <a:pPr marL="457200" indent="-457200">
              <a:buFont typeface="+mj-lt"/>
              <a:buAutoNum type="arabicPeriod"/>
            </a:pPr>
            <a:r>
              <a:rPr lang="en-US" dirty="0" smtClean="0">
                <a:solidFill>
                  <a:schemeClr val="bg2">
                    <a:lumMod val="75000"/>
                  </a:schemeClr>
                </a:solidFill>
              </a:rPr>
              <a:t>What are the different modes of VM migration across servers?</a:t>
            </a:r>
          </a:p>
          <a:p>
            <a:pPr marL="457200" indent="-457200">
              <a:buFont typeface="+mj-lt"/>
              <a:buAutoNum type="arabicPeriod"/>
            </a:pPr>
            <a:r>
              <a:rPr lang="en-US" dirty="0" smtClean="0">
                <a:solidFill>
                  <a:schemeClr val="bg2">
                    <a:lumMod val="75000"/>
                  </a:schemeClr>
                </a:solidFill>
              </a:rPr>
              <a:t>What are the key challenges in VM failover in a VDC?</a:t>
            </a:r>
            <a:endParaRPr lang="en-US" dirty="0">
              <a:solidFill>
                <a:schemeClr val="bg2">
                  <a:lumMod val="75000"/>
                </a:schemeClr>
              </a:solidFill>
            </a:endParaRPr>
          </a:p>
          <a:p>
            <a:pPr marL="457200" indent="-457200">
              <a:buFont typeface="+mj-lt"/>
              <a:buAutoNum type="arabicPeriod"/>
            </a:pPr>
            <a:r>
              <a:rPr lang="en-US" dirty="0">
                <a:solidFill>
                  <a:schemeClr val="bg2">
                    <a:lumMod val="75000"/>
                  </a:schemeClr>
                </a:solidFill>
              </a:rPr>
              <a:t>List </a:t>
            </a:r>
            <a:r>
              <a:rPr lang="en-US" dirty="0" smtClean="0">
                <a:solidFill>
                  <a:schemeClr val="bg2">
                    <a:lumMod val="75000"/>
                  </a:schemeClr>
                </a:solidFill>
              </a:rPr>
              <a:t>the VM </a:t>
            </a:r>
            <a:r>
              <a:rPr lang="en-US" dirty="0">
                <a:solidFill>
                  <a:schemeClr val="bg2">
                    <a:lumMod val="75000"/>
                  </a:schemeClr>
                </a:solidFill>
              </a:rPr>
              <a:t>characteristics </a:t>
            </a:r>
            <a:r>
              <a:rPr lang="en-US" dirty="0" smtClean="0">
                <a:solidFill>
                  <a:schemeClr val="bg2">
                    <a:lumMod val="75000"/>
                  </a:schemeClr>
                </a:solidFill>
              </a:rPr>
              <a:t>that are helpful </a:t>
            </a:r>
            <a:r>
              <a:rPr lang="en-US" dirty="0">
                <a:solidFill>
                  <a:schemeClr val="bg2">
                    <a:lumMod val="75000"/>
                  </a:schemeClr>
                </a:solidFill>
              </a:rPr>
              <a:t>in BC planning and implementation.</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7B23D3B5-5D81-476B-B9E3-2B65E17AB372}"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46</a:t>
            </a:fld>
            <a:endParaRPr lang="en-US" sz="1000">
              <a:solidFill>
                <a:schemeClr val="tx1">
                  <a:lumMod val="75000"/>
                  <a:lumOff val="25000"/>
                </a:schemeClr>
              </a:solidFill>
              <a:latin typeface="Calibri" pitchFamily="34" charset="0"/>
              <a:cs typeface="+mn-cs"/>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7B23D3B5-5D81-476B-B9E3-2B65E17AB372}"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47</a:t>
            </a:fld>
            <a:endParaRPr lang="en-US" sz="1000">
              <a:solidFill>
                <a:schemeClr val="tx1">
                  <a:lumMod val="75000"/>
                  <a:lumOff val="25000"/>
                </a:schemeClr>
              </a:solidFill>
              <a:latin typeface="Calibri" pitchFamily="34" charset="0"/>
              <a:cs typeface="+mn-cs"/>
            </a:endParaRPr>
          </a:p>
        </p:txBody>
      </p:sp>
      <p:sp>
        <p:nvSpPr>
          <p:cNvPr id="7" name="Title 6"/>
          <p:cNvSpPr txBox="1">
            <a:spLocks/>
          </p:cNvSpPr>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r>
              <a:rPr lang="en-US" sz="2800" dirty="0" smtClean="0">
                <a:solidFill>
                  <a:schemeClr val="accent1"/>
                </a:solidFill>
                <a:latin typeface="+mj-lt"/>
                <a:ea typeface="+mj-ea"/>
                <a:cs typeface="+mj-cs"/>
              </a:rPr>
              <a:t>Exercise on BC in VDC – Scenario </a:t>
            </a:r>
          </a:p>
        </p:txBody>
      </p:sp>
      <p:sp>
        <p:nvSpPr>
          <p:cNvPr id="9" name="Content Placeholder 32"/>
          <p:cNvSpPr txBox="1">
            <a:spLocks/>
          </p:cNvSpPr>
          <p:nvPr/>
        </p:nvSpPr>
        <p:spPr>
          <a:xfrm>
            <a:off x="304800" y="914400"/>
            <a:ext cx="8458200" cy="5105400"/>
          </a:xfrm>
          <a:prstGeom prst="rect">
            <a:avLst/>
          </a:prstGeom>
        </p:spPr>
        <p:txBody>
          <a:bodyPr/>
          <a:lstStyle/>
          <a:p>
            <a:pPr marL="231775" indent="-231775" algn="l">
              <a:spcBef>
                <a:spcPct val="20000"/>
              </a:spcBef>
              <a:buClr>
                <a:srgbClr val="92D050"/>
              </a:buClr>
              <a:buSzPct val="120000"/>
              <a:buFont typeface="Arial" charset="0"/>
              <a:buChar char="•"/>
            </a:pPr>
            <a:r>
              <a:rPr lang="en-US" sz="2400" dirty="0" smtClean="0">
                <a:solidFill>
                  <a:schemeClr val="bg2">
                    <a:lumMod val="75000"/>
                  </a:schemeClr>
                </a:solidFill>
                <a:latin typeface="Calibri" pitchFamily="34" charset="0"/>
                <a:cs typeface="+mn-cs"/>
              </a:rPr>
              <a:t>An organization has more than 50 physical servers and over 100 TB of critical data to protect</a:t>
            </a:r>
          </a:p>
          <a:p>
            <a:pPr marL="231775" indent="-231775" algn="l">
              <a:spcBef>
                <a:spcPct val="20000"/>
              </a:spcBef>
              <a:buClr>
                <a:srgbClr val="92D050"/>
              </a:buClr>
              <a:buSzPct val="120000"/>
              <a:buFont typeface="Arial" charset="0"/>
              <a:buChar char="•"/>
            </a:pPr>
            <a:r>
              <a:rPr lang="en-US" sz="2400" dirty="0" smtClean="0">
                <a:solidFill>
                  <a:schemeClr val="bg2">
                    <a:lumMod val="75000"/>
                  </a:schemeClr>
                </a:solidFill>
                <a:latin typeface="Calibri" pitchFamily="34" charset="0"/>
                <a:cs typeface="+mn-cs"/>
              </a:rPr>
              <a:t>Challenges </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Backup windows are difficult to meet</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Recoveries are slow and resource intensive</a:t>
            </a:r>
          </a:p>
          <a:p>
            <a:pPr marL="231775" indent="-231775" algn="l">
              <a:spcBef>
                <a:spcPct val="20000"/>
              </a:spcBef>
              <a:buClr>
                <a:srgbClr val="92D050"/>
              </a:buClr>
              <a:buSzPct val="120000"/>
              <a:buFont typeface="Arial" charset="0"/>
              <a:buChar char="•"/>
            </a:pPr>
            <a:r>
              <a:rPr lang="en-US" sz="2400" dirty="0" smtClean="0">
                <a:solidFill>
                  <a:schemeClr val="bg2">
                    <a:lumMod val="75000"/>
                  </a:schemeClr>
                </a:solidFill>
                <a:latin typeface="Calibri" pitchFamily="34" charset="0"/>
                <a:cs typeface="+mn-cs"/>
              </a:rPr>
              <a:t>The organization has decided to adopt virtualization technology in their data center and redesign their infrastructure in order to</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Run around 500 virtual servers without increasing the physical server count</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Implement consistent standards and processes</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Improve disaster recovery capabilities with short RPO targets</a:t>
            </a:r>
          </a:p>
          <a:p>
            <a:pPr marL="682625" lvl="1" indent="-341313" algn="l">
              <a:spcBef>
                <a:spcPct val="20000"/>
              </a:spcBef>
              <a:buClr>
                <a:srgbClr val="FFC425"/>
              </a:buClr>
              <a:buSzPct val="90000"/>
              <a:buFont typeface="Webdings" pitchFamily="18" charset="2"/>
              <a:buChar char="4"/>
            </a:pPr>
            <a:r>
              <a:rPr lang="en-US" sz="2200" dirty="0" smtClean="0">
                <a:solidFill>
                  <a:schemeClr val="bg2">
                    <a:lumMod val="75000"/>
                  </a:schemeClr>
                </a:solidFill>
                <a:latin typeface="Calibri" pitchFamily="34" charset="0"/>
                <a:cs typeface="+mn-cs"/>
              </a:rPr>
              <a:t> Improve speed and reliability of backups and restores</a:t>
            </a:r>
          </a:p>
          <a:p>
            <a:pPr marL="682625" lvl="1" indent="-341313" algn="l">
              <a:spcBef>
                <a:spcPct val="20000"/>
              </a:spcBef>
              <a:buClr>
                <a:srgbClr val="FFC425"/>
              </a:buClr>
              <a:buSzPct val="90000"/>
              <a:buFont typeface="Webdings" pitchFamily="18" charset="2"/>
              <a:buChar char="4"/>
            </a:pPr>
            <a:endParaRPr lang="en-US" sz="2200" dirty="0" smtClean="0">
              <a:solidFill>
                <a:schemeClr val="bg2">
                  <a:lumMod val="75000"/>
                </a:schemeClr>
              </a:solidFill>
              <a:latin typeface="Calibri" pitchFamily="34" charset="0"/>
              <a:cs typeface="+mn-cs"/>
            </a:endParaRPr>
          </a:p>
          <a:p>
            <a:pPr marL="457200" indent="-457200" algn="l">
              <a:spcBef>
                <a:spcPct val="20000"/>
              </a:spcBef>
              <a:buClr>
                <a:srgbClr val="92D050"/>
              </a:buClr>
              <a:buSzPct val="100000"/>
              <a:buFont typeface="Arial" pitchFamily="34" charset="0"/>
              <a:buChar char="•"/>
            </a:pPr>
            <a:endParaRPr lang="en-US" sz="2400" kern="0" dirty="0" smtClean="0">
              <a:solidFill>
                <a:srgbClr val="474747"/>
              </a:solidFill>
              <a:latin typeface="+mn-lt"/>
              <a:cs typeface="+mn-cs"/>
            </a:endParaRP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7B23D3B5-5D81-476B-B9E3-2B65E17AB372}"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48</a:t>
            </a:fld>
            <a:endParaRPr lang="en-US" sz="1000">
              <a:solidFill>
                <a:schemeClr val="tx1">
                  <a:lumMod val="75000"/>
                  <a:lumOff val="25000"/>
                </a:schemeClr>
              </a:solidFill>
              <a:latin typeface="Calibri" pitchFamily="34" charset="0"/>
              <a:cs typeface="+mn-cs"/>
            </a:endParaRPr>
          </a:p>
        </p:txBody>
      </p:sp>
      <p:sp>
        <p:nvSpPr>
          <p:cNvPr id="7" name="Title 6"/>
          <p:cNvSpPr txBox="1">
            <a:spLocks/>
          </p:cNvSpPr>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r>
              <a:rPr lang="en-US" sz="2800" dirty="0" smtClean="0">
                <a:solidFill>
                  <a:schemeClr val="accent1"/>
                </a:solidFill>
                <a:latin typeface="+mj-lt"/>
                <a:ea typeface="+mj-ea"/>
                <a:cs typeface="+mj-cs"/>
              </a:rPr>
              <a:t>Exercise</a:t>
            </a:r>
            <a:r>
              <a:rPr lang="en-US" sz="2800" dirty="0" smtClean="0">
                <a:solidFill>
                  <a:srgbClr val="2C95DD"/>
                </a:solidFill>
              </a:rPr>
              <a:t> </a:t>
            </a:r>
            <a:r>
              <a:rPr lang="en-US" sz="2800" dirty="0" smtClean="0">
                <a:solidFill>
                  <a:schemeClr val="accent1"/>
                </a:solidFill>
                <a:latin typeface="+mj-lt"/>
                <a:ea typeface="+mj-ea"/>
                <a:cs typeface="+mj-cs"/>
              </a:rPr>
              <a:t>on BC in VDC – Tasks  </a:t>
            </a:r>
          </a:p>
        </p:txBody>
      </p:sp>
      <p:sp>
        <p:nvSpPr>
          <p:cNvPr id="9" name="Content Placeholder 32"/>
          <p:cNvSpPr txBox="1">
            <a:spLocks/>
          </p:cNvSpPr>
          <p:nvPr/>
        </p:nvSpPr>
        <p:spPr>
          <a:xfrm>
            <a:off x="304800" y="914400"/>
            <a:ext cx="8458200" cy="5105400"/>
          </a:xfrm>
          <a:prstGeom prst="rect">
            <a:avLst/>
          </a:prstGeom>
        </p:spPr>
        <p:txBody>
          <a:bodyPr/>
          <a:lstStyle/>
          <a:p>
            <a:pPr marL="231775" indent="-231775" algn="l">
              <a:spcBef>
                <a:spcPct val="20000"/>
              </a:spcBef>
              <a:buClr>
                <a:srgbClr val="92D050"/>
              </a:buClr>
              <a:buSzPct val="120000"/>
              <a:buFont typeface="Arial" charset="0"/>
              <a:buChar char="•"/>
            </a:pPr>
            <a:r>
              <a:rPr lang="en-US" sz="2400" dirty="0" smtClean="0">
                <a:solidFill>
                  <a:schemeClr val="bg2">
                    <a:lumMod val="75000"/>
                  </a:schemeClr>
                </a:solidFill>
                <a:latin typeface="Calibri" pitchFamily="34" charset="0"/>
                <a:cs typeface="+mn-cs"/>
              </a:rPr>
              <a:t>Suggest suitable option(s) to deal with the following requirements</a:t>
            </a:r>
          </a:p>
          <a:p>
            <a:pPr marL="914400" lvl="1" indent="-457200" algn="l">
              <a:spcBef>
                <a:spcPct val="20000"/>
              </a:spcBef>
              <a:buClr>
                <a:srgbClr val="92D050"/>
              </a:buClr>
              <a:buSzPct val="120000"/>
              <a:buFont typeface="+mj-lt"/>
              <a:buAutoNum type="arabicPeriod"/>
            </a:pPr>
            <a:r>
              <a:rPr lang="en-US" sz="2200" dirty="0" smtClean="0">
                <a:solidFill>
                  <a:schemeClr val="bg2">
                    <a:lumMod val="75000"/>
                  </a:schemeClr>
                </a:solidFill>
                <a:latin typeface="Calibri" pitchFamily="34" charset="0"/>
                <a:cs typeface="+mn-cs"/>
              </a:rPr>
              <a:t>An ability to survive disasters at the primary data center with minimal RTO</a:t>
            </a:r>
          </a:p>
          <a:p>
            <a:pPr marL="914400" lvl="1" indent="-457200" algn="l">
              <a:spcBef>
                <a:spcPct val="20000"/>
              </a:spcBef>
              <a:buClr>
                <a:srgbClr val="92D050"/>
              </a:buClr>
              <a:buSzPct val="120000"/>
              <a:buFont typeface="+mj-lt"/>
              <a:buAutoNum type="arabicPeriod"/>
            </a:pPr>
            <a:r>
              <a:rPr lang="en-US" sz="2200" dirty="0" smtClean="0">
                <a:solidFill>
                  <a:schemeClr val="bg2">
                    <a:lumMod val="75000"/>
                  </a:schemeClr>
                </a:solidFill>
                <a:latin typeface="Calibri" pitchFamily="34" charset="0"/>
                <a:cs typeface="+mn-cs"/>
              </a:rPr>
              <a:t>Consistent and standardized deployment of virtual machines across data center </a:t>
            </a:r>
          </a:p>
          <a:p>
            <a:pPr marL="914400" lvl="1" indent="-457200" algn="l">
              <a:spcBef>
                <a:spcPct val="20000"/>
              </a:spcBef>
              <a:buClr>
                <a:srgbClr val="92D050"/>
              </a:buClr>
              <a:buSzPct val="120000"/>
              <a:buFont typeface="+mj-lt"/>
              <a:buAutoNum type="arabicPeriod"/>
            </a:pPr>
            <a:r>
              <a:rPr lang="en-US" sz="2200" dirty="0" smtClean="0">
                <a:solidFill>
                  <a:schemeClr val="bg2">
                    <a:lumMod val="75000"/>
                  </a:schemeClr>
                </a:solidFill>
                <a:latin typeface="Calibri" pitchFamily="34" charset="0"/>
                <a:cs typeface="+mn-cs"/>
              </a:rPr>
              <a:t>An ability to survive failure in a physical server while meeting reduced RPO requirements using limited storage </a:t>
            </a:r>
          </a:p>
          <a:p>
            <a:pPr marL="914400" lvl="1" indent="-457200" algn="l">
              <a:spcBef>
                <a:spcPct val="20000"/>
              </a:spcBef>
              <a:buClr>
                <a:srgbClr val="92D050"/>
              </a:buClr>
              <a:buSzPct val="120000"/>
              <a:buFont typeface="+mj-lt"/>
              <a:buAutoNum type="arabicPeriod"/>
            </a:pPr>
            <a:r>
              <a:rPr lang="en-US" sz="2200" dirty="0" smtClean="0">
                <a:solidFill>
                  <a:schemeClr val="bg2">
                    <a:lumMod val="75000"/>
                  </a:schemeClr>
                </a:solidFill>
                <a:latin typeface="Calibri" pitchFamily="34" charset="0"/>
                <a:cs typeface="+mn-cs"/>
              </a:rPr>
              <a:t>Optimized network bandwidth as well as storage capacity requirements for backups</a:t>
            </a:r>
          </a:p>
          <a:p>
            <a:pPr marL="231775" indent="-231775" algn="l">
              <a:spcBef>
                <a:spcPct val="20000"/>
              </a:spcBef>
              <a:buClr>
                <a:srgbClr val="92D050"/>
              </a:buClr>
              <a:buSzPct val="120000"/>
              <a:buFont typeface="Arial" charset="0"/>
              <a:buChar char="•"/>
            </a:pPr>
            <a:endParaRPr lang="en-US" sz="2400" dirty="0" smtClean="0">
              <a:solidFill>
                <a:schemeClr val="bg2">
                  <a:lumMod val="75000"/>
                </a:schemeClr>
              </a:solidFill>
              <a:latin typeface="Calibri" pitchFamily="34" charset="0"/>
              <a:cs typeface="+mn-cs"/>
            </a:endParaRPr>
          </a:p>
          <a:p>
            <a:pPr marL="231775" indent="-231775" algn="l">
              <a:spcBef>
                <a:spcPct val="20000"/>
              </a:spcBef>
              <a:buClr>
                <a:srgbClr val="92D050"/>
              </a:buClr>
              <a:buSzPct val="120000"/>
              <a:buFont typeface="Arial" charset="0"/>
              <a:buChar char="•"/>
            </a:pPr>
            <a:endParaRPr lang="en-US" sz="2400" dirty="0" smtClean="0">
              <a:solidFill>
                <a:schemeClr val="bg2">
                  <a:lumMod val="75000"/>
                </a:schemeClr>
              </a:solidFill>
              <a:latin typeface="Calibri" pitchFamily="34" charset="0"/>
              <a:cs typeface="+mn-cs"/>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7963"/>
            <a:ext cx="6705600" cy="1362075"/>
          </a:xfrm>
          <a:ln>
            <a:solidFill>
              <a:schemeClr val="bg1"/>
            </a:solidFill>
          </a:ln>
        </p:spPr>
        <p:txBody>
          <a:bodyPr/>
          <a:lstStyle/>
          <a:p>
            <a:pPr algn="ctr"/>
            <a:r>
              <a:rPr lang="en-US" dirty="0" smtClean="0"/>
              <a:t>Module 7 quiz</a:t>
            </a:r>
            <a:endParaRPr lang="en-US" dirty="0"/>
          </a:p>
        </p:txBody>
      </p:sp>
      <p:sp>
        <p:nvSpPr>
          <p:cNvPr id="4" name="Footer Placeholder 1"/>
          <p:cNvSpPr>
            <a:spLocks noGrp="1"/>
          </p:cNvSpPr>
          <p:nvPr>
            <p:ph type="ftr" sz="quarter" idx="10"/>
          </p:nvPr>
        </p:nvSpPr>
        <p:spPr>
          <a:xfrm>
            <a:off x="4419600" y="6629400"/>
            <a:ext cx="4191000" cy="228600"/>
          </a:xfrm>
        </p:spPr>
        <p:txBody>
          <a:bodyPr/>
          <a:lstStyle/>
          <a:p>
            <a:r>
              <a:rPr lang="en-US"/>
              <a:t>Business Continuity in VDC</a:t>
            </a:r>
          </a:p>
        </p:txBody>
      </p:sp>
      <p:sp>
        <p:nvSpPr>
          <p:cNvPr id="7"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7B23D3B5-5D81-476B-B9E3-2B65E17AB372}"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49</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of Compute Virtualization in BC</a:t>
            </a:r>
            <a:endParaRPr lang="en-US" dirty="0"/>
          </a:p>
        </p:txBody>
      </p:sp>
      <p:sp>
        <p:nvSpPr>
          <p:cNvPr id="5" name="Content Placeholder 4"/>
          <p:cNvSpPr>
            <a:spLocks noGrp="1"/>
          </p:cNvSpPr>
          <p:nvPr>
            <p:ph idx="1"/>
          </p:nvPr>
        </p:nvSpPr>
        <p:spPr/>
        <p:txBody>
          <a:bodyPr/>
          <a:lstStyle/>
          <a:p>
            <a:pPr marL="228600" indent="-222250"/>
            <a:r>
              <a:rPr lang="en-US" dirty="0" smtClean="0">
                <a:solidFill>
                  <a:schemeClr val="bg2">
                    <a:lumMod val="75000"/>
                  </a:schemeClr>
                </a:solidFill>
              </a:rPr>
              <a:t>Hardware independence </a:t>
            </a:r>
          </a:p>
          <a:p>
            <a:pPr marL="228600" indent="-222250"/>
            <a:r>
              <a:rPr lang="en-US" dirty="0" smtClean="0">
                <a:solidFill>
                  <a:schemeClr val="bg2">
                    <a:lumMod val="75000"/>
                  </a:schemeClr>
                </a:solidFill>
              </a:rPr>
              <a:t>Cross platform compatibility</a:t>
            </a:r>
          </a:p>
          <a:p>
            <a:pPr marL="228600" indent="-222250"/>
            <a:r>
              <a:rPr lang="en-US" dirty="0" smtClean="0">
                <a:solidFill>
                  <a:schemeClr val="bg2">
                    <a:lumMod val="75000"/>
                  </a:schemeClr>
                </a:solidFill>
              </a:rPr>
              <a:t>Mutual isolation </a:t>
            </a:r>
          </a:p>
          <a:p>
            <a:pPr marL="679450" lvl="1" indent="-222250"/>
            <a:r>
              <a:rPr lang="en-US" smtClean="0">
                <a:latin typeface="Calibri" pitchFamily="34" charset="0"/>
              </a:rPr>
              <a:t>Different BC </a:t>
            </a:r>
            <a:r>
              <a:rPr lang="en-US" dirty="0" smtClean="0">
                <a:latin typeface="Calibri" pitchFamily="34" charset="0"/>
              </a:rPr>
              <a:t>policies may be applied to different VMs, even if they are running on the same physical server</a:t>
            </a:r>
            <a:endParaRPr lang="en-US" dirty="0" smtClean="0">
              <a:solidFill>
                <a:schemeClr val="bg2">
                  <a:lumMod val="75000"/>
                </a:schemeClr>
              </a:solidFill>
            </a:endParaRPr>
          </a:p>
          <a:p>
            <a:pPr marL="228600" indent="-222250"/>
            <a:r>
              <a:rPr lang="en-US" dirty="0" smtClean="0">
                <a:solidFill>
                  <a:schemeClr val="bg2">
                    <a:lumMod val="75000"/>
                  </a:schemeClr>
                </a:solidFill>
              </a:rPr>
              <a:t>Encapsulation of complete computing environment</a:t>
            </a:r>
          </a:p>
          <a:p>
            <a:pPr marL="228600" indent="-222250"/>
            <a:r>
              <a:rPr lang="en-US" dirty="0" smtClean="0">
                <a:latin typeface="Calibri" pitchFamily="34" charset="0"/>
              </a:rPr>
              <a:t>Relatively robust BC processes</a:t>
            </a:r>
          </a:p>
          <a:p>
            <a:pPr marL="679450" lvl="1" indent="-222250"/>
            <a:r>
              <a:rPr lang="en-US" dirty="0" smtClean="0">
                <a:solidFill>
                  <a:schemeClr val="bg2">
                    <a:lumMod val="75000"/>
                  </a:schemeClr>
                </a:solidFill>
              </a:rPr>
              <a:t> </a:t>
            </a:r>
            <a:r>
              <a:rPr lang="en-US" dirty="0" smtClean="0">
                <a:latin typeface="Calibri" pitchFamily="34" charset="0"/>
              </a:rPr>
              <a:t>Comparatively easier to maintain VM copies in diverse geographic locations</a:t>
            </a:r>
            <a:endParaRPr lang="en-US" dirty="0" smtClean="0">
              <a:solidFill>
                <a:schemeClr val="bg2">
                  <a:lumMod val="75000"/>
                </a:schemeClr>
              </a:solidFill>
            </a:endParaRPr>
          </a:p>
          <a:p>
            <a:pPr marL="228600" indent="-222250"/>
            <a:r>
              <a:rPr lang="en-US" dirty="0" smtClean="0">
                <a:solidFill>
                  <a:schemeClr val="bg2">
                    <a:lumMod val="75000"/>
                  </a:schemeClr>
                </a:solidFill>
              </a:rPr>
              <a:t>Higher data availability </a:t>
            </a:r>
          </a:p>
          <a:p>
            <a:endParaRPr lang="en-US" dirty="0"/>
          </a:p>
        </p:txBody>
      </p:sp>
      <p:sp>
        <p:nvSpPr>
          <p:cNvPr id="2" name="Footer Placeholder 1"/>
          <p:cNvSpPr>
            <a:spLocks noGrp="1"/>
          </p:cNvSpPr>
          <p:nvPr>
            <p:ph type="ftr" sz="quarter" idx="10"/>
          </p:nvPr>
        </p:nvSpPr>
        <p:spPr/>
        <p:txBody>
          <a:bodyPr/>
          <a:lstStyle/>
          <a:p>
            <a:r>
              <a:rPr lang="en-US" smtClean="0"/>
              <a:t>Business Continuity in VDC</a:t>
            </a:r>
            <a:endParaRPr lang="en-US"/>
          </a:p>
        </p:txBody>
      </p:sp>
      <p:sp>
        <p:nvSpPr>
          <p:cNvPr id="3" name="Slide Number Placeholder 2"/>
          <p:cNvSpPr>
            <a:spLocks noGrp="1"/>
          </p:cNvSpPr>
          <p:nvPr>
            <p:ph type="sldNum" sz="quarter" idx="11"/>
          </p:nvPr>
        </p:nvSpPr>
        <p:spPr/>
        <p:txBody>
          <a:bodyPr/>
          <a:lstStyle/>
          <a:p>
            <a:pPr>
              <a:defRPr/>
            </a:pPr>
            <a:fld id="{EE53E5D8-F40F-47C3-BB1D-422D622B2B5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This slide intentionally left blank.</a:t>
            </a:r>
            <a:endParaRPr lang="en-US" dirty="0"/>
          </a:p>
        </p:txBody>
      </p:sp>
      <p:sp>
        <p:nvSpPr>
          <p:cNvPr id="2" name="Footer Placeholder 1"/>
          <p:cNvSpPr>
            <a:spLocks noGrp="1"/>
          </p:cNvSpPr>
          <p:nvPr>
            <p:ph type="ftr" sz="quarter" idx="10"/>
          </p:nvPr>
        </p:nvSpPr>
        <p:spPr/>
        <p:txBody>
          <a:bodyPr/>
          <a:lstStyle/>
          <a:p>
            <a:r>
              <a:rPr lang="en-US" smtClean="0"/>
              <a:t>Business Continuity in VDC</a:t>
            </a:r>
            <a:endParaRPr lang="en-US"/>
          </a:p>
        </p:txBody>
      </p:sp>
      <p:sp>
        <p:nvSpPr>
          <p:cNvPr id="3" name="Slide Number Placeholder 2"/>
          <p:cNvSpPr>
            <a:spLocks noGrp="1"/>
          </p:cNvSpPr>
          <p:nvPr>
            <p:ph type="sldNum" sz="quarter" idx="11"/>
          </p:nvPr>
        </p:nvSpPr>
        <p:spPr/>
        <p:txBody>
          <a:bodyPr/>
          <a:lstStyle/>
          <a:p>
            <a:pPr>
              <a:defRPr/>
            </a:pPr>
            <a:fld id="{EE53E5D8-F40F-47C3-BB1D-422D622B2B54}"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t>Business Continuity in VDC</a:t>
            </a:r>
          </a:p>
        </p:txBody>
      </p:sp>
      <p:sp>
        <p:nvSpPr>
          <p:cNvPr id="220162" name="Title 6"/>
          <p:cNvSpPr>
            <a:spLocks noGrp="1"/>
          </p:cNvSpPr>
          <p:nvPr>
            <p:ph type="title" idx="4294967295"/>
          </p:nvPr>
        </p:nvSpPr>
        <p:spPr/>
        <p:txBody>
          <a:bodyPr/>
          <a:lstStyle/>
          <a:p>
            <a:r>
              <a:rPr lang="en-US" dirty="0" smtClean="0"/>
              <a:t>Single Point </a:t>
            </a:r>
            <a:r>
              <a:rPr lang="en-US" dirty="0"/>
              <a:t>of Failure</a:t>
            </a:r>
            <a:r>
              <a:rPr lang="en-US" dirty="0">
                <a:solidFill>
                  <a:schemeClr val="accent1"/>
                </a:solidFill>
              </a:rPr>
              <a:t> in a VDC</a:t>
            </a:r>
          </a:p>
        </p:txBody>
      </p:sp>
      <p:sp>
        <p:nvSpPr>
          <p:cNvPr id="220163" name="Content Placeholder 6"/>
          <p:cNvSpPr>
            <a:spLocks noGrp="1"/>
          </p:cNvSpPr>
          <p:nvPr>
            <p:ph idx="4294967295"/>
          </p:nvPr>
        </p:nvSpPr>
        <p:spPr>
          <a:xfrm>
            <a:off x="304800" y="914400"/>
            <a:ext cx="8458200" cy="5181600"/>
          </a:xfrm>
        </p:spPr>
        <p:txBody>
          <a:bodyPr/>
          <a:lstStyle/>
          <a:p>
            <a:r>
              <a:rPr lang="en-US" dirty="0">
                <a:solidFill>
                  <a:schemeClr val="bg2">
                    <a:lumMod val="75000"/>
                  </a:schemeClr>
                </a:solidFill>
              </a:rPr>
              <a:t>SPOF in Compute Infrastructure</a:t>
            </a:r>
          </a:p>
          <a:p>
            <a:pPr marL="685800" lvl="1" indent="-336550"/>
            <a:r>
              <a:rPr lang="en-US" dirty="0" smtClean="0">
                <a:solidFill>
                  <a:schemeClr val="bg2">
                    <a:lumMod val="75000"/>
                  </a:schemeClr>
                </a:solidFill>
              </a:rPr>
              <a:t>Physical server and hypervisor</a:t>
            </a:r>
          </a:p>
          <a:p>
            <a:pPr marL="685800" lvl="1" indent="-336550"/>
            <a:r>
              <a:rPr lang="en-US" dirty="0" smtClean="0">
                <a:solidFill>
                  <a:schemeClr val="bg2">
                    <a:lumMod val="75000"/>
                  </a:schemeClr>
                </a:solidFill>
              </a:rPr>
              <a:t>VM and guest OS</a:t>
            </a:r>
            <a:endParaRPr lang="en-US" dirty="0">
              <a:solidFill>
                <a:schemeClr val="bg2">
                  <a:lumMod val="75000"/>
                </a:schemeClr>
              </a:solidFill>
            </a:endParaRPr>
          </a:p>
          <a:p>
            <a:r>
              <a:rPr lang="en-US" dirty="0">
                <a:solidFill>
                  <a:schemeClr val="bg2">
                    <a:lumMod val="75000"/>
                  </a:schemeClr>
                </a:solidFill>
              </a:rPr>
              <a:t>SPOF in Storage Infrastructure</a:t>
            </a:r>
          </a:p>
          <a:p>
            <a:pPr marL="685800" lvl="1" indent="-336550"/>
            <a:r>
              <a:rPr lang="en-US" dirty="0">
                <a:solidFill>
                  <a:schemeClr val="bg2">
                    <a:lumMod val="75000"/>
                  </a:schemeClr>
                </a:solidFill>
              </a:rPr>
              <a:t>Storage </a:t>
            </a:r>
            <a:r>
              <a:rPr lang="en-US" dirty="0" smtClean="0">
                <a:solidFill>
                  <a:schemeClr val="bg2">
                    <a:lumMod val="75000"/>
                  </a:schemeClr>
                </a:solidFill>
              </a:rPr>
              <a:t>Array and its components</a:t>
            </a:r>
          </a:p>
          <a:p>
            <a:pPr marL="685800" lvl="1" indent="-336550"/>
            <a:r>
              <a:rPr lang="en-US" dirty="0" smtClean="0">
                <a:solidFill>
                  <a:schemeClr val="bg2">
                    <a:lumMod val="75000"/>
                  </a:schemeClr>
                </a:solidFill>
              </a:rPr>
              <a:t>Virtual disks</a:t>
            </a:r>
            <a:endParaRPr lang="en-US" dirty="0">
              <a:solidFill>
                <a:schemeClr val="bg2">
                  <a:lumMod val="75000"/>
                </a:schemeClr>
              </a:solidFill>
            </a:endParaRPr>
          </a:p>
          <a:p>
            <a:r>
              <a:rPr lang="en-US" dirty="0">
                <a:solidFill>
                  <a:schemeClr val="bg2">
                    <a:lumMod val="75000"/>
                  </a:schemeClr>
                </a:solidFill>
              </a:rPr>
              <a:t>SPOF in Network Infrastructure</a:t>
            </a:r>
          </a:p>
          <a:p>
            <a:pPr marL="685800" lvl="1" indent="-336550"/>
            <a:r>
              <a:rPr lang="en-US" dirty="0">
                <a:solidFill>
                  <a:schemeClr val="bg2">
                    <a:lumMod val="75000"/>
                  </a:schemeClr>
                </a:solidFill>
              </a:rPr>
              <a:t>Network </a:t>
            </a:r>
            <a:r>
              <a:rPr lang="en-US" dirty="0" smtClean="0">
                <a:solidFill>
                  <a:schemeClr val="bg2">
                    <a:lumMod val="75000"/>
                  </a:schemeClr>
                </a:solidFill>
              </a:rPr>
              <a:t>Components</a:t>
            </a:r>
          </a:p>
          <a:p>
            <a:pPr marL="685800" lvl="1" indent="-336550"/>
            <a:r>
              <a:rPr lang="en-US" dirty="0" smtClean="0">
                <a:solidFill>
                  <a:schemeClr val="bg2">
                    <a:lumMod val="75000"/>
                  </a:schemeClr>
                </a:solidFill>
              </a:rPr>
              <a:t>Virtual network</a:t>
            </a:r>
            <a:endParaRPr lang="en-US" dirty="0">
              <a:solidFill>
                <a:schemeClr val="bg2">
                  <a:lumMod val="75000"/>
                </a:schemeClr>
              </a:solidFill>
            </a:endParaRPr>
          </a:p>
          <a:p>
            <a:r>
              <a:rPr lang="en-US" dirty="0">
                <a:solidFill>
                  <a:schemeClr val="bg2">
                    <a:lumMod val="75000"/>
                  </a:schemeClr>
                </a:solidFill>
              </a:rPr>
              <a:t>Site</a:t>
            </a:r>
          </a:p>
          <a:p>
            <a:pPr>
              <a:buFont typeface="Arial" charset="0"/>
              <a:buNone/>
            </a:pPr>
            <a:r>
              <a:rPr lang="en-US" dirty="0"/>
              <a:t> </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969D6D9-0C0C-4B6A-A1A2-0BF65EB60AB3}"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a:t>
            </a:fld>
            <a:endParaRPr lang="en-US" sz="100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oter Placeholder 1"/>
          <p:cNvSpPr>
            <a:spLocks noGrp="1"/>
          </p:cNvSpPr>
          <p:nvPr>
            <p:ph type="ftr" sz="quarter" idx="10"/>
          </p:nvPr>
        </p:nvSpPr>
        <p:spPr/>
        <p:txBody>
          <a:bodyPr/>
          <a:lstStyle/>
          <a:p>
            <a:r>
              <a:rPr lang="en-US" dirty="0"/>
              <a:t>Business Continuity in VDC</a:t>
            </a:r>
          </a:p>
        </p:txBody>
      </p:sp>
      <p:sp>
        <p:nvSpPr>
          <p:cNvPr id="201730" name="Title 6"/>
          <p:cNvSpPr>
            <a:spLocks noGrp="1"/>
          </p:cNvSpPr>
          <p:nvPr>
            <p:ph type="title" idx="4294967295"/>
          </p:nvPr>
        </p:nvSpPr>
        <p:spPr/>
        <p:txBody>
          <a:bodyPr/>
          <a:lstStyle/>
          <a:p>
            <a:r>
              <a:rPr lang="en-US" dirty="0"/>
              <a:t>Eliminating Single </a:t>
            </a:r>
            <a:r>
              <a:rPr lang="en-US" dirty="0" smtClean="0"/>
              <a:t>Point </a:t>
            </a:r>
            <a:r>
              <a:rPr lang="en-US" dirty="0"/>
              <a:t>of Failure</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E07937D5-9A0C-451B-9F98-BF85A286D51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a:t>
            </a:fld>
            <a:endParaRPr lang="en-US" sz="1000">
              <a:solidFill>
                <a:schemeClr val="tx1">
                  <a:lumMod val="75000"/>
                  <a:lumOff val="25000"/>
                </a:schemeClr>
              </a:solidFill>
              <a:latin typeface="Calibri" pitchFamily="34" charset="0"/>
              <a:cs typeface="+mn-cs"/>
            </a:endParaRPr>
          </a:p>
        </p:txBody>
      </p:sp>
      <p:sp>
        <p:nvSpPr>
          <p:cNvPr id="201758" name="Rectangle 425"/>
          <p:cNvSpPr>
            <a:spLocks noChangeArrowheads="1"/>
          </p:cNvSpPr>
          <p:nvPr/>
        </p:nvSpPr>
        <p:spPr bwMode="auto">
          <a:xfrm>
            <a:off x="6815138" y="609600"/>
            <a:ext cx="1214437" cy="212725"/>
          </a:xfrm>
          <a:prstGeom prst="rect">
            <a:avLst/>
          </a:prstGeom>
          <a:noFill/>
          <a:ln w="9525">
            <a:noFill/>
            <a:miter lim="800000"/>
            <a:headEnd/>
            <a:tailEnd/>
          </a:ln>
        </p:spPr>
        <p:txBody>
          <a:bodyPr lIns="0" tIns="0" rIns="0" bIns="0">
            <a:spAutoFit/>
          </a:bodyPr>
          <a:lstStyle/>
          <a:p>
            <a:pPr defTabSz="941388"/>
            <a:endParaRPr lang="en-US" sz="1400" b="1">
              <a:solidFill>
                <a:srgbClr val="10100F"/>
              </a:solidFill>
              <a:latin typeface="Calibri" pitchFamily="34" charset="0"/>
            </a:endParaRPr>
          </a:p>
        </p:txBody>
      </p:sp>
      <p:grpSp>
        <p:nvGrpSpPr>
          <p:cNvPr id="31" name="Group 30"/>
          <p:cNvGrpSpPr/>
          <p:nvPr/>
        </p:nvGrpSpPr>
        <p:grpSpPr>
          <a:xfrm>
            <a:off x="158088" y="1235075"/>
            <a:ext cx="8836025" cy="4148812"/>
            <a:chOff x="155575" y="1235075"/>
            <a:chExt cx="8836025" cy="4148812"/>
          </a:xfrm>
        </p:grpSpPr>
        <p:sp>
          <p:nvSpPr>
            <p:cNvPr id="201766" name="Rectangle 38"/>
            <p:cNvSpPr>
              <a:spLocks noChangeArrowheads="1"/>
            </p:cNvSpPr>
            <p:nvPr/>
          </p:nvSpPr>
          <p:spPr bwMode="auto">
            <a:xfrm>
              <a:off x="3124200" y="2133600"/>
              <a:ext cx="914400" cy="2971800"/>
            </a:xfrm>
            <a:prstGeom prst="rect">
              <a:avLst/>
            </a:prstGeom>
            <a:noFill/>
            <a:ln w="9525">
              <a:solidFill>
                <a:schemeClr val="tx1"/>
              </a:solidFill>
              <a:prstDash val="dash"/>
              <a:miter lim="800000"/>
              <a:headEnd/>
              <a:tailEnd/>
            </a:ln>
            <a:effectLst/>
          </p:spPr>
          <p:txBody>
            <a:bodyPr wrap="none" anchor="ctr"/>
            <a:lstStyle/>
            <a:p>
              <a:endParaRPr lang="en-US">
                <a:latin typeface="+mn-lt"/>
              </a:endParaRPr>
            </a:p>
          </p:txBody>
        </p:sp>
        <p:pic>
          <p:nvPicPr>
            <p:cNvPr id="201734" name="Picture 84" descr="Eliminating Single Points of Failure.png"/>
            <p:cNvPicPr>
              <a:picLocks noChangeAspect="1"/>
            </p:cNvPicPr>
            <p:nvPr/>
          </p:nvPicPr>
          <p:blipFill>
            <a:blip r:embed="rId3" cstate="print"/>
            <a:srcRect t="26071"/>
            <a:stretch>
              <a:fillRect/>
            </a:stretch>
          </p:blipFill>
          <p:spPr bwMode="auto">
            <a:xfrm>
              <a:off x="155575" y="2133600"/>
              <a:ext cx="8782050" cy="2903538"/>
            </a:xfrm>
            <a:prstGeom prst="rect">
              <a:avLst/>
            </a:prstGeom>
            <a:noFill/>
            <a:ln w="9525">
              <a:noFill/>
              <a:miter lim="800000"/>
              <a:headEnd/>
              <a:tailEnd/>
            </a:ln>
          </p:spPr>
        </p:pic>
        <p:sp>
          <p:nvSpPr>
            <p:cNvPr id="201735" name="Rectangle 421"/>
            <p:cNvSpPr>
              <a:spLocks noChangeArrowheads="1"/>
            </p:cNvSpPr>
            <p:nvPr/>
          </p:nvSpPr>
          <p:spPr bwMode="auto">
            <a:xfrm>
              <a:off x="263525" y="4386263"/>
              <a:ext cx="1517650"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Network </a:t>
              </a:r>
              <a:endParaRPr lang="en-US" sz="1400" b="1" dirty="0">
                <a:solidFill>
                  <a:srgbClr val="10100F"/>
                </a:solidFill>
                <a:latin typeface="+mn-lt"/>
              </a:endParaRPr>
            </a:p>
          </p:txBody>
        </p:sp>
        <p:sp>
          <p:nvSpPr>
            <p:cNvPr id="201736" name="Rectangle 424"/>
            <p:cNvSpPr>
              <a:spLocks noChangeArrowheads="1"/>
            </p:cNvSpPr>
            <p:nvPr/>
          </p:nvSpPr>
          <p:spPr bwMode="auto">
            <a:xfrm>
              <a:off x="2743200" y="1235075"/>
              <a:ext cx="1517650" cy="215444"/>
            </a:xfrm>
            <a:prstGeom prst="rect">
              <a:avLst/>
            </a:prstGeom>
            <a:noFill/>
            <a:ln w="9525">
              <a:noFill/>
              <a:miter lim="800000"/>
              <a:headEnd/>
              <a:tailEnd/>
            </a:ln>
          </p:spPr>
          <p:txBody>
            <a:bodyPr lIns="0" tIns="0" rIns="0" bIns="0">
              <a:spAutoFit/>
            </a:bodyPr>
            <a:lstStyle/>
            <a:p>
              <a:pPr marL="354013" indent="-354013" defTabSz="941388"/>
              <a:r>
                <a:rPr lang="en-US" sz="1400" b="1" dirty="0">
                  <a:solidFill>
                    <a:srgbClr val="000000"/>
                  </a:solidFill>
                  <a:latin typeface="+mn-lt"/>
                </a:rPr>
                <a:t>Clustered Servers</a:t>
              </a:r>
              <a:endParaRPr lang="en-US" sz="1400" b="1" dirty="0">
                <a:solidFill>
                  <a:srgbClr val="10100F"/>
                </a:solidFill>
                <a:latin typeface="+mn-lt"/>
              </a:endParaRPr>
            </a:p>
          </p:txBody>
        </p:sp>
        <p:sp>
          <p:nvSpPr>
            <p:cNvPr id="201737" name="Rectangle 425"/>
            <p:cNvSpPr>
              <a:spLocks noChangeArrowheads="1"/>
            </p:cNvSpPr>
            <p:nvPr/>
          </p:nvSpPr>
          <p:spPr bwMode="auto">
            <a:xfrm>
              <a:off x="8016441" y="1679575"/>
              <a:ext cx="858119" cy="430887"/>
            </a:xfrm>
            <a:prstGeom prst="rect">
              <a:avLst/>
            </a:prstGeom>
            <a:noFill/>
            <a:ln w="9525">
              <a:noFill/>
              <a:miter lim="800000"/>
              <a:headEnd/>
              <a:tailEnd/>
            </a:ln>
          </p:spPr>
          <p:txBody>
            <a:bodyPr wrap="none"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Arrays</a:t>
              </a:r>
              <a:endParaRPr lang="en-US" sz="1400" b="1" dirty="0">
                <a:solidFill>
                  <a:srgbClr val="10100F"/>
                </a:solidFill>
                <a:latin typeface="+mn-lt"/>
              </a:endParaRPr>
            </a:p>
          </p:txBody>
        </p:sp>
        <p:sp>
          <p:nvSpPr>
            <p:cNvPr id="201738" name="Rectangle 435"/>
            <p:cNvSpPr>
              <a:spLocks noChangeArrowheads="1"/>
            </p:cNvSpPr>
            <p:nvPr/>
          </p:nvSpPr>
          <p:spPr bwMode="auto">
            <a:xfrm>
              <a:off x="5562600" y="2241550"/>
              <a:ext cx="1371600"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Ports </a:t>
              </a:r>
              <a:endParaRPr lang="en-US" sz="1400" b="1" dirty="0">
                <a:solidFill>
                  <a:srgbClr val="10100F"/>
                </a:solidFill>
                <a:latin typeface="+mn-lt"/>
              </a:endParaRPr>
            </a:p>
          </p:txBody>
        </p:sp>
        <p:sp>
          <p:nvSpPr>
            <p:cNvPr id="201739" name="Rectangle 436"/>
            <p:cNvSpPr>
              <a:spLocks noChangeArrowheads="1"/>
            </p:cNvSpPr>
            <p:nvPr/>
          </p:nvSpPr>
          <p:spPr bwMode="auto">
            <a:xfrm>
              <a:off x="4572000" y="4310063"/>
              <a:ext cx="1651000"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FC Switches </a:t>
              </a:r>
              <a:endParaRPr lang="en-US" sz="1400" b="1" dirty="0">
                <a:solidFill>
                  <a:srgbClr val="10100F"/>
                </a:solidFill>
                <a:latin typeface="+mn-lt"/>
              </a:endParaRPr>
            </a:p>
          </p:txBody>
        </p:sp>
        <p:sp>
          <p:nvSpPr>
            <p:cNvPr id="201740" name="Rectangle 1390"/>
            <p:cNvSpPr>
              <a:spLocks noChangeArrowheads="1"/>
            </p:cNvSpPr>
            <p:nvPr/>
          </p:nvSpPr>
          <p:spPr bwMode="auto">
            <a:xfrm>
              <a:off x="4332288" y="1898650"/>
              <a:ext cx="1339850"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Paths </a:t>
              </a:r>
              <a:endParaRPr lang="en-US" sz="1400" b="1" dirty="0">
                <a:solidFill>
                  <a:srgbClr val="10100F"/>
                </a:solidFill>
                <a:latin typeface="+mn-lt"/>
              </a:endParaRPr>
            </a:p>
          </p:txBody>
        </p:sp>
        <p:sp>
          <p:nvSpPr>
            <p:cNvPr id="201741" name="Rectangle 425"/>
            <p:cNvSpPr>
              <a:spLocks noChangeArrowheads="1"/>
            </p:cNvSpPr>
            <p:nvPr/>
          </p:nvSpPr>
          <p:spPr bwMode="auto">
            <a:xfrm>
              <a:off x="6078538" y="4667250"/>
              <a:ext cx="1314450" cy="215444"/>
            </a:xfrm>
            <a:prstGeom prst="rect">
              <a:avLst/>
            </a:prstGeom>
            <a:noFill/>
            <a:ln w="9525">
              <a:noFill/>
              <a:miter lim="800000"/>
              <a:headEnd/>
              <a:tailEnd/>
            </a:ln>
          </p:spPr>
          <p:txBody>
            <a:bodyPr lIns="0" tIns="0" rIns="0" bIns="0">
              <a:spAutoFit/>
            </a:bodyPr>
            <a:lstStyle/>
            <a:p>
              <a:pPr defTabSz="941388"/>
              <a:r>
                <a:rPr lang="en-US" sz="1400" b="1">
                  <a:solidFill>
                    <a:srgbClr val="000000"/>
                  </a:solidFill>
                  <a:latin typeface="+mn-lt"/>
                </a:rPr>
                <a:t>RAID </a:t>
              </a:r>
              <a:endParaRPr lang="en-US" sz="1400" b="1">
                <a:solidFill>
                  <a:srgbClr val="10100F"/>
                </a:solidFill>
                <a:latin typeface="+mn-lt"/>
              </a:endParaRPr>
            </a:p>
          </p:txBody>
        </p:sp>
        <p:sp>
          <p:nvSpPr>
            <p:cNvPr id="201742" name="Rectangle 425"/>
            <p:cNvSpPr>
              <a:spLocks noChangeArrowheads="1"/>
            </p:cNvSpPr>
            <p:nvPr/>
          </p:nvSpPr>
          <p:spPr bwMode="auto">
            <a:xfrm>
              <a:off x="7010400" y="4953000"/>
              <a:ext cx="1774825" cy="430887"/>
            </a:xfrm>
            <a:prstGeom prst="rect">
              <a:avLst/>
            </a:prstGeom>
            <a:noFill/>
            <a:ln w="9525">
              <a:noFill/>
              <a:miter lim="800000"/>
              <a:headEnd/>
              <a:tailEnd/>
            </a:ln>
          </p:spPr>
          <p:txBody>
            <a:bodyPr lIns="0" tIns="0" rIns="0" bIns="0">
              <a:spAutoFit/>
            </a:bodyPr>
            <a:lstStyle/>
            <a:p>
              <a:pPr defTabSz="941388"/>
              <a:r>
                <a:rPr lang="en-US" sz="1400" b="1">
                  <a:solidFill>
                    <a:srgbClr val="000000"/>
                  </a:solidFill>
                  <a:latin typeface="+mn-lt"/>
                </a:rPr>
                <a:t>Redundant </a:t>
              </a:r>
              <a:br>
                <a:rPr lang="en-US" sz="1400" b="1">
                  <a:solidFill>
                    <a:srgbClr val="000000"/>
                  </a:solidFill>
                  <a:latin typeface="+mn-lt"/>
                </a:rPr>
              </a:br>
              <a:r>
                <a:rPr lang="en-US" sz="1400" b="1">
                  <a:solidFill>
                    <a:srgbClr val="000000"/>
                  </a:solidFill>
                  <a:latin typeface="+mn-lt"/>
                </a:rPr>
                <a:t>Array components </a:t>
              </a:r>
              <a:endParaRPr lang="en-US" sz="1400" b="1">
                <a:solidFill>
                  <a:srgbClr val="10100F"/>
                </a:solidFill>
                <a:latin typeface="+mn-lt"/>
              </a:endParaRPr>
            </a:p>
          </p:txBody>
        </p:sp>
        <p:sp>
          <p:nvSpPr>
            <p:cNvPr id="201743" name="Rectangle 425"/>
            <p:cNvSpPr>
              <a:spLocks noChangeArrowheads="1"/>
            </p:cNvSpPr>
            <p:nvPr/>
          </p:nvSpPr>
          <p:spPr bwMode="auto">
            <a:xfrm>
              <a:off x="6783388" y="1960563"/>
              <a:ext cx="1236662"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a:solidFill>
                    <a:srgbClr val="000000"/>
                  </a:solidFill>
                  <a:latin typeface="+mn-lt"/>
                </a:rPr>
                <a:t>power</a:t>
              </a:r>
              <a:endParaRPr lang="en-US" sz="1400" b="1" dirty="0">
                <a:solidFill>
                  <a:srgbClr val="10100F"/>
                </a:solidFill>
                <a:latin typeface="+mn-lt"/>
              </a:endParaRPr>
            </a:p>
          </p:txBody>
        </p:sp>
        <p:cxnSp>
          <p:nvCxnSpPr>
            <p:cNvPr id="140" name="Straight Arrow Connector 139"/>
            <p:cNvCxnSpPr>
              <a:cxnSpLocks noChangeShapeType="1"/>
              <a:stCxn id="201739" idx="0"/>
            </p:cNvCxnSpPr>
            <p:nvPr/>
          </p:nvCxnSpPr>
          <p:spPr bwMode="auto">
            <a:xfrm rot="16200000" flipV="1">
              <a:off x="5239544" y="4152107"/>
              <a:ext cx="312738" cy="3174"/>
            </a:xfrm>
            <a:prstGeom prst="straightConnector1">
              <a:avLst/>
            </a:prstGeom>
            <a:noFill/>
            <a:ln w="9525" algn="ctr">
              <a:solidFill>
                <a:schemeClr val="tx1"/>
              </a:solidFill>
              <a:round/>
              <a:headEnd/>
              <a:tailEnd type="triangle" w="med" len="med"/>
            </a:ln>
          </p:spPr>
        </p:cxnSp>
        <p:cxnSp>
          <p:nvCxnSpPr>
            <p:cNvPr id="142" name="Straight Arrow Connector 141"/>
            <p:cNvCxnSpPr>
              <a:cxnSpLocks noChangeShapeType="1"/>
              <a:stCxn id="201740" idx="2"/>
            </p:cNvCxnSpPr>
            <p:nvPr/>
          </p:nvCxnSpPr>
          <p:spPr bwMode="auto">
            <a:xfrm rot="16200000" flipH="1">
              <a:off x="5118437" y="2213312"/>
              <a:ext cx="778788" cy="1011237"/>
            </a:xfrm>
            <a:prstGeom prst="straightConnector1">
              <a:avLst/>
            </a:prstGeom>
            <a:noFill/>
            <a:ln w="9525" algn="ctr">
              <a:solidFill>
                <a:schemeClr val="tx1"/>
              </a:solidFill>
              <a:round/>
              <a:headEnd/>
              <a:tailEnd type="triangle" w="med" len="med"/>
            </a:ln>
          </p:spPr>
        </p:cxnSp>
        <p:cxnSp>
          <p:nvCxnSpPr>
            <p:cNvPr id="144" name="Straight Arrow Connector 143"/>
            <p:cNvCxnSpPr>
              <a:cxnSpLocks noChangeShapeType="1"/>
            </p:cNvCxnSpPr>
            <p:nvPr/>
          </p:nvCxnSpPr>
          <p:spPr bwMode="auto">
            <a:xfrm>
              <a:off x="6261100" y="2741613"/>
              <a:ext cx="220663" cy="520700"/>
            </a:xfrm>
            <a:prstGeom prst="straightConnector1">
              <a:avLst/>
            </a:prstGeom>
            <a:noFill/>
            <a:ln w="9525" algn="ctr">
              <a:solidFill>
                <a:schemeClr val="tx1"/>
              </a:solidFill>
              <a:round/>
              <a:headEnd/>
              <a:tailEnd type="triangle" w="med" len="med"/>
            </a:ln>
          </p:spPr>
        </p:cxnSp>
        <p:sp>
          <p:nvSpPr>
            <p:cNvPr id="201750" name="Rectangle 425"/>
            <p:cNvSpPr>
              <a:spLocks noChangeArrowheads="1"/>
            </p:cNvSpPr>
            <p:nvPr/>
          </p:nvSpPr>
          <p:spPr bwMode="auto">
            <a:xfrm>
              <a:off x="1477963" y="2333625"/>
              <a:ext cx="1019175"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smtClean="0">
                  <a:solidFill>
                    <a:srgbClr val="000000"/>
                  </a:solidFill>
                  <a:latin typeface="+mn-lt"/>
                </a:rPr>
                <a:t>NIC</a:t>
              </a:r>
              <a:endParaRPr lang="en-US" sz="1400" b="1" dirty="0">
                <a:solidFill>
                  <a:srgbClr val="10100F"/>
                </a:solidFill>
                <a:latin typeface="+mn-lt"/>
              </a:endParaRPr>
            </a:p>
          </p:txBody>
        </p:sp>
        <p:cxnSp>
          <p:nvCxnSpPr>
            <p:cNvPr id="157" name="Straight Arrow Connector 156"/>
            <p:cNvCxnSpPr>
              <a:stCxn id="201750" idx="3"/>
            </p:cNvCxnSpPr>
            <p:nvPr/>
          </p:nvCxnSpPr>
          <p:spPr>
            <a:xfrm>
              <a:off x="2497138" y="2549069"/>
              <a:ext cx="630237" cy="45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noChangeShapeType="1"/>
              <a:stCxn id="201740" idx="2"/>
            </p:cNvCxnSpPr>
            <p:nvPr/>
          </p:nvCxnSpPr>
          <p:spPr bwMode="auto">
            <a:xfrm rot="5400000">
              <a:off x="4483438" y="2367300"/>
              <a:ext cx="556538" cy="481012"/>
            </a:xfrm>
            <a:prstGeom prst="straightConnector1">
              <a:avLst/>
            </a:prstGeom>
            <a:noFill/>
            <a:ln w="9525" algn="ctr">
              <a:solidFill>
                <a:schemeClr val="tx1"/>
              </a:solidFill>
              <a:round/>
              <a:headEnd/>
              <a:tailEnd type="triangle" w="med" len="med"/>
            </a:ln>
          </p:spPr>
        </p:cxnSp>
        <p:cxnSp>
          <p:nvCxnSpPr>
            <p:cNvPr id="166" name="Straight Arrow Connector 165"/>
            <p:cNvCxnSpPr>
              <a:cxnSpLocks noChangeShapeType="1"/>
              <a:stCxn id="201742" idx="0"/>
            </p:cNvCxnSpPr>
            <p:nvPr/>
          </p:nvCxnSpPr>
          <p:spPr bwMode="auto">
            <a:xfrm rot="16200000" flipV="1">
              <a:off x="7205663" y="4260850"/>
              <a:ext cx="696912" cy="687388"/>
            </a:xfrm>
            <a:prstGeom prst="straightConnector1">
              <a:avLst/>
            </a:prstGeom>
            <a:noFill/>
            <a:ln w="9525" algn="ctr">
              <a:solidFill>
                <a:schemeClr val="tx1"/>
              </a:solidFill>
              <a:round/>
              <a:headEnd/>
              <a:tailEnd type="triangle" w="med" len="med"/>
            </a:ln>
          </p:spPr>
        </p:cxnSp>
        <p:cxnSp>
          <p:nvCxnSpPr>
            <p:cNvPr id="168" name="Straight Arrow Connector 167"/>
            <p:cNvCxnSpPr>
              <a:cxnSpLocks noChangeShapeType="1"/>
              <a:stCxn id="201741" idx="0"/>
            </p:cNvCxnSpPr>
            <p:nvPr/>
          </p:nvCxnSpPr>
          <p:spPr bwMode="auto">
            <a:xfrm rot="5400000" flipH="1" flipV="1">
              <a:off x="6406356" y="4336257"/>
              <a:ext cx="660400" cy="1587"/>
            </a:xfrm>
            <a:prstGeom prst="straightConnector1">
              <a:avLst/>
            </a:prstGeom>
            <a:noFill/>
            <a:ln w="9525" algn="ctr">
              <a:solidFill>
                <a:schemeClr val="tx1"/>
              </a:solidFill>
              <a:round/>
              <a:headEnd/>
              <a:tailEnd type="triangle" w="med" len="med"/>
            </a:ln>
          </p:spPr>
        </p:cxnSp>
        <p:cxnSp>
          <p:nvCxnSpPr>
            <p:cNvPr id="170" name="Straight Arrow Connector 169"/>
            <p:cNvCxnSpPr>
              <a:cxnSpLocks noChangeShapeType="1"/>
              <a:stCxn id="201737" idx="2"/>
            </p:cNvCxnSpPr>
            <p:nvPr/>
          </p:nvCxnSpPr>
          <p:spPr bwMode="auto">
            <a:xfrm rot="5400000">
              <a:off x="7332207" y="2207756"/>
              <a:ext cx="1210588" cy="1016001"/>
            </a:xfrm>
            <a:prstGeom prst="straightConnector1">
              <a:avLst/>
            </a:prstGeom>
            <a:noFill/>
            <a:ln w="9525" algn="ctr">
              <a:solidFill>
                <a:schemeClr val="tx1"/>
              </a:solidFill>
              <a:round/>
              <a:headEnd/>
              <a:tailEnd type="triangle" w="med" len="med"/>
            </a:ln>
          </p:spPr>
        </p:cxnSp>
        <p:cxnSp>
          <p:nvCxnSpPr>
            <p:cNvPr id="172" name="Straight Arrow Connector 171"/>
            <p:cNvCxnSpPr>
              <a:cxnSpLocks noChangeShapeType="1"/>
              <a:stCxn id="201737" idx="2"/>
            </p:cNvCxnSpPr>
            <p:nvPr/>
          </p:nvCxnSpPr>
          <p:spPr bwMode="auto">
            <a:xfrm rot="5400000">
              <a:off x="8091032" y="2464931"/>
              <a:ext cx="708938" cy="1"/>
            </a:xfrm>
            <a:prstGeom prst="straightConnector1">
              <a:avLst/>
            </a:prstGeom>
            <a:noFill/>
            <a:ln w="9525" algn="ctr">
              <a:solidFill>
                <a:schemeClr val="tx1"/>
              </a:solidFill>
              <a:round/>
              <a:headEnd/>
              <a:tailEnd type="triangle" w="med" len="med"/>
            </a:ln>
          </p:spPr>
        </p:cxnSp>
        <p:cxnSp>
          <p:nvCxnSpPr>
            <p:cNvPr id="174" name="Straight Arrow Connector 173"/>
            <p:cNvCxnSpPr>
              <a:cxnSpLocks noChangeShapeType="1"/>
              <a:stCxn id="201743" idx="2"/>
            </p:cNvCxnSpPr>
            <p:nvPr/>
          </p:nvCxnSpPr>
          <p:spPr bwMode="auto">
            <a:xfrm rot="16200000" flipH="1">
              <a:off x="7268309" y="2524859"/>
              <a:ext cx="269200" cy="2381"/>
            </a:xfrm>
            <a:prstGeom prst="straightConnector1">
              <a:avLst/>
            </a:prstGeom>
            <a:noFill/>
            <a:ln w="9525" algn="ctr">
              <a:solidFill>
                <a:schemeClr val="tx1"/>
              </a:solidFill>
              <a:round/>
              <a:headEnd/>
              <a:tailEnd type="triangle" w="med" len="med"/>
            </a:ln>
          </p:spPr>
        </p:cxnSp>
        <p:cxnSp>
          <p:nvCxnSpPr>
            <p:cNvPr id="88" name="Straight Arrow Connector 87"/>
            <p:cNvCxnSpPr>
              <a:cxnSpLocks noChangeShapeType="1"/>
            </p:cNvCxnSpPr>
            <p:nvPr/>
          </p:nvCxnSpPr>
          <p:spPr bwMode="auto">
            <a:xfrm flipV="1">
              <a:off x="1427163" y="4008438"/>
              <a:ext cx="1587" cy="385762"/>
            </a:xfrm>
            <a:prstGeom prst="straightConnector1">
              <a:avLst/>
            </a:prstGeom>
            <a:noFill/>
            <a:ln w="9525" algn="ctr">
              <a:solidFill>
                <a:srgbClr val="303030"/>
              </a:solidFill>
              <a:round/>
              <a:headEnd/>
              <a:tailEnd type="triangle" w="med" len="med"/>
            </a:ln>
          </p:spPr>
        </p:cxnSp>
        <p:sp>
          <p:nvSpPr>
            <p:cNvPr id="201765" name="Rectangle 425"/>
            <p:cNvSpPr>
              <a:spLocks noChangeArrowheads="1"/>
            </p:cNvSpPr>
            <p:nvPr/>
          </p:nvSpPr>
          <p:spPr bwMode="auto">
            <a:xfrm>
              <a:off x="8077200" y="4495800"/>
              <a:ext cx="914400" cy="430887"/>
            </a:xfrm>
            <a:prstGeom prst="rect">
              <a:avLst/>
            </a:prstGeom>
            <a:noFill/>
            <a:ln w="9525">
              <a:noFill/>
              <a:miter lim="800000"/>
              <a:headEnd/>
              <a:tailEnd/>
            </a:ln>
          </p:spPr>
          <p:txBody>
            <a:bodyPr lIns="0" tIns="0" rIns="0" bIns="0">
              <a:spAutoFit/>
            </a:bodyPr>
            <a:lstStyle/>
            <a:p>
              <a:pPr defTabSz="941388"/>
              <a:r>
                <a:rPr lang="en-US" sz="1400" b="1">
                  <a:solidFill>
                    <a:srgbClr val="10100F"/>
                  </a:solidFill>
                  <a:latin typeface="+mn-lt"/>
                </a:rPr>
                <a:t>Remote </a:t>
              </a:r>
            </a:p>
            <a:p>
              <a:pPr defTabSz="941388"/>
              <a:r>
                <a:rPr lang="en-US" sz="1400" b="1">
                  <a:solidFill>
                    <a:srgbClr val="10100F"/>
                  </a:solidFill>
                  <a:latin typeface="+mn-lt"/>
                </a:rPr>
                <a:t>Site</a:t>
              </a:r>
            </a:p>
          </p:txBody>
        </p:sp>
        <p:sp>
          <p:nvSpPr>
            <p:cNvPr id="201768" name="Line 40"/>
            <p:cNvSpPr>
              <a:spLocks noChangeShapeType="1"/>
            </p:cNvSpPr>
            <p:nvPr/>
          </p:nvSpPr>
          <p:spPr bwMode="auto">
            <a:xfrm>
              <a:off x="3505200" y="1524000"/>
              <a:ext cx="0" cy="609600"/>
            </a:xfrm>
            <a:prstGeom prst="line">
              <a:avLst/>
            </a:prstGeom>
            <a:noFill/>
            <a:ln w="9525">
              <a:solidFill>
                <a:schemeClr val="tx1"/>
              </a:solidFill>
              <a:round/>
              <a:headEnd/>
              <a:tailEnd type="triangle" w="med" len="med"/>
            </a:ln>
            <a:effectLst/>
          </p:spPr>
          <p:txBody>
            <a:bodyPr/>
            <a:lstStyle/>
            <a:p>
              <a:endParaRPr lang="en-US">
                <a:latin typeface="+mn-lt"/>
              </a:endParaRPr>
            </a:p>
          </p:txBody>
        </p:sp>
      </p:grpSp>
      <p:sp>
        <p:nvSpPr>
          <p:cNvPr id="32" name="Rectangle 425"/>
          <p:cNvSpPr>
            <a:spLocks noChangeArrowheads="1"/>
          </p:cNvSpPr>
          <p:nvPr/>
        </p:nvSpPr>
        <p:spPr bwMode="auto">
          <a:xfrm>
            <a:off x="4648200" y="5029200"/>
            <a:ext cx="1019175" cy="430887"/>
          </a:xfrm>
          <a:prstGeom prst="rect">
            <a:avLst/>
          </a:prstGeom>
          <a:noFill/>
          <a:ln w="9525">
            <a:noFill/>
            <a:miter lim="800000"/>
            <a:headEnd/>
            <a:tailEnd/>
          </a:ln>
        </p:spPr>
        <p:txBody>
          <a:bodyPr lIns="0" tIns="0" rIns="0" bIns="0">
            <a:spAutoFit/>
          </a:bodyPr>
          <a:lstStyle/>
          <a:p>
            <a:pPr defTabSz="941388"/>
            <a:r>
              <a:rPr lang="en-US" sz="1400" b="1" dirty="0">
                <a:solidFill>
                  <a:srgbClr val="000000"/>
                </a:solidFill>
                <a:latin typeface="+mn-lt"/>
              </a:rPr>
              <a:t>Redundant </a:t>
            </a:r>
            <a:br>
              <a:rPr lang="en-US" sz="1400" b="1" dirty="0">
                <a:solidFill>
                  <a:srgbClr val="000000"/>
                </a:solidFill>
                <a:latin typeface="+mn-lt"/>
              </a:rPr>
            </a:br>
            <a:r>
              <a:rPr lang="en-US" sz="1400" b="1" dirty="0" smtClean="0">
                <a:solidFill>
                  <a:srgbClr val="000000"/>
                </a:solidFill>
                <a:latin typeface="+mn-lt"/>
              </a:rPr>
              <a:t>HBA</a:t>
            </a:r>
            <a:endParaRPr lang="en-US" sz="1400" b="1" dirty="0">
              <a:solidFill>
                <a:srgbClr val="10100F"/>
              </a:solidFill>
              <a:latin typeface="+mn-lt"/>
            </a:endParaRPr>
          </a:p>
        </p:txBody>
      </p:sp>
      <p:cxnSp>
        <p:nvCxnSpPr>
          <p:cNvPr id="35" name="Straight Arrow Connector 34"/>
          <p:cNvCxnSpPr/>
          <p:nvPr/>
        </p:nvCxnSpPr>
        <p:spPr bwMode="auto">
          <a:xfrm>
            <a:off x="3886200" y="4724400"/>
            <a:ext cx="762000" cy="381000"/>
          </a:xfrm>
          <a:prstGeom prst="straightConnector1">
            <a:avLst/>
          </a:prstGeom>
          <a:solidFill>
            <a:schemeClr val="accent1"/>
          </a:solidFill>
          <a:ln w="9525" cap="flat" cmpd="sng" algn="ctr">
            <a:solidFill>
              <a:schemeClr val="tx1"/>
            </a:solidFill>
            <a:prstDash val="solid"/>
            <a:round/>
            <a:headEnd type="arrow" w="med" len="med"/>
            <a:tailEnd type="none"/>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Isosceles Triangle 87"/>
          <p:cNvSpPr/>
          <p:nvPr/>
        </p:nvSpPr>
        <p:spPr bwMode="auto">
          <a:xfrm rot="10800000">
            <a:off x="4343400" y="2822375"/>
            <a:ext cx="4114800" cy="1600200"/>
          </a:xfrm>
          <a:prstGeom prst="triangle">
            <a:avLst/>
          </a:prstGeom>
          <a:gradFill flip="none" rotWithShape="1">
            <a:gsLst>
              <a:gs pos="100000">
                <a:schemeClr val="bg1">
                  <a:alpha val="0"/>
                </a:schemeClr>
              </a:gs>
              <a:gs pos="50000">
                <a:schemeClr val="accent1">
                  <a:tint val="44500"/>
                  <a:satMod val="160000"/>
                </a:schemeClr>
              </a:gs>
              <a:gs pos="100000">
                <a:schemeClr val="accent1">
                  <a:tint val="23500"/>
                  <a:satMod val="160000"/>
                </a:schemeClr>
              </a:gs>
            </a:gsLst>
            <a:lin ang="5400000" scaled="0"/>
            <a:tileRect/>
          </a:gradFill>
          <a:ln w="9525" cap="flat" cmpd="sng" algn="ctr">
            <a:noFill/>
            <a:prstDash val="solid"/>
            <a:round/>
            <a:headEnd type="none" w="med" len="med"/>
            <a:tailEnd type="none" w="med" len="med"/>
          </a:ln>
          <a:effectLst>
            <a:outerShdw blurRad="50800" dir="5400000" sx="1000" sy="1000" algn="ctr" rotWithShape="0">
              <a:srgbClr val="000000"/>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29718" name="Title 6"/>
          <p:cNvSpPr>
            <a:spLocks noGrp="1"/>
          </p:cNvSpPr>
          <p:nvPr>
            <p:ph type="title" idx="4294967295"/>
          </p:nvPr>
        </p:nvSpPr>
        <p:spPr>
          <a:xfrm>
            <a:off x="304800" y="76200"/>
            <a:ext cx="4876800" cy="762000"/>
          </a:xfrm>
        </p:spPr>
        <p:txBody>
          <a:bodyPr/>
          <a:lstStyle/>
          <a:p>
            <a:r>
              <a:rPr lang="en-US" dirty="0" smtClean="0"/>
              <a:t>Protecting Compute: Clustering</a:t>
            </a:r>
            <a:endParaRPr lang="en-US" dirty="0" smtClean="0">
              <a:solidFill>
                <a:schemeClr val="accent1"/>
              </a:solidFill>
            </a:endParaRPr>
          </a:p>
        </p:txBody>
      </p:sp>
      <p:sp>
        <p:nvSpPr>
          <p:cNvPr id="29719" name="Content Placeholder 6"/>
          <p:cNvSpPr>
            <a:spLocks noGrp="1"/>
          </p:cNvSpPr>
          <p:nvPr>
            <p:ph idx="4294967295"/>
          </p:nvPr>
        </p:nvSpPr>
        <p:spPr>
          <a:xfrm>
            <a:off x="304800" y="914400"/>
            <a:ext cx="3581400" cy="3886200"/>
          </a:xfrm>
        </p:spPr>
        <p:txBody>
          <a:bodyPr/>
          <a:lstStyle/>
          <a:p>
            <a:r>
              <a:rPr lang="en-US" dirty="0" smtClean="0">
                <a:solidFill>
                  <a:schemeClr val="bg2">
                    <a:lumMod val="75000"/>
                  </a:schemeClr>
                </a:solidFill>
              </a:rPr>
              <a:t>Clustered Servers</a:t>
            </a:r>
          </a:p>
          <a:p>
            <a:pPr marL="685800" lvl="1" indent="-336550"/>
            <a:r>
              <a:rPr lang="en-US" sz="2000" dirty="0" smtClean="0">
                <a:solidFill>
                  <a:schemeClr val="bg2">
                    <a:lumMod val="75000"/>
                  </a:schemeClr>
                </a:solidFill>
              </a:rPr>
              <a:t>Groups of physical servers are combined and managed as an aggregated compute resource pool</a:t>
            </a:r>
          </a:p>
          <a:p>
            <a:pPr lvl="2" indent="-336550"/>
            <a:r>
              <a:rPr lang="en-US" sz="1800" dirty="0" smtClean="0">
                <a:solidFill>
                  <a:schemeClr val="bg2">
                    <a:lumMod val="75000"/>
                  </a:schemeClr>
                </a:solidFill>
              </a:rPr>
              <a:t> All servers have access to shared memory</a:t>
            </a:r>
          </a:p>
          <a:p>
            <a:pPr lvl="1" indent="-336550"/>
            <a:r>
              <a:rPr lang="en-US" sz="2000" dirty="0" smtClean="0">
                <a:solidFill>
                  <a:schemeClr val="bg2">
                    <a:lumMod val="75000"/>
                  </a:schemeClr>
                </a:solidFill>
              </a:rPr>
              <a:t>Provides protection from server and hypervisor failures</a:t>
            </a:r>
          </a:p>
          <a:p>
            <a:pPr lvl="1" indent="-336550"/>
            <a:r>
              <a:rPr lang="en-US" sz="2000" dirty="0" smtClean="0">
                <a:solidFill>
                  <a:schemeClr val="bg2">
                    <a:lumMod val="75000"/>
                  </a:schemeClr>
                </a:solidFill>
              </a:rPr>
              <a:t>Uses clustered file system, such as VMFS, to enable failover</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a:defRPr/>
            </a:pPr>
            <a:fld id="{2222E87E-6D39-4056-AE80-9814E7286CB1}" type="slidenum">
              <a:rPr lang="en-US" sz="1000">
                <a:solidFill>
                  <a:srgbClr val="000000">
                    <a:lumMod val="75000"/>
                    <a:lumOff val="25000"/>
                  </a:srgbClr>
                </a:solidFill>
              </a:rPr>
              <a:pPr algn="r">
                <a:defRPr/>
              </a:pPr>
              <a:t>8</a:t>
            </a:fld>
            <a:endParaRPr lang="en-US" sz="1000">
              <a:solidFill>
                <a:srgbClr val="000000">
                  <a:lumMod val="75000"/>
                  <a:lumOff val="25000"/>
                </a:srgbClr>
              </a:solidFill>
            </a:endParaRPr>
          </a:p>
        </p:txBody>
      </p:sp>
      <p:sp>
        <p:nvSpPr>
          <p:cNvPr id="29698" name="Line 2"/>
          <p:cNvSpPr>
            <a:spLocks noChangeShapeType="1"/>
          </p:cNvSpPr>
          <p:nvPr/>
        </p:nvSpPr>
        <p:spPr bwMode="auto">
          <a:xfrm>
            <a:off x="4724401" y="2895600"/>
            <a:ext cx="3695875" cy="0"/>
          </a:xfrm>
          <a:prstGeom prst="line">
            <a:avLst/>
          </a:prstGeom>
          <a:noFill/>
          <a:ln w="222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grpSp>
        <p:nvGrpSpPr>
          <p:cNvPr id="4" name="Group 3"/>
          <p:cNvGrpSpPr>
            <a:grpSpLocks/>
          </p:cNvGrpSpPr>
          <p:nvPr/>
        </p:nvGrpSpPr>
        <p:grpSpPr bwMode="auto">
          <a:xfrm>
            <a:off x="6593050" y="1398165"/>
            <a:ext cx="485775" cy="623931"/>
            <a:chOff x="3792" y="1680"/>
            <a:chExt cx="327" cy="420"/>
          </a:xfrm>
        </p:grpSpPr>
        <p:grpSp>
          <p:nvGrpSpPr>
            <p:cNvPr id="5" name="Group 4"/>
            <p:cNvGrpSpPr>
              <a:grpSpLocks/>
            </p:cNvGrpSpPr>
            <p:nvPr/>
          </p:nvGrpSpPr>
          <p:grpSpPr bwMode="auto">
            <a:xfrm>
              <a:off x="3792" y="1680"/>
              <a:ext cx="327" cy="420"/>
              <a:chOff x="642" y="1680"/>
              <a:chExt cx="465" cy="597"/>
            </a:xfrm>
          </p:grpSpPr>
          <p:pic>
            <p:nvPicPr>
              <p:cNvPr id="29701"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02"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9703" name="AutoShape 7"/>
            <p:cNvSpPr>
              <a:spLocks noChangeArrowheads="1"/>
            </p:cNvSpPr>
            <p:nvPr/>
          </p:nvSpPr>
          <p:spPr bwMode="auto">
            <a:xfrm>
              <a:off x="3792" y="1680"/>
              <a:ext cx="317" cy="416"/>
            </a:xfrm>
            <a:prstGeom prst="roundRect">
              <a:avLst>
                <a:gd name="adj" fmla="val 12745"/>
              </a:avLst>
            </a:prstGeom>
            <a:solidFill>
              <a:schemeClr val="bg1">
                <a:alpha val="83000"/>
              </a:schemeClr>
            </a:solidFill>
            <a:ln w="9525">
              <a:no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grpSp>
        <p:nvGrpSpPr>
          <p:cNvPr id="7" name="Group 8"/>
          <p:cNvGrpSpPr>
            <a:grpSpLocks/>
          </p:cNvGrpSpPr>
          <p:nvPr/>
        </p:nvGrpSpPr>
        <p:grpSpPr bwMode="auto">
          <a:xfrm>
            <a:off x="6740120" y="1393708"/>
            <a:ext cx="485775" cy="623931"/>
            <a:chOff x="3792" y="1680"/>
            <a:chExt cx="327" cy="420"/>
          </a:xfrm>
        </p:grpSpPr>
        <p:grpSp>
          <p:nvGrpSpPr>
            <p:cNvPr id="8" name="Group 9"/>
            <p:cNvGrpSpPr>
              <a:grpSpLocks/>
            </p:cNvGrpSpPr>
            <p:nvPr/>
          </p:nvGrpSpPr>
          <p:grpSpPr bwMode="auto">
            <a:xfrm>
              <a:off x="3792" y="1680"/>
              <a:ext cx="327" cy="420"/>
              <a:chOff x="642" y="1680"/>
              <a:chExt cx="465" cy="597"/>
            </a:xfrm>
          </p:grpSpPr>
          <p:pic>
            <p:nvPicPr>
              <p:cNvPr id="29706"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07"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9708" name="AutoShape 12"/>
            <p:cNvSpPr>
              <a:spLocks noChangeArrowheads="1"/>
            </p:cNvSpPr>
            <p:nvPr/>
          </p:nvSpPr>
          <p:spPr bwMode="auto">
            <a:xfrm>
              <a:off x="3792" y="1680"/>
              <a:ext cx="317" cy="416"/>
            </a:xfrm>
            <a:prstGeom prst="roundRect">
              <a:avLst>
                <a:gd name="adj" fmla="val 12745"/>
              </a:avLst>
            </a:prstGeom>
            <a:solidFill>
              <a:schemeClr val="bg1">
                <a:alpha val="67999"/>
              </a:schemeClr>
            </a:solidFill>
            <a:ln w="9525">
              <a:solidFill>
                <a:srgbClr val="969696"/>
              </a:solidFill>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grpSp>
      <p:sp>
        <p:nvSpPr>
          <p:cNvPr id="29722" name="Rectangle 26"/>
          <p:cNvSpPr>
            <a:spLocks noChangeArrowheads="1"/>
          </p:cNvSpPr>
          <p:nvPr/>
        </p:nvSpPr>
        <p:spPr bwMode="auto">
          <a:xfrm>
            <a:off x="3962400" y="1326858"/>
            <a:ext cx="4876801" cy="4083342"/>
          </a:xfrm>
          <a:prstGeom prst="rect">
            <a:avLst/>
          </a:prstGeom>
          <a:noFill/>
          <a:ln w="22225">
            <a:solidFill>
              <a:schemeClr val="tx1"/>
            </a:solid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9723" name="Rectangle 27"/>
          <p:cNvSpPr>
            <a:spLocks noChangeArrowheads="1"/>
          </p:cNvSpPr>
          <p:nvPr/>
        </p:nvSpPr>
        <p:spPr bwMode="auto">
          <a:xfrm>
            <a:off x="3964675" y="1029748"/>
            <a:ext cx="4874525" cy="297110"/>
          </a:xfrm>
          <a:prstGeom prst="rect">
            <a:avLst/>
          </a:prstGeom>
          <a:gradFill rotWithShape="1">
            <a:gsLst>
              <a:gs pos="0">
                <a:srgbClr val="3366FF"/>
              </a:gs>
              <a:gs pos="100000">
                <a:srgbClr val="3366FF">
                  <a:gamma/>
                  <a:shade val="46275"/>
                  <a:invGamma/>
                </a:srgbClr>
              </a:gs>
            </a:gsLst>
            <a:lin ang="5400000" scaled="1"/>
          </a:gradFill>
          <a:ln w="15875">
            <a:solidFill>
              <a:schemeClr val="tx1"/>
            </a:solidFill>
            <a:miter lim="800000"/>
            <a:headEnd/>
            <a:tailEnd/>
          </a:ln>
          <a:effectLst/>
        </p:spPr>
        <p:txBody>
          <a:bodyPr wrap="none" anchor="ctr"/>
          <a:lstStyle/>
          <a:p>
            <a:pPr algn="ctr" fontAlgn="base">
              <a:spcBef>
                <a:spcPct val="0"/>
              </a:spcBef>
              <a:spcAft>
                <a:spcPct val="0"/>
              </a:spcAft>
            </a:pPr>
            <a:r>
              <a:rPr lang="en-US" b="1" dirty="0">
                <a:solidFill>
                  <a:srgbClr val="FFFFFF"/>
                </a:solidFill>
              </a:rPr>
              <a:t>Clustered Servers</a:t>
            </a:r>
          </a:p>
        </p:txBody>
      </p:sp>
      <p:grpSp>
        <p:nvGrpSpPr>
          <p:cNvPr id="9" name="Group 37"/>
          <p:cNvGrpSpPr>
            <a:grpSpLocks/>
          </p:cNvGrpSpPr>
          <p:nvPr/>
        </p:nvGrpSpPr>
        <p:grpSpPr bwMode="auto">
          <a:xfrm>
            <a:off x="6936212" y="1398165"/>
            <a:ext cx="485775" cy="623931"/>
            <a:chOff x="642" y="1680"/>
            <a:chExt cx="465" cy="597"/>
          </a:xfrm>
        </p:grpSpPr>
        <p:pic>
          <p:nvPicPr>
            <p:cNvPr id="29734"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35"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10" name="Group 40"/>
          <p:cNvGrpSpPr>
            <a:grpSpLocks/>
          </p:cNvGrpSpPr>
          <p:nvPr/>
        </p:nvGrpSpPr>
        <p:grpSpPr bwMode="auto">
          <a:xfrm>
            <a:off x="7493293" y="1398165"/>
            <a:ext cx="485775" cy="623931"/>
            <a:chOff x="642" y="1680"/>
            <a:chExt cx="465" cy="597"/>
          </a:xfrm>
        </p:grpSpPr>
        <p:pic>
          <p:nvPicPr>
            <p:cNvPr id="29737"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38"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grpSp>
        <p:nvGrpSpPr>
          <p:cNvPr id="11" name="Group 43"/>
          <p:cNvGrpSpPr>
            <a:grpSpLocks/>
          </p:cNvGrpSpPr>
          <p:nvPr/>
        </p:nvGrpSpPr>
        <p:grpSpPr bwMode="auto">
          <a:xfrm>
            <a:off x="8054831" y="1398165"/>
            <a:ext cx="485775" cy="623931"/>
            <a:chOff x="642" y="1680"/>
            <a:chExt cx="465" cy="597"/>
          </a:xfrm>
        </p:grpSpPr>
        <p:pic>
          <p:nvPicPr>
            <p:cNvPr id="29740"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41"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9747" name="AutoShape 51"/>
          <p:cNvSpPr>
            <a:spLocks noChangeArrowheads="1"/>
          </p:cNvSpPr>
          <p:nvPr/>
        </p:nvSpPr>
        <p:spPr bwMode="auto">
          <a:xfrm>
            <a:off x="4022652" y="2039922"/>
            <a:ext cx="4774019" cy="285226"/>
          </a:xfrm>
          <a:prstGeom prst="roundRect">
            <a:avLst>
              <a:gd name="adj" fmla="val 16667"/>
            </a:avLst>
          </a:prstGeom>
          <a:gradFill rotWithShape="1">
            <a:gsLst>
              <a:gs pos="0">
                <a:schemeClr val="accent1">
                  <a:alpha val="55000"/>
                </a:schemeClr>
              </a:gs>
              <a:gs pos="100000">
                <a:schemeClr val="accent1">
                  <a:gamma/>
                  <a:shade val="46275"/>
                  <a:invGamma/>
                </a:schemeClr>
              </a:gs>
            </a:gsLst>
            <a:lin ang="5400000" scaled="1"/>
          </a:gradFill>
          <a:ln w="3175">
            <a:solidFill>
              <a:schemeClr val="tx1"/>
            </a:solidFill>
            <a:round/>
            <a:headEnd/>
            <a:tailEnd/>
          </a:ln>
          <a:effectLst/>
        </p:spPr>
        <p:txBody>
          <a:bodyPr wrap="none" anchor="ctr"/>
          <a:lstStyle/>
          <a:p>
            <a:pPr algn="ctr" fontAlgn="base">
              <a:spcBef>
                <a:spcPct val="0"/>
              </a:spcBef>
              <a:spcAft>
                <a:spcPct val="0"/>
              </a:spcAft>
            </a:pPr>
            <a:r>
              <a:rPr lang="en-US" sz="1400" b="1" dirty="0">
                <a:solidFill>
                  <a:srgbClr val="FFFFFF"/>
                </a:solidFill>
                <a:ea typeface="Arial Unicode MS" pitchFamily="34" charset="-128"/>
                <a:cs typeface="Arial Unicode MS" pitchFamily="34" charset="-128"/>
              </a:rPr>
              <a:t>Resource Pool</a:t>
            </a:r>
          </a:p>
        </p:txBody>
      </p:sp>
      <p:sp>
        <p:nvSpPr>
          <p:cNvPr id="2" name="Rounded Rectangle 19"/>
          <p:cNvSpPr/>
          <p:nvPr/>
        </p:nvSpPr>
        <p:spPr bwMode="auto">
          <a:xfrm>
            <a:off x="4276564" y="2346377"/>
            <a:ext cx="1547830" cy="268664"/>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defRPr/>
            </a:pPr>
            <a:endParaRPr lang="en-US" sz="1000">
              <a:solidFill>
                <a:srgbClr val="000000"/>
              </a:solidFill>
            </a:endParaRPr>
          </a:p>
        </p:txBody>
      </p:sp>
      <p:sp>
        <p:nvSpPr>
          <p:cNvPr id="29753" name="Text Box 57"/>
          <p:cNvSpPr txBox="1">
            <a:spLocks noChangeArrowheads="1"/>
          </p:cNvSpPr>
          <p:nvPr/>
        </p:nvSpPr>
        <p:spPr bwMode="auto">
          <a:xfrm>
            <a:off x="4510308" y="2999588"/>
            <a:ext cx="1047314" cy="285226"/>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dirty="0">
                <a:solidFill>
                  <a:srgbClr val="000000"/>
                </a:solidFill>
              </a:rPr>
              <a:t>Failed Server</a:t>
            </a:r>
          </a:p>
        </p:txBody>
      </p:sp>
      <p:pic>
        <p:nvPicPr>
          <p:cNvPr id="29754" name="Picture 58" descr="cloud"/>
          <p:cNvPicPr>
            <a:picLocks noChangeAspect="1" noChangeArrowheads="1"/>
          </p:cNvPicPr>
          <p:nvPr/>
        </p:nvPicPr>
        <p:blipFill>
          <a:blip r:embed="rId5" cstate="print"/>
          <a:srcRect/>
          <a:stretch>
            <a:fillRect/>
          </a:stretch>
        </p:blipFill>
        <p:spPr bwMode="auto">
          <a:xfrm>
            <a:off x="4293418" y="2583634"/>
            <a:ext cx="1559828" cy="222833"/>
          </a:xfrm>
          <a:prstGeom prst="rect">
            <a:avLst/>
          </a:prstGeom>
          <a:noFill/>
        </p:spPr>
      </p:pic>
      <p:sp>
        <p:nvSpPr>
          <p:cNvPr id="3" name="Rounded Rectangle 19"/>
          <p:cNvSpPr/>
          <p:nvPr/>
        </p:nvSpPr>
        <p:spPr bwMode="auto">
          <a:xfrm>
            <a:off x="7021861" y="2346377"/>
            <a:ext cx="1547830" cy="268664"/>
          </a:xfrm>
          <a:prstGeom prst="roundRect">
            <a:avLst/>
          </a:prstGeom>
          <a:gradFill>
            <a:gsLst>
              <a:gs pos="0">
                <a:srgbClr val="0A59D6"/>
              </a:gs>
              <a:gs pos="100000">
                <a:srgbClr val="6BB3F2"/>
              </a:gs>
            </a:gsLst>
          </a:gradFill>
          <a:ln w="12700">
            <a:solidFill>
              <a:schemeClr val="tx1"/>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fontAlgn="base">
              <a:spcBef>
                <a:spcPct val="0"/>
              </a:spcBef>
              <a:spcAft>
                <a:spcPct val="0"/>
              </a:spcAft>
              <a:defRPr/>
            </a:pPr>
            <a:endParaRPr lang="en-US" sz="1000">
              <a:solidFill>
                <a:srgbClr val="000000"/>
              </a:solidFill>
            </a:endParaRPr>
          </a:p>
        </p:txBody>
      </p:sp>
      <p:sp>
        <p:nvSpPr>
          <p:cNvPr id="29758" name="Text Box 62"/>
          <p:cNvSpPr txBox="1">
            <a:spLocks noChangeArrowheads="1"/>
          </p:cNvSpPr>
          <p:nvPr/>
        </p:nvSpPr>
        <p:spPr bwMode="auto">
          <a:xfrm>
            <a:off x="7121906" y="2999588"/>
            <a:ext cx="1323626" cy="285226"/>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1400" dirty="0">
                <a:solidFill>
                  <a:srgbClr val="000000"/>
                </a:solidFill>
              </a:rPr>
              <a:t>Operating Server</a:t>
            </a:r>
          </a:p>
        </p:txBody>
      </p:sp>
      <p:pic>
        <p:nvPicPr>
          <p:cNvPr id="29759" name="Picture 63" descr="cloud"/>
          <p:cNvPicPr>
            <a:picLocks noChangeAspect="1" noChangeArrowheads="1"/>
          </p:cNvPicPr>
          <p:nvPr/>
        </p:nvPicPr>
        <p:blipFill>
          <a:blip r:embed="rId5" cstate="print"/>
          <a:srcRect/>
          <a:stretch>
            <a:fillRect/>
          </a:stretch>
        </p:blipFill>
        <p:spPr bwMode="auto">
          <a:xfrm>
            <a:off x="7038715" y="2583634"/>
            <a:ext cx="1559828" cy="222833"/>
          </a:xfrm>
          <a:prstGeom prst="rect">
            <a:avLst/>
          </a:prstGeom>
          <a:noFill/>
        </p:spPr>
      </p:pic>
      <p:pic>
        <p:nvPicPr>
          <p:cNvPr id="29760" name="Picture 22" descr="Thin Server.png"/>
          <p:cNvPicPr>
            <a:picLocks noChangeAspect="1"/>
          </p:cNvPicPr>
          <p:nvPr/>
        </p:nvPicPr>
        <p:blipFill>
          <a:blip r:embed="rId6" cstate="print"/>
          <a:srcRect/>
          <a:stretch>
            <a:fillRect/>
          </a:stretch>
        </p:blipFill>
        <p:spPr bwMode="auto">
          <a:xfrm>
            <a:off x="7136761" y="2761900"/>
            <a:ext cx="1319169" cy="295625"/>
          </a:xfrm>
          <a:prstGeom prst="rect">
            <a:avLst/>
          </a:prstGeom>
          <a:noFill/>
          <a:ln w="9525">
            <a:noFill/>
            <a:miter lim="800000"/>
            <a:headEnd/>
            <a:tailEnd/>
          </a:ln>
        </p:spPr>
      </p:pic>
      <p:sp>
        <p:nvSpPr>
          <p:cNvPr id="29761" name="Text Box 27"/>
          <p:cNvSpPr txBox="1">
            <a:spLocks noChangeAspect="1" noChangeArrowheads="1"/>
          </p:cNvSpPr>
          <p:nvPr/>
        </p:nvSpPr>
        <p:spPr bwMode="auto">
          <a:xfrm>
            <a:off x="4569730" y="2325148"/>
            <a:ext cx="1221472" cy="340192"/>
          </a:xfrm>
          <a:prstGeom prst="rect">
            <a:avLst/>
          </a:prstGeom>
          <a:noFill/>
          <a:ln w="9525">
            <a:noFill/>
            <a:miter lim="800000"/>
            <a:headEnd/>
            <a:tailEnd/>
          </a:ln>
        </p:spPr>
        <p:txBody>
          <a:bodyPr lIns="128013" tIns="64007" rIns="128013" bIns="64007"/>
          <a:lstStyle/>
          <a:p>
            <a:pPr algn="ctr" fontAlgn="base">
              <a:lnSpc>
                <a:spcPct val="85000"/>
              </a:lnSpc>
              <a:spcBef>
                <a:spcPct val="0"/>
              </a:spcBef>
              <a:spcAft>
                <a:spcPct val="0"/>
              </a:spcAft>
            </a:pPr>
            <a:r>
              <a:rPr lang="en-US" sz="1400" b="1" dirty="0">
                <a:solidFill>
                  <a:srgbClr val="FFFFFF"/>
                </a:solidFill>
                <a:ea typeface="Arial Unicode MS" pitchFamily="34" charset="-128"/>
                <a:cs typeface="Arial Unicode MS" pitchFamily="34" charset="-128"/>
              </a:rPr>
              <a:t>Hypervisor</a:t>
            </a:r>
          </a:p>
        </p:txBody>
      </p:sp>
      <p:sp>
        <p:nvSpPr>
          <p:cNvPr id="29762" name="Text Box 27"/>
          <p:cNvSpPr txBox="1">
            <a:spLocks noChangeAspect="1" noChangeArrowheads="1"/>
          </p:cNvSpPr>
          <p:nvPr/>
        </p:nvSpPr>
        <p:spPr bwMode="auto">
          <a:xfrm>
            <a:off x="7323940" y="2342975"/>
            <a:ext cx="1286661" cy="340192"/>
          </a:xfrm>
          <a:prstGeom prst="rect">
            <a:avLst/>
          </a:prstGeom>
          <a:noFill/>
          <a:ln w="9525">
            <a:noFill/>
            <a:miter lim="800000"/>
            <a:headEnd/>
            <a:tailEnd/>
          </a:ln>
        </p:spPr>
        <p:txBody>
          <a:bodyPr lIns="128013" tIns="64007" rIns="128013" bIns="64007"/>
          <a:lstStyle/>
          <a:p>
            <a:pPr algn="ctr" fontAlgn="base">
              <a:lnSpc>
                <a:spcPct val="85000"/>
              </a:lnSpc>
              <a:spcBef>
                <a:spcPct val="0"/>
              </a:spcBef>
              <a:spcAft>
                <a:spcPct val="0"/>
              </a:spcAft>
            </a:pPr>
            <a:r>
              <a:rPr lang="en-US" sz="1400" b="1" dirty="0">
                <a:solidFill>
                  <a:srgbClr val="FFFFFF"/>
                </a:solidFill>
                <a:ea typeface="Arial Unicode MS" pitchFamily="34" charset="-128"/>
                <a:cs typeface="Arial Unicode MS" pitchFamily="34" charset="-128"/>
              </a:rPr>
              <a:t>Hypervisor</a:t>
            </a:r>
          </a:p>
        </p:txBody>
      </p:sp>
      <p:sp>
        <p:nvSpPr>
          <p:cNvPr id="29764" name="AutoShape 68"/>
          <p:cNvSpPr>
            <a:spLocks noChangeArrowheads="1"/>
          </p:cNvSpPr>
          <p:nvPr/>
        </p:nvSpPr>
        <p:spPr bwMode="auto">
          <a:xfrm>
            <a:off x="4043845" y="1371425"/>
            <a:ext cx="1996580" cy="1283516"/>
          </a:xfrm>
          <a:prstGeom prst="roundRect">
            <a:avLst>
              <a:gd name="adj" fmla="val 9722"/>
            </a:avLst>
          </a:prstGeom>
          <a:noFill/>
          <a:ln w="9525">
            <a:solidFill>
              <a:schemeClr val="tx1"/>
            </a:solidFill>
            <a:prstDash val="dash"/>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9765" name="AutoShape 69"/>
          <p:cNvSpPr>
            <a:spLocks noChangeArrowheads="1"/>
          </p:cNvSpPr>
          <p:nvPr/>
        </p:nvSpPr>
        <p:spPr bwMode="auto">
          <a:xfrm>
            <a:off x="6789142" y="1371425"/>
            <a:ext cx="1996580" cy="1283516"/>
          </a:xfrm>
          <a:prstGeom prst="roundRect">
            <a:avLst>
              <a:gd name="adj" fmla="val 9722"/>
            </a:avLst>
          </a:prstGeom>
          <a:noFill/>
          <a:ln w="9525">
            <a:solidFill>
              <a:schemeClr val="tx1"/>
            </a:solidFill>
            <a:prstDash val="dash"/>
            <a:round/>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29767" name="AutoShape 71"/>
          <p:cNvSpPr>
            <a:spLocks noChangeArrowheads="1"/>
          </p:cNvSpPr>
          <p:nvPr/>
        </p:nvSpPr>
        <p:spPr bwMode="auto">
          <a:xfrm>
            <a:off x="5257800" y="1600200"/>
            <a:ext cx="1656128" cy="291168"/>
          </a:xfrm>
          <a:prstGeom prst="rightArrow">
            <a:avLst>
              <a:gd name="adj1" fmla="val 50000"/>
              <a:gd name="adj2" fmla="val 89581"/>
            </a:avLst>
          </a:prstGeom>
          <a:gradFill rotWithShape="1">
            <a:gsLst>
              <a:gs pos="0">
                <a:schemeClr val="folHlink">
                  <a:gamma/>
                  <a:shade val="46275"/>
                  <a:invGamma/>
                </a:schemeClr>
              </a:gs>
              <a:gs pos="100000">
                <a:schemeClr val="folHlink"/>
              </a:gs>
            </a:gsLst>
            <a:lin ang="5400000" scaled="1"/>
          </a:gradFill>
          <a:ln w="12700">
            <a:solidFill>
              <a:schemeClr val="tx1"/>
            </a:solidFill>
            <a:miter lim="800000"/>
            <a:headEnd/>
            <a:tailEnd/>
          </a:ln>
          <a:effectLst/>
        </p:spPr>
        <p:txBody>
          <a:bodyPr wrap="none" anchor="ctr"/>
          <a:lstStyle/>
          <a:p>
            <a:pPr algn="ctr" fontAlgn="base">
              <a:spcBef>
                <a:spcPct val="0"/>
              </a:spcBef>
              <a:spcAft>
                <a:spcPct val="0"/>
              </a:spcAft>
            </a:pPr>
            <a:r>
              <a:rPr lang="en-US" sz="1000" b="1" dirty="0">
                <a:solidFill>
                  <a:srgbClr val="FFFFFF"/>
                </a:solidFill>
              </a:rPr>
              <a:t>VM Migration</a:t>
            </a:r>
          </a:p>
        </p:txBody>
      </p:sp>
      <p:pic>
        <p:nvPicPr>
          <p:cNvPr id="29769" name="Picture 22" descr="Thin Server.png"/>
          <p:cNvPicPr>
            <a:picLocks noChangeAspect="1"/>
          </p:cNvPicPr>
          <p:nvPr/>
        </p:nvPicPr>
        <p:blipFill>
          <a:blip r:embed="rId6" cstate="print"/>
          <a:srcRect/>
          <a:stretch>
            <a:fillRect/>
          </a:stretch>
        </p:blipFill>
        <p:spPr bwMode="auto">
          <a:xfrm>
            <a:off x="4391464" y="2761900"/>
            <a:ext cx="1319169" cy="295625"/>
          </a:xfrm>
          <a:prstGeom prst="rect">
            <a:avLst/>
          </a:prstGeom>
          <a:noFill/>
          <a:ln w="9525">
            <a:noFill/>
            <a:miter lim="800000"/>
            <a:headEnd/>
            <a:tailEnd/>
          </a:ln>
        </p:spPr>
      </p:pic>
      <p:grpSp>
        <p:nvGrpSpPr>
          <p:cNvPr id="12" name="Group 77"/>
          <p:cNvGrpSpPr>
            <a:grpSpLocks/>
          </p:cNvGrpSpPr>
          <p:nvPr/>
        </p:nvGrpSpPr>
        <p:grpSpPr bwMode="auto">
          <a:xfrm>
            <a:off x="4724400" y="1410049"/>
            <a:ext cx="485775" cy="623931"/>
            <a:chOff x="642" y="1680"/>
            <a:chExt cx="465" cy="597"/>
          </a:xfrm>
        </p:grpSpPr>
        <p:pic>
          <p:nvPicPr>
            <p:cNvPr id="29774" name="Picture 78" descr="VM.png"/>
            <p:cNvPicPr>
              <a:picLocks noChangeAspect="1"/>
            </p:cNvPicPr>
            <p:nvPr/>
          </p:nvPicPr>
          <p:blipFill>
            <a:blip r:embed="rId3" cstate="print"/>
            <a:srcRect/>
            <a:stretch>
              <a:fillRect/>
            </a:stretch>
          </p:blipFill>
          <p:spPr bwMode="auto">
            <a:xfrm>
              <a:off x="642" y="1680"/>
              <a:ext cx="465" cy="597"/>
            </a:xfrm>
            <a:prstGeom prst="rect">
              <a:avLst/>
            </a:prstGeom>
            <a:noFill/>
            <a:ln w="9525">
              <a:noFill/>
              <a:miter lim="800000"/>
              <a:headEnd/>
              <a:tailEnd/>
            </a:ln>
          </p:spPr>
        </p:pic>
        <p:pic>
          <p:nvPicPr>
            <p:cNvPr id="29775" name="Picture 10" descr="AP_OS Single.png"/>
            <p:cNvPicPr>
              <a:picLocks noChangeAspect="1"/>
            </p:cNvPicPr>
            <p:nvPr/>
          </p:nvPicPr>
          <p:blipFill>
            <a:blip r:embed="rId4" cstate="print"/>
            <a:srcRect/>
            <a:stretch>
              <a:fillRect/>
            </a:stretch>
          </p:blipFill>
          <p:spPr bwMode="auto">
            <a:xfrm>
              <a:off x="751" y="1720"/>
              <a:ext cx="253" cy="409"/>
            </a:xfrm>
            <a:prstGeom prst="rect">
              <a:avLst/>
            </a:prstGeom>
            <a:noFill/>
            <a:ln w="9525">
              <a:noFill/>
              <a:miter lim="800000"/>
              <a:headEnd/>
              <a:tailEnd/>
            </a:ln>
          </p:spPr>
        </p:pic>
      </p:grpSp>
      <p:sp>
        <p:nvSpPr>
          <p:cNvPr id="29776" name="Rectangle 80"/>
          <p:cNvSpPr>
            <a:spLocks noChangeArrowheads="1"/>
          </p:cNvSpPr>
          <p:nvPr/>
        </p:nvSpPr>
        <p:spPr bwMode="auto">
          <a:xfrm>
            <a:off x="4352840" y="2752987"/>
            <a:ext cx="1357793" cy="301567"/>
          </a:xfrm>
          <a:prstGeom prst="rect">
            <a:avLst/>
          </a:prstGeom>
          <a:solidFill>
            <a:srgbClr val="FF0000">
              <a:alpha val="64999"/>
            </a:srgbClr>
          </a:solidFill>
          <a:ln w="9525">
            <a:noFill/>
            <a:miter lim="800000"/>
            <a:headEnd/>
            <a:tailEnd/>
          </a:ln>
          <a:effectLst/>
        </p:spPr>
        <p:txBody>
          <a:bodyPr wrap="none" anchor="ctr"/>
          <a:lstStyle/>
          <a:p>
            <a:pPr fontAlgn="base">
              <a:spcBef>
                <a:spcPct val="0"/>
              </a:spcBef>
              <a:spcAft>
                <a:spcPct val="0"/>
              </a:spcAft>
            </a:pPr>
            <a:endParaRPr lang="en-US">
              <a:solidFill>
                <a:srgbClr val="000000"/>
              </a:solidFill>
              <a:latin typeface="Arial" charset="0"/>
            </a:endParaRPr>
          </a:p>
        </p:txBody>
      </p:sp>
      <p:sp>
        <p:nvSpPr>
          <p:cNvPr id="75" name="Footer Placeholder 1"/>
          <p:cNvSpPr>
            <a:spLocks noGrp="1"/>
          </p:cNvSpPr>
          <p:nvPr>
            <p:ph type="ftr" sz="quarter" idx="10"/>
          </p:nvPr>
        </p:nvSpPr>
        <p:spPr>
          <a:xfrm>
            <a:off x="4419600" y="6629400"/>
            <a:ext cx="4191000" cy="228600"/>
          </a:xfrm>
        </p:spPr>
        <p:txBody>
          <a:bodyPr/>
          <a:lstStyle/>
          <a:p>
            <a:r>
              <a:rPr lang="en-US" dirty="0"/>
              <a:t>Business Continuity in VDC</a:t>
            </a:r>
          </a:p>
        </p:txBody>
      </p:sp>
      <p:pic>
        <p:nvPicPr>
          <p:cNvPr id="74" name="Picture 4" descr="Blue Volume.png"/>
          <p:cNvPicPr>
            <a:picLocks noChangeAspect="1"/>
          </p:cNvPicPr>
          <p:nvPr/>
        </p:nvPicPr>
        <p:blipFill>
          <a:blip r:embed="rId7" cstate="print"/>
          <a:srcRect/>
          <a:stretch>
            <a:fillRect/>
          </a:stretch>
        </p:blipFill>
        <p:spPr bwMode="auto">
          <a:xfrm>
            <a:off x="5181600" y="4379025"/>
            <a:ext cx="2438400" cy="990600"/>
          </a:xfrm>
          <a:prstGeom prst="rect">
            <a:avLst/>
          </a:prstGeom>
          <a:noFill/>
          <a:ln w="9525">
            <a:noFill/>
            <a:miter lim="800000"/>
            <a:headEnd/>
            <a:tailEnd/>
          </a:ln>
        </p:spPr>
      </p:pic>
      <p:pic>
        <p:nvPicPr>
          <p:cNvPr id="76" name="Picture 13" descr="Tan Storage.png"/>
          <p:cNvPicPr>
            <a:picLocks noChangeAspect="1"/>
          </p:cNvPicPr>
          <p:nvPr/>
        </p:nvPicPr>
        <p:blipFill>
          <a:blip r:embed="rId8" cstate="print"/>
          <a:srcRect/>
          <a:stretch>
            <a:fillRect/>
          </a:stretch>
        </p:blipFill>
        <p:spPr bwMode="auto">
          <a:xfrm>
            <a:off x="5595938" y="4747325"/>
            <a:ext cx="284162" cy="215900"/>
          </a:xfrm>
          <a:prstGeom prst="rect">
            <a:avLst/>
          </a:prstGeom>
          <a:noFill/>
          <a:ln w="9525">
            <a:noFill/>
            <a:miter lim="800000"/>
            <a:headEnd/>
            <a:tailEnd/>
          </a:ln>
        </p:spPr>
      </p:pic>
      <p:pic>
        <p:nvPicPr>
          <p:cNvPr id="77" name="Picture 13" descr="Tan Storage.png"/>
          <p:cNvPicPr>
            <a:picLocks noChangeAspect="1"/>
          </p:cNvPicPr>
          <p:nvPr/>
        </p:nvPicPr>
        <p:blipFill>
          <a:blip r:embed="rId8" cstate="print"/>
          <a:srcRect/>
          <a:stretch>
            <a:fillRect/>
          </a:stretch>
        </p:blipFill>
        <p:spPr bwMode="auto">
          <a:xfrm>
            <a:off x="5926138" y="4747325"/>
            <a:ext cx="284162" cy="215900"/>
          </a:xfrm>
          <a:prstGeom prst="rect">
            <a:avLst/>
          </a:prstGeom>
          <a:noFill/>
          <a:ln w="9525">
            <a:noFill/>
            <a:miter lim="800000"/>
            <a:headEnd/>
            <a:tailEnd/>
          </a:ln>
        </p:spPr>
      </p:pic>
      <p:pic>
        <p:nvPicPr>
          <p:cNvPr id="78" name="Picture 13" descr="Tan Storage.png"/>
          <p:cNvPicPr>
            <a:picLocks noChangeAspect="1"/>
          </p:cNvPicPr>
          <p:nvPr/>
        </p:nvPicPr>
        <p:blipFill>
          <a:blip r:embed="rId8" cstate="print"/>
          <a:srcRect/>
          <a:stretch>
            <a:fillRect/>
          </a:stretch>
        </p:blipFill>
        <p:spPr bwMode="auto">
          <a:xfrm>
            <a:off x="6243638" y="4747325"/>
            <a:ext cx="284162" cy="215900"/>
          </a:xfrm>
          <a:prstGeom prst="rect">
            <a:avLst/>
          </a:prstGeom>
          <a:noFill/>
          <a:ln w="9525">
            <a:noFill/>
            <a:miter lim="800000"/>
            <a:headEnd/>
            <a:tailEnd/>
          </a:ln>
        </p:spPr>
      </p:pic>
      <p:pic>
        <p:nvPicPr>
          <p:cNvPr id="79" name="Picture 13" descr="Tan Storage.png"/>
          <p:cNvPicPr>
            <a:picLocks noChangeAspect="1"/>
          </p:cNvPicPr>
          <p:nvPr/>
        </p:nvPicPr>
        <p:blipFill>
          <a:blip r:embed="rId8" cstate="print"/>
          <a:srcRect/>
          <a:stretch>
            <a:fillRect/>
          </a:stretch>
        </p:blipFill>
        <p:spPr bwMode="auto">
          <a:xfrm>
            <a:off x="6561138" y="4734625"/>
            <a:ext cx="284162" cy="215900"/>
          </a:xfrm>
          <a:prstGeom prst="rect">
            <a:avLst/>
          </a:prstGeom>
          <a:noFill/>
          <a:ln w="9525">
            <a:noFill/>
            <a:miter lim="800000"/>
            <a:headEnd/>
            <a:tailEnd/>
          </a:ln>
        </p:spPr>
      </p:pic>
      <p:pic>
        <p:nvPicPr>
          <p:cNvPr id="80" name="Picture 13" descr="Tan Storage.png"/>
          <p:cNvPicPr>
            <a:picLocks noChangeAspect="1"/>
          </p:cNvPicPr>
          <p:nvPr/>
        </p:nvPicPr>
        <p:blipFill>
          <a:blip r:embed="rId8" cstate="print"/>
          <a:srcRect/>
          <a:stretch>
            <a:fillRect/>
          </a:stretch>
        </p:blipFill>
        <p:spPr bwMode="auto">
          <a:xfrm>
            <a:off x="6891338" y="4721925"/>
            <a:ext cx="284162" cy="215900"/>
          </a:xfrm>
          <a:prstGeom prst="rect">
            <a:avLst/>
          </a:prstGeom>
          <a:noFill/>
          <a:ln w="9525">
            <a:noFill/>
            <a:miter lim="800000"/>
            <a:headEnd/>
            <a:tailEnd/>
          </a:ln>
        </p:spPr>
      </p:pic>
      <p:pic>
        <p:nvPicPr>
          <p:cNvPr id="81" name="Picture 13" descr="Tan Storage.png"/>
          <p:cNvPicPr>
            <a:picLocks noChangeAspect="1"/>
          </p:cNvPicPr>
          <p:nvPr/>
        </p:nvPicPr>
        <p:blipFill>
          <a:blip r:embed="rId8" cstate="print"/>
          <a:srcRect/>
          <a:stretch>
            <a:fillRect/>
          </a:stretch>
        </p:blipFill>
        <p:spPr bwMode="auto">
          <a:xfrm>
            <a:off x="5748338" y="5014025"/>
            <a:ext cx="284162" cy="215900"/>
          </a:xfrm>
          <a:prstGeom prst="rect">
            <a:avLst/>
          </a:prstGeom>
          <a:noFill/>
          <a:ln w="9525">
            <a:noFill/>
            <a:miter lim="800000"/>
            <a:headEnd/>
            <a:tailEnd/>
          </a:ln>
        </p:spPr>
      </p:pic>
      <p:pic>
        <p:nvPicPr>
          <p:cNvPr id="82" name="Picture 13" descr="Tan Storage.png"/>
          <p:cNvPicPr>
            <a:picLocks noChangeAspect="1"/>
          </p:cNvPicPr>
          <p:nvPr/>
        </p:nvPicPr>
        <p:blipFill>
          <a:blip r:embed="rId8" cstate="print"/>
          <a:srcRect/>
          <a:stretch>
            <a:fillRect/>
          </a:stretch>
        </p:blipFill>
        <p:spPr bwMode="auto">
          <a:xfrm>
            <a:off x="6065838" y="5014025"/>
            <a:ext cx="284162" cy="215900"/>
          </a:xfrm>
          <a:prstGeom prst="rect">
            <a:avLst/>
          </a:prstGeom>
          <a:noFill/>
          <a:ln w="9525">
            <a:noFill/>
            <a:miter lim="800000"/>
            <a:headEnd/>
            <a:tailEnd/>
          </a:ln>
        </p:spPr>
      </p:pic>
      <p:pic>
        <p:nvPicPr>
          <p:cNvPr id="83" name="Picture 13" descr="Tan Storage.png"/>
          <p:cNvPicPr>
            <a:picLocks noChangeAspect="1"/>
          </p:cNvPicPr>
          <p:nvPr/>
        </p:nvPicPr>
        <p:blipFill>
          <a:blip r:embed="rId8" cstate="print"/>
          <a:srcRect/>
          <a:stretch>
            <a:fillRect/>
          </a:stretch>
        </p:blipFill>
        <p:spPr bwMode="auto">
          <a:xfrm>
            <a:off x="6383338" y="5014025"/>
            <a:ext cx="284162" cy="215900"/>
          </a:xfrm>
          <a:prstGeom prst="rect">
            <a:avLst/>
          </a:prstGeom>
          <a:noFill/>
          <a:ln w="9525">
            <a:noFill/>
            <a:miter lim="800000"/>
            <a:headEnd/>
            <a:tailEnd/>
          </a:ln>
        </p:spPr>
      </p:pic>
      <p:pic>
        <p:nvPicPr>
          <p:cNvPr id="84" name="Picture 13" descr="Tan Storage.png"/>
          <p:cNvPicPr>
            <a:picLocks noChangeAspect="1"/>
          </p:cNvPicPr>
          <p:nvPr/>
        </p:nvPicPr>
        <p:blipFill>
          <a:blip r:embed="rId8" cstate="print"/>
          <a:srcRect/>
          <a:stretch>
            <a:fillRect/>
          </a:stretch>
        </p:blipFill>
        <p:spPr bwMode="auto">
          <a:xfrm>
            <a:off x="6700838" y="5001325"/>
            <a:ext cx="284162" cy="215900"/>
          </a:xfrm>
          <a:prstGeom prst="rect">
            <a:avLst/>
          </a:prstGeom>
          <a:noFill/>
          <a:ln w="9525">
            <a:noFill/>
            <a:miter lim="800000"/>
            <a:headEnd/>
            <a:tailEnd/>
          </a:ln>
        </p:spPr>
      </p:pic>
      <p:pic>
        <p:nvPicPr>
          <p:cNvPr id="85" name="Picture 13" descr="Tan Storage.png"/>
          <p:cNvPicPr>
            <a:picLocks noChangeAspect="1"/>
          </p:cNvPicPr>
          <p:nvPr/>
        </p:nvPicPr>
        <p:blipFill>
          <a:blip r:embed="rId8" cstate="print"/>
          <a:srcRect/>
          <a:stretch>
            <a:fillRect/>
          </a:stretch>
        </p:blipFill>
        <p:spPr bwMode="auto">
          <a:xfrm>
            <a:off x="7031038" y="4988625"/>
            <a:ext cx="284162" cy="215900"/>
          </a:xfrm>
          <a:prstGeom prst="rect">
            <a:avLst/>
          </a:prstGeom>
          <a:noFill/>
          <a:ln w="9525">
            <a:noFill/>
            <a:miter lim="800000"/>
            <a:headEnd/>
            <a:tailEnd/>
          </a:ln>
        </p:spPr>
      </p:pic>
      <p:pic>
        <p:nvPicPr>
          <p:cNvPr id="86" name="Picture 13" descr="Tan Storage.png"/>
          <p:cNvPicPr>
            <a:picLocks noChangeAspect="1"/>
          </p:cNvPicPr>
          <p:nvPr/>
        </p:nvPicPr>
        <p:blipFill>
          <a:blip r:embed="rId8" cstate="print"/>
          <a:srcRect/>
          <a:stretch>
            <a:fillRect/>
          </a:stretch>
        </p:blipFill>
        <p:spPr bwMode="auto">
          <a:xfrm>
            <a:off x="5430838" y="5014025"/>
            <a:ext cx="284162" cy="215900"/>
          </a:xfrm>
          <a:prstGeom prst="rect">
            <a:avLst/>
          </a:prstGeom>
          <a:noFill/>
          <a:ln w="9525">
            <a:noFill/>
            <a:miter lim="800000"/>
            <a:headEnd/>
            <a:tailEnd/>
          </a:ln>
        </p:spPr>
      </p:pic>
      <p:sp>
        <p:nvSpPr>
          <p:cNvPr id="87" name="Rectangle 9"/>
          <p:cNvSpPr>
            <a:spLocks noChangeArrowheads="1"/>
          </p:cNvSpPr>
          <p:nvPr/>
        </p:nvSpPr>
        <p:spPr bwMode="gray">
          <a:xfrm>
            <a:off x="5651500" y="4423475"/>
            <a:ext cx="1385888" cy="158750"/>
          </a:xfrm>
          <a:prstGeom prst="rect">
            <a:avLst/>
          </a:prstGeom>
          <a:noFill/>
          <a:ln w="9525" algn="ctr">
            <a:noFill/>
            <a:miter lim="800000"/>
            <a:headEnd/>
            <a:tailEnd/>
          </a:ln>
        </p:spPr>
        <p:txBody>
          <a:bodyPr wrap="none" lIns="0" tIns="0" rIns="0" bIns="0" anchor="ctr">
            <a:spAutoFit/>
          </a:bodyPr>
          <a:lstStyle/>
          <a:p>
            <a:pPr defTabSz="639763">
              <a:lnSpc>
                <a:spcPct val="80000"/>
              </a:lnSpc>
            </a:pPr>
            <a:r>
              <a:rPr lang="en-US" sz="1300" b="1">
                <a:latin typeface="Calibri" pitchFamily="34" charset="0"/>
              </a:rPr>
              <a:t>Shared Storage pool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p:cNvSpPr>
            <a:spLocks noGrp="1"/>
          </p:cNvSpPr>
          <p:nvPr>
            <p:ph type="ftr" sz="quarter" idx="10"/>
          </p:nvPr>
        </p:nvSpPr>
        <p:spPr/>
        <p:txBody>
          <a:bodyPr/>
          <a:lstStyle/>
          <a:p>
            <a:r>
              <a:rPr lang="en-US"/>
              <a:t>Business Continuity in VDC</a:t>
            </a:r>
          </a:p>
        </p:txBody>
      </p:sp>
      <p:sp>
        <p:nvSpPr>
          <p:cNvPr id="214018" name="Title 6"/>
          <p:cNvSpPr>
            <a:spLocks noGrp="1"/>
          </p:cNvSpPr>
          <p:nvPr>
            <p:ph type="title" idx="4294967295"/>
          </p:nvPr>
        </p:nvSpPr>
        <p:spPr/>
        <p:txBody>
          <a:bodyPr/>
          <a:lstStyle/>
          <a:p>
            <a:r>
              <a:rPr lang="en-US" dirty="0"/>
              <a:t>Protecting Compute: VM Fault Tolerance</a:t>
            </a:r>
            <a:endParaRPr lang="en-US" dirty="0">
              <a:solidFill>
                <a:schemeClr val="accent1"/>
              </a:solidFill>
            </a:endParaRPr>
          </a:p>
        </p:txBody>
      </p:sp>
      <p:sp>
        <p:nvSpPr>
          <p:cNvPr id="214019" name="Content Placeholder 6"/>
          <p:cNvSpPr>
            <a:spLocks noGrp="1"/>
          </p:cNvSpPr>
          <p:nvPr>
            <p:ph idx="4294967295"/>
          </p:nvPr>
        </p:nvSpPr>
        <p:spPr>
          <a:xfrm>
            <a:off x="304800" y="914400"/>
            <a:ext cx="8458200" cy="2209800"/>
          </a:xfrm>
        </p:spPr>
        <p:txBody>
          <a:bodyPr/>
          <a:lstStyle/>
          <a:p>
            <a:r>
              <a:rPr lang="en-US" dirty="0">
                <a:solidFill>
                  <a:schemeClr val="bg2">
                    <a:lumMod val="75000"/>
                  </a:schemeClr>
                </a:solidFill>
              </a:rPr>
              <a:t>Uses a secondary VM running on another physical machine as a live copy of the primary VM</a:t>
            </a:r>
            <a:endParaRPr lang="en-US" sz="1400" dirty="0">
              <a:solidFill>
                <a:schemeClr val="bg2">
                  <a:lumMod val="75000"/>
                </a:schemeClr>
              </a:solidFill>
            </a:endParaRPr>
          </a:p>
          <a:p>
            <a:r>
              <a:rPr lang="en-US" dirty="0">
                <a:solidFill>
                  <a:schemeClr val="bg2">
                    <a:lumMod val="75000"/>
                  </a:schemeClr>
                </a:solidFill>
              </a:rPr>
              <a:t>The two VMs remain in synchronization </a:t>
            </a:r>
          </a:p>
          <a:p>
            <a:pPr marL="685800" lvl="1" indent="-336550"/>
            <a:r>
              <a:rPr lang="en-US" dirty="0">
                <a:solidFill>
                  <a:schemeClr val="bg2">
                    <a:lumMod val="75000"/>
                  </a:schemeClr>
                </a:solidFill>
              </a:rPr>
              <a:t>Event logs of the primary are transmitted to the secondary</a:t>
            </a:r>
          </a:p>
          <a:p>
            <a:pPr marL="685800" lvl="1" indent="-336550"/>
            <a:r>
              <a:rPr lang="en-US" dirty="0">
                <a:solidFill>
                  <a:schemeClr val="bg2">
                    <a:lumMod val="75000"/>
                  </a:schemeClr>
                </a:solidFill>
              </a:rPr>
              <a:t>Received event logs are </a:t>
            </a:r>
            <a:r>
              <a:rPr lang="en-US" dirty="0" smtClean="0">
                <a:solidFill>
                  <a:schemeClr val="bg2">
                    <a:lumMod val="75000"/>
                  </a:schemeClr>
                </a:solidFill>
              </a:rPr>
              <a:t>replayed by </a:t>
            </a:r>
            <a:r>
              <a:rPr lang="en-US" dirty="0">
                <a:solidFill>
                  <a:schemeClr val="bg2">
                    <a:lumMod val="75000"/>
                  </a:schemeClr>
                </a:solidFill>
              </a:rPr>
              <a:t>the secondary </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A08CB993-69EC-4E77-AC87-54A7723E4A69}"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a:t>
            </a:fld>
            <a:endParaRPr lang="en-US" sz="1000">
              <a:solidFill>
                <a:schemeClr val="tx1">
                  <a:lumMod val="75000"/>
                  <a:lumOff val="25000"/>
                </a:schemeClr>
              </a:solidFill>
              <a:latin typeface="Calibri" pitchFamily="34" charset="0"/>
              <a:cs typeface="+mn-cs"/>
            </a:endParaRPr>
          </a:p>
        </p:txBody>
      </p:sp>
      <p:grpSp>
        <p:nvGrpSpPr>
          <p:cNvPr id="22" name="Group 21"/>
          <p:cNvGrpSpPr/>
          <p:nvPr/>
        </p:nvGrpSpPr>
        <p:grpSpPr>
          <a:xfrm>
            <a:off x="1206500" y="3124200"/>
            <a:ext cx="6718300" cy="2667000"/>
            <a:chOff x="914400" y="3124200"/>
            <a:chExt cx="6718300" cy="2667000"/>
          </a:xfrm>
        </p:grpSpPr>
        <p:sp>
          <p:nvSpPr>
            <p:cNvPr id="214035" name="Text Box 19"/>
            <p:cNvSpPr txBox="1">
              <a:spLocks noChangeArrowheads="1"/>
            </p:cNvSpPr>
            <p:nvPr/>
          </p:nvSpPr>
          <p:spPr bwMode="auto">
            <a:xfrm>
              <a:off x="1371600" y="3124200"/>
              <a:ext cx="1143000" cy="274638"/>
            </a:xfrm>
            <a:prstGeom prst="rect">
              <a:avLst/>
            </a:prstGeom>
            <a:noFill/>
            <a:ln w="9525">
              <a:noFill/>
              <a:miter lim="800000"/>
              <a:headEnd/>
              <a:tailEnd/>
            </a:ln>
            <a:effectLst/>
          </p:spPr>
          <p:txBody>
            <a:bodyPr>
              <a:spAutoFit/>
            </a:bodyPr>
            <a:lstStyle/>
            <a:p>
              <a:pPr>
                <a:spcBef>
                  <a:spcPct val="50000"/>
                </a:spcBef>
              </a:pPr>
              <a:r>
                <a:rPr lang="en-US" sz="1200" b="1" dirty="0">
                  <a:latin typeface="+mn-lt"/>
                </a:rPr>
                <a:t>Primary VM</a:t>
              </a:r>
            </a:p>
          </p:txBody>
        </p:sp>
        <p:sp>
          <p:nvSpPr>
            <p:cNvPr id="214036" name="Text Box 20"/>
            <p:cNvSpPr txBox="1">
              <a:spLocks noChangeArrowheads="1"/>
            </p:cNvSpPr>
            <p:nvPr/>
          </p:nvSpPr>
          <p:spPr bwMode="auto">
            <a:xfrm>
              <a:off x="5943600" y="3124200"/>
              <a:ext cx="1143000" cy="274638"/>
            </a:xfrm>
            <a:prstGeom prst="rect">
              <a:avLst/>
            </a:prstGeom>
            <a:noFill/>
            <a:ln w="9525">
              <a:noFill/>
              <a:miter lim="800000"/>
              <a:headEnd/>
              <a:tailEnd/>
            </a:ln>
            <a:effectLst/>
          </p:spPr>
          <p:txBody>
            <a:bodyPr>
              <a:spAutoFit/>
            </a:bodyPr>
            <a:lstStyle/>
            <a:p>
              <a:pPr>
                <a:spcBef>
                  <a:spcPct val="50000"/>
                </a:spcBef>
              </a:pPr>
              <a:r>
                <a:rPr lang="en-US" sz="1200" b="1" dirty="0">
                  <a:latin typeface="+mn-lt"/>
                </a:rPr>
                <a:t>Secondary VM</a:t>
              </a:r>
            </a:p>
          </p:txBody>
        </p:sp>
        <p:grpSp>
          <p:nvGrpSpPr>
            <p:cNvPr id="214026" name="Group 10"/>
            <p:cNvGrpSpPr>
              <a:grpSpLocks/>
            </p:cNvGrpSpPr>
            <p:nvPr/>
          </p:nvGrpSpPr>
          <p:grpSpPr bwMode="auto">
            <a:xfrm>
              <a:off x="914400" y="3455988"/>
              <a:ext cx="2146300" cy="2335212"/>
              <a:chOff x="576" y="1824"/>
              <a:chExt cx="1352" cy="1471"/>
            </a:xfrm>
          </p:grpSpPr>
          <p:pic>
            <p:nvPicPr>
              <p:cNvPr id="214023" name="Picture 19" descr="Hypervisor.png"/>
              <p:cNvPicPr>
                <a:picLocks noChangeAspect="1"/>
              </p:cNvPicPr>
              <p:nvPr/>
            </p:nvPicPr>
            <p:blipFill>
              <a:blip r:embed="rId3" cstate="print"/>
              <a:srcRect/>
              <a:stretch>
                <a:fillRect/>
              </a:stretch>
            </p:blipFill>
            <p:spPr bwMode="auto">
              <a:xfrm>
                <a:off x="576" y="2496"/>
                <a:ext cx="1352" cy="799"/>
              </a:xfrm>
              <a:prstGeom prst="rect">
                <a:avLst/>
              </a:prstGeom>
              <a:noFill/>
              <a:ln w="9525">
                <a:noFill/>
                <a:miter lim="800000"/>
                <a:headEnd/>
                <a:tailEnd/>
              </a:ln>
            </p:spPr>
          </p:pic>
          <p:pic>
            <p:nvPicPr>
              <p:cNvPr id="214024" name="Picture 20" descr="VM.png"/>
              <p:cNvPicPr>
                <a:picLocks noChangeAspect="1"/>
              </p:cNvPicPr>
              <p:nvPr/>
            </p:nvPicPr>
            <p:blipFill>
              <a:blip r:embed="rId4" cstate="print"/>
              <a:srcRect/>
              <a:stretch>
                <a:fillRect/>
              </a:stretch>
            </p:blipFill>
            <p:spPr bwMode="auto">
              <a:xfrm>
                <a:off x="936" y="1824"/>
                <a:ext cx="549" cy="707"/>
              </a:xfrm>
              <a:prstGeom prst="rect">
                <a:avLst/>
              </a:prstGeom>
              <a:noFill/>
              <a:ln w="9525">
                <a:noFill/>
                <a:miter lim="800000"/>
                <a:headEnd/>
                <a:tailEnd/>
              </a:ln>
            </p:spPr>
          </p:pic>
          <p:pic>
            <p:nvPicPr>
              <p:cNvPr id="214025" name="Picture 5" descr="AP_OS Single.png"/>
              <p:cNvPicPr>
                <a:picLocks noChangeAspect="1"/>
              </p:cNvPicPr>
              <p:nvPr/>
            </p:nvPicPr>
            <p:blipFill>
              <a:blip r:embed="rId5" cstate="print"/>
              <a:srcRect/>
              <a:stretch>
                <a:fillRect/>
              </a:stretch>
            </p:blipFill>
            <p:spPr bwMode="auto">
              <a:xfrm>
                <a:off x="1056" y="1868"/>
                <a:ext cx="299" cy="484"/>
              </a:xfrm>
              <a:prstGeom prst="rect">
                <a:avLst/>
              </a:prstGeom>
              <a:noFill/>
              <a:ln w="9525">
                <a:noFill/>
                <a:miter lim="800000"/>
                <a:headEnd/>
                <a:tailEnd/>
              </a:ln>
            </p:spPr>
          </p:pic>
        </p:grpSp>
        <p:grpSp>
          <p:nvGrpSpPr>
            <p:cNvPr id="214027" name="Group 11"/>
            <p:cNvGrpSpPr>
              <a:grpSpLocks/>
            </p:cNvGrpSpPr>
            <p:nvPr/>
          </p:nvGrpSpPr>
          <p:grpSpPr bwMode="auto">
            <a:xfrm>
              <a:off x="5486400" y="3429000"/>
              <a:ext cx="2146300" cy="2335213"/>
              <a:chOff x="576" y="1824"/>
              <a:chExt cx="1352" cy="1471"/>
            </a:xfrm>
          </p:grpSpPr>
          <p:pic>
            <p:nvPicPr>
              <p:cNvPr id="214028" name="Picture 19" descr="Hypervisor.png"/>
              <p:cNvPicPr>
                <a:picLocks noChangeAspect="1"/>
              </p:cNvPicPr>
              <p:nvPr/>
            </p:nvPicPr>
            <p:blipFill>
              <a:blip r:embed="rId3" cstate="print"/>
              <a:srcRect/>
              <a:stretch>
                <a:fillRect/>
              </a:stretch>
            </p:blipFill>
            <p:spPr bwMode="auto">
              <a:xfrm>
                <a:off x="576" y="2496"/>
                <a:ext cx="1352" cy="799"/>
              </a:xfrm>
              <a:prstGeom prst="rect">
                <a:avLst/>
              </a:prstGeom>
              <a:noFill/>
              <a:ln w="9525">
                <a:noFill/>
                <a:miter lim="800000"/>
                <a:headEnd/>
                <a:tailEnd/>
              </a:ln>
            </p:spPr>
          </p:pic>
          <p:pic>
            <p:nvPicPr>
              <p:cNvPr id="214029" name="Picture 20" descr="VM.png"/>
              <p:cNvPicPr>
                <a:picLocks noChangeAspect="1"/>
              </p:cNvPicPr>
              <p:nvPr/>
            </p:nvPicPr>
            <p:blipFill>
              <a:blip r:embed="rId4" cstate="print"/>
              <a:srcRect/>
              <a:stretch>
                <a:fillRect/>
              </a:stretch>
            </p:blipFill>
            <p:spPr bwMode="auto">
              <a:xfrm>
                <a:off x="936" y="1824"/>
                <a:ext cx="549" cy="707"/>
              </a:xfrm>
              <a:prstGeom prst="rect">
                <a:avLst/>
              </a:prstGeom>
              <a:noFill/>
              <a:ln w="9525">
                <a:noFill/>
                <a:miter lim="800000"/>
                <a:headEnd/>
                <a:tailEnd/>
              </a:ln>
            </p:spPr>
          </p:pic>
          <p:pic>
            <p:nvPicPr>
              <p:cNvPr id="214030" name="Picture 5" descr="AP_OS Single.png"/>
              <p:cNvPicPr>
                <a:picLocks noChangeAspect="1"/>
              </p:cNvPicPr>
              <p:nvPr/>
            </p:nvPicPr>
            <p:blipFill>
              <a:blip r:embed="rId5" cstate="print"/>
              <a:srcRect/>
              <a:stretch>
                <a:fillRect/>
              </a:stretch>
            </p:blipFill>
            <p:spPr bwMode="auto">
              <a:xfrm>
                <a:off x="1056" y="1868"/>
                <a:ext cx="299" cy="484"/>
              </a:xfrm>
              <a:prstGeom prst="rect">
                <a:avLst/>
              </a:prstGeom>
              <a:noFill/>
              <a:ln w="9525">
                <a:noFill/>
                <a:miter lim="800000"/>
                <a:headEnd/>
                <a:tailEnd/>
              </a:ln>
            </p:spPr>
          </p:pic>
        </p:grpSp>
        <p:sp>
          <p:nvSpPr>
            <p:cNvPr id="214031" name="AutoShape 15"/>
            <p:cNvSpPr>
              <a:spLocks noChangeArrowheads="1"/>
            </p:cNvSpPr>
            <p:nvPr/>
          </p:nvSpPr>
          <p:spPr bwMode="auto">
            <a:xfrm>
              <a:off x="2667000" y="3810000"/>
              <a:ext cx="3200400" cy="228600"/>
            </a:xfrm>
            <a:prstGeom prst="rightArrow">
              <a:avLst>
                <a:gd name="adj1" fmla="val 50000"/>
                <a:gd name="adj2" fmla="val 3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p:spPr>
          <p:txBody>
            <a:bodyPr wrap="none" anchor="ctr"/>
            <a:lstStyle/>
            <a:p>
              <a:endParaRPr lang="en-US">
                <a:latin typeface="+mn-lt"/>
              </a:endParaRPr>
            </a:p>
          </p:txBody>
        </p:sp>
        <p:sp>
          <p:nvSpPr>
            <p:cNvPr id="214032" name="AutoShape 16"/>
            <p:cNvSpPr>
              <a:spLocks noChangeArrowheads="1"/>
            </p:cNvSpPr>
            <p:nvPr/>
          </p:nvSpPr>
          <p:spPr bwMode="auto">
            <a:xfrm>
              <a:off x="3276600" y="4038600"/>
              <a:ext cx="1447800" cy="228600"/>
            </a:xfrm>
            <a:prstGeom prst="leftArrow">
              <a:avLst>
                <a:gd name="adj1" fmla="val 50000"/>
                <a:gd name="adj2" fmla="val 158333"/>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p:spPr>
          <p:txBody>
            <a:bodyPr wrap="none" anchor="ctr"/>
            <a:lstStyle/>
            <a:p>
              <a:endParaRPr lang="en-US">
                <a:latin typeface="+mn-lt"/>
              </a:endParaRPr>
            </a:p>
          </p:txBody>
        </p:sp>
        <p:sp>
          <p:nvSpPr>
            <p:cNvPr id="214033" name="Text Box 17"/>
            <p:cNvSpPr txBox="1">
              <a:spLocks noChangeArrowheads="1"/>
            </p:cNvSpPr>
            <p:nvPr/>
          </p:nvSpPr>
          <p:spPr bwMode="auto">
            <a:xfrm>
              <a:off x="3429000" y="3535363"/>
              <a:ext cx="1143000" cy="274637"/>
            </a:xfrm>
            <a:prstGeom prst="rect">
              <a:avLst/>
            </a:prstGeom>
            <a:noFill/>
            <a:ln w="9525">
              <a:noFill/>
              <a:miter lim="800000"/>
              <a:headEnd/>
              <a:tailEnd/>
            </a:ln>
            <a:effectLst/>
          </p:spPr>
          <p:txBody>
            <a:bodyPr>
              <a:spAutoFit/>
            </a:bodyPr>
            <a:lstStyle/>
            <a:p>
              <a:pPr algn="l">
                <a:spcBef>
                  <a:spcPct val="50000"/>
                </a:spcBef>
              </a:pPr>
              <a:r>
                <a:rPr lang="en-US" sz="1200" b="1">
                  <a:latin typeface="+mn-lt"/>
                </a:rPr>
                <a:t>Logging Traffic</a:t>
              </a:r>
            </a:p>
          </p:txBody>
        </p:sp>
        <p:sp>
          <p:nvSpPr>
            <p:cNvPr id="214034" name="Text Box 18"/>
            <p:cNvSpPr txBox="1">
              <a:spLocks noChangeArrowheads="1"/>
            </p:cNvSpPr>
            <p:nvPr/>
          </p:nvSpPr>
          <p:spPr bwMode="auto">
            <a:xfrm>
              <a:off x="3429000" y="4267200"/>
              <a:ext cx="1447800" cy="274638"/>
            </a:xfrm>
            <a:prstGeom prst="rect">
              <a:avLst/>
            </a:prstGeom>
            <a:noFill/>
            <a:ln w="9525">
              <a:noFill/>
              <a:miter lim="800000"/>
              <a:headEnd/>
              <a:tailEnd/>
            </a:ln>
            <a:effectLst/>
          </p:spPr>
          <p:txBody>
            <a:bodyPr>
              <a:spAutoFit/>
            </a:bodyPr>
            <a:lstStyle/>
            <a:p>
              <a:pPr algn="l">
                <a:spcBef>
                  <a:spcPct val="50000"/>
                </a:spcBef>
              </a:pPr>
              <a:r>
                <a:rPr lang="en-US" sz="1200" b="1">
                  <a:latin typeface="+mn-lt"/>
                </a:rPr>
                <a:t>Acknowledgement</a:t>
              </a:r>
            </a:p>
          </p:txBody>
        </p:sp>
        <p:sp>
          <p:nvSpPr>
            <p:cNvPr id="214037" name="Text Box 21"/>
            <p:cNvSpPr txBox="1">
              <a:spLocks noChangeArrowheads="1"/>
            </p:cNvSpPr>
            <p:nvPr/>
          </p:nvSpPr>
          <p:spPr bwMode="auto">
            <a:xfrm>
              <a:off x="2362200" y="3429000"/>
              <a:ext cx="685800" cy="457200"/>
            </a:xfrm>
            <a:prstGeom prst="rect">
              <a:avLst/>
            </a:prstGeom>
            <a:noFill/>
            <a:ln w="9525">
              <a:noFill/>
              <a:miter lim="800000"/>
              <a:headEnd/>
              <a:tailEnd/>
            </a:ln>
            <a:effectLst/>
          </p:spPr>
          <p:txBody>
            <a:bodyPr>
              <a:spAutoFit/>
            </a:bodyPr>
            <a:lstStyle/>
            <a:p>
              <a:pPr algn="l">
                <a:spcBef>
                  <a:spcPct val="50000"/>
                </a:spcBef>
              </a:pPr>
              <a:r>
                <a:rPr lang="en-US" sz="1200" b="1">
                  <a:latin typeface="+mn-lt"/>
                </a:rPr>
                <a:t>Record Events</a:t>
              </a:r>
            </a:p>
          </p:txBody>
        </p:sp>
        <p:sp>
          <p:nvSpPr>
            <p:cNvPr id="214038" name="Text Box 22"/>
            <p:cNvSpPr txBox="1">
              <a:spLocks noChangeArrowheads="1"/>
            </p:cNvSpPr>
            <p:nvPr/>
          </p:nvSpPr>
          <p:spPr bwMode="auto">
            <a:xfrm>
              <a:off x="5410200" y="3429000"/>
              <a:ext cx="762000" cy="457200"/>
            </a:xfrm>
            <a:prstGeom prst="rect">
              <a:avLst/>
            </a:prstGeom>
            <a:noFill/>
            <a:ln w="9525">
              <a:noFill/>
              <a:miter lim="800000"/>
              <a:headEnd/>
              <a:tailEnd/>
            </a:ln>
            <a:effectLst/>
          </p:spPr>
          <p:txBody>
            <a:bodyPr>
              <a:spAutoFit/>
            </a:bodyPr>
            <a:lstStyle/>
            <a:p>
              <a:pPr>
                <a:spcBef>
                  <a:spcPct val="50000"/>
                </a:spcBef>
              </a:pPr>
              <a:r>
                <a:rPr lang="en-US" sz="1200" b="1" dirty="0">
                  <a:latin typeface="+mn-lt"/>
                </a:rPr>
                <a:t>Replay Events</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8e9f7317-3ddf-45bc-95d6-d4a672953e63"/>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heme/theme1.xml><?xml version="1.0" encoding="utf-8"?>
<a:theme xmlns:a="http://schemas.openxmlformats.org/drawingml/2006/main" name="EdServTemplate2011v7">
  <a:themeElements>
    <a:clrScheme name="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fontScheme name="EdServTemplate2011v7">
      <a:majorFont>
        <a:latin typeface="MetaNormalLF-Roman"/>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dServTemplate2011v7">
  <a:themeElements>
    <a:clrScheme name="3_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fontScheme name="3_EdServTemplate2011v7">
      <a:majorFont>
        <a:latin typeface="MetaNormalLF-Roman"/>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dServTemplate2011v7">
  <a:themeElements>
    <a:clrScheme name="4_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fontScheme name="4_EdServTemplate2011v7">
      <a:majorFont>
        <a:latin typeface="MetaNormalLF-Roman"/>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dServTemplate2011v7">
  <a:themeElements>
    <a:clrScheme name="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fontScheme name="EdServTemplate2011v7">
      <a:majorFont>
        <a:latin typeface="MetaNormalLF-Roman"/>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ServTemplate2011v7 1">
        <a:dk1>
          <a:srgbClr val="000000"/>
        </a:dk1>
        <a:lt1>
          <a:srgbClr val="FFFFFF"/>
        </a:lt1>
        <a:dk2>
          <a:srgbClr val="007DC3"/>
        </a:dk2>
        <a:lt2>
          <a:srgbClr val="5F5F5F"/>
        </a:lt2>
        <a:accent1>
          <a:srgbClr val="2C95DD"/>
        </a:accent1>
        <a:accent2>
          <a:srgbClr val="49A942"/>
        </a:accent2>
        <a:accent3>
          <a:srgbClr val="FFFFFF"/>
        </a:accent3>
        <a:accent4>
          <a:srgbClr val="000000"/>
        </a:accent4>
        <a:accent5>
          <a:srgbClr val="ACC8EB"/>
        </a:accent5>
        <a:accent6>
          <a:srgbClr val="41993B"/>
        </a:accent6>
        <a:hlink>
          <a:srgbClr val="0070C0"/>
        </a:hlink>
        <a:folHlink>
          <a:srgbClr val="49A94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12977</TotalTime>
  <Words>12145</Words>
  <Application>Microsoft Office PowerPoint</Application>
  <PresentationFormat>On-screen Show (4:3)</PresentationFormat>
  <Paragraphs>889</Paragraphs>
  <Slides>50</Slides>
  <Notes>50</Notes>
  <HiddenSlides>0</HiddenSlides>
  <MMClips>0</MMClips>
  <ScaleCrop>false</ScaleCrop>
  <HeadingPairs>
    <vt:vector size="4" baseType="variant">
      <vt:variant>
        <vt:lpstr>Theme</vt:lpstr>
      </vt:variant>
      <vt:variant>
        <vt:i4>5</vt:i4>
      </vt:variant>
      <vt:variant>
        <vt:lpstr>Slide Titles</vt:lpstr>
      </vt:variant>
      <vt:variant>
        <vt:i4>50</vt:i4>
      </vt:variant>
    </vt:vector>
  </HeadingPairs>
  <TitlesOfParts>
    <vt:vector size="55" baseType="lpstr">
      <vt:lpstr>EdServTemplate2011v7</vt:lpstr>
      <vt:lpstr>3_EdServTemplate2011v7</vt:lpstr>
      <vt:lpstr>4_EdServTemplate2011v7</vt:lpstr>
      <vt:lpstr>ILT_EdServTemplate_2011</vt:lpstr>
      <vt:lpstr>1_EdServTemplate2011v7</vt:lpstr>
      <vt:lpstr>Module – 7    Business Continuity in VDC  </vt:lpstr>
      <vt:lpstr>Module 7: Business Continuity in VDC </vt:lpstr>
      <vt:lpstr>Module 7: Business Continuity in VDC </vt:lpstr>
      <vt:lpstr>Business Continuity in VDC: An Overview</vt:lpstr>
      <vt:lpstr>Advantages of Compute Virtualization in BC</vt:lpstr>
      <vt:lpstr>Single Point of Failure in a VDC</vt:lpstr>
      <vt:lpstr>Eliminating Single Point of Failure</vt:lpstr>
      <vt:lpstr>Protecting Compute: Clustering</vt:lpstr>
      <vt:lpstr>Protecting Compute: VM Fault Tolerance</vt:lpstr>
      <vt:lpstr>Protecting Compute: VM Fault Tolerance (contd.)</vt:lpstr>
      <vt:lpstr>Protecting Storage</vt:lpstr>
      <vt:lpstr>Protecting Network</vt:lpstr>
      <vt:lpstr>Protecting Network: Multipathing to Storage</vt:lpstr>
      <vt:lpstr>Protecting Network: NIC Teaming</vt:lpstr>
      <vt:lpstr>Protection from Site Failure </vt:lpstr>
      <vt:lpstr>Module 7: Business Continuity in VDC </vt:lpstr>
      <vt:lpstr>Backup in a VDC: An Overview</vt:lpstr>
      <vt:lpstr>Backup in a VDC: Traditional Approaches</vt:lpstr>
      <vt:lpstr>Image based Backup</vt:lpstr>
      <vt:lpstr>Backup Considerations in a VDC</vt:lpstr>
      <vt:lpstr>Backup Optimization: Deduplication</vt:lpstr>
      <vt:lpstr>Restoring a VM</vt:lpstr>
      <vt:lpstr>Module 7: Business Continuity in VDC </vt:lpstr>
      <vt:lpstr>VM Replication in VDC </vt:lpstr>
      <vt:lpstr>VM Replication Methods </vt:lpstr>
      <vt:lpstr>VM Snapshot</vt:lpstr>
      <vt:lpstr>VM Snapshot (contd.)</vt:lpstr>
      <vt:lpstr>VM Clone</vt:lpstr>
      <vt:lpstr>VM Clone – Types</vt:lpstr>
      <vt:lpstr>VM Template </vt:lpstr>
      <vt:lpstr>Array-Based Local Replication of VMs </vt:lpstr>
      <vt:lpstr>Array-Based Remote Replication of VMs</vt:lpstr>
      <vt:lpstr>VM Migration</vt:lpstr>
      <vt:lpstr>VM Migration: Server-to-Server</vt:lpstr>
      <vt:lpstr>VM Migration: Array-to-Array</vt:lpstr>
      <vt:lpstr>Service Failover</vt:lpstr>
      <vt:lpstr>Slide 37</vt:lpstr>
      <vt:lpstr>VMware® vCenter Site Recovery Manager</vt:lpstr>
      <vt:lpstr>VMware® High Availability</vt:lpstr>
      <vt:lpstr>VMware® Fault Tolerance</vt:lpstr>
      <vt:lpstr>VMware® vMotion</vt:lpstr>
      <vt:lpstr>VMware® Storage vMotion</vt:lpstr>
      <vt:lpstr>EMC Avamar</vt:lpstr>
      <vt:lpstr>EMC Data Domain</vt:lpstr>
      <vt:lpstr>Module 7: Summary</vt:lpstr>
      <vt:lpstr>Check Your Knowledge</vt:lpstr>
      <vt:lpstr>Slide 47</vt:lpstr>
      <vt:lpstr>Slide 48</vt:lpstr>
      <vt:lpstr>Module 7 quiz</vt:lpstr>
      <vt:lpstr>Slide 50</vt:lpstr>
    </vt:vector>
  </TitlesOfParts>
  <Company>EMC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 [Module Title]</dc:title>
  <dc:creator>misraj1</dc:creator>
  <cp:lastModifiedBy>garga2</cp:lastModifiedBy>
  <cp:revision>2558</cp:revision>
  <dcterms:created xsi:type="dcterms:W3CDTF">2011-04-06T06:59:19Z</dcterms:created>
  <dcterms:modified xsi:type="dcterms:W3CDTF">2011-11-16T05:10:28Z</dcterms:modified>
</cp:coreProperties>
</file>