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1" r:id="rId10"/>
    <p:sldId id="300" r:id="rId11"/>
    <p:sldId id="302" r:id="rId12"/>
    <p:sldId id="304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6" r:id="rId23"/>
    <p:sldId id="315" r:id="rId24"/>
    <p:sldId id="319" r:id="rId25"/>
    <p:sldId id="318" r:id="rId26"/>
    <p:sldId id="322" r:id="rId27"/>
    <p:sldId id="321" r:id="rId28"/>
    <p:sldId id="320" r:id="rId29"/>
    <p:sldId id="317" r:id="rId30"/>
    <p:sldId id="326" r:id="rId31"/>
    <p:sldId id="325" r:id="rId32"/>
    <p:sldId id="342" r:id="rId33"/>
    <p:sldId id="343" r:id="rId34"/>
    <p:sldId id="324" r:id="rId35"/>
    <p:sldId id="344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284" r:id="rId52"/>
    <p:sldId id="285" r:id="rId53"/>
    <p:sldId id="286" r:id="rId54"/>
    <p:sldId id="287" r:id="rId55"/>
    <p:sldId id="288" r:id="rId56"/>
    <p:sldId id="289" r:id="rId57"/>
    <p:sldId id="291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AB5B0-60A4-430F-9D2D-14ADBCFF7903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DAF0F-25F4-401D-90D1-588183981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C0AA-7EE0-40B5-97BA-314C520BC879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8136-5ABC-406B-A5A8-E11B6C91B795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AF2B-E373-4B35-AC67-637B5B56B295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1A20-DA26-4E5A-9073-C19A06E41F20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9BFB-5201-4CB0-8B62-7B2C61BF02D7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C185-B3E5-4D24-90C5-02E3FBD6C8F7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AEFA-67FF-498E-AADB-AFD682911AD6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86F0-0F3F-404C-83DE-5DD9A26AFB57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1020-9143-4FF8-9F42-A40597281F07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9CCC-2B9B-431A-8168-2ED487C30EDB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E50-9852-4910-95D9-4D343089C726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B06D-1237-4BF3-A649-7CB0B85231DE}" type="datetime1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C4DA-C272-45D1-9F14-1560F477D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POINTERS AND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DYNAMIC MEMORY ALLOCATION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85804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It is a process by which the required memory address is obtained without an explicit declaration.</a:t>
            </a:r>
          </a:p>
          <a:p>
            <a:pPr algn="just"/>
            <a:r>
              <a:rPr lang="en-US" sz="2400" dirty="0" smtClean="0"/>
              <a:t>The required memory space is obtained by using the memory allocation functions like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() and </a:t>
            </a:r>
            <a:r>
              <a:rPr lang="en-US" sz="2400" dirty="0" err="1" smtClean="0"/>
              <a:t>calloc</a:t>
            </a:r>
            <a:r>
              <a:rPr lang="en-US" sz="2400" dirty="0" smtClean="0"/>
              <a:t>().</a:t>
            </a:r>
          </a:p>
          <a:p>
            <a:pPr algn="just"/>
            <a:r>
              <a:rPr lang="en-US" sz="2400" b="1" dirty="0" err="1" smtClean="0"/>
              <a:t>malloc</a:t>
            </a:r>
            <a:r>
              <a:rPr lang="en-US" sz="2400" b="1" dirty="0" smtClean="0"/>
              <a:t>() function: </a:t>
            </a:r>
            <a:r>
              <a:rPr lang="en-US" sz="2400" dirty="0" smtClean="0"/>
              <a:t>Used to allocate a single block of memory to store values of specific data types.</a:t>
            </a:r>
          </a:p>
          <a:p>
            <a:r>
              <a:rPr lang="en-US" sz="2400" b="1" dirty="0" smtClean="0"/>
              <a:t>Syntax:</a:t>
            </a:r>
          </a:p>
          <a:p>
            <a:r>
              <a:rPr lang="en-US" sz="2400" dirty="0" err="1" smtClean="0"/>
              <a:t>ptr</a:t>
            </a:r>
            <a:r>
              <a:rPr lang="en-US" sz="2400" dirty="0" smtClean="0"/>
              <a:t>=(type *)</a:t>
            </a:r>
            <a:r>
              <a:rPr lang="en-US" sz="2400" dirty="0" err="1" smtClean="0"/>
              <a:t>malloc</a:t>
            </a:r>
            <a:r>
              <a:rPr lang="en-US" sz="2400" dirty="0" smtClean="0"/>
              <a:t>(size);</a:t>
            </a:r>
          </a:p>
          <a:p>
            <a:pPr lvl="1"/>
            <a:r>
              <a:rPr lang="en-US" sz="2400" dirty="0" err="1" smtClean="0"/>
              <a:t>ptr</a:t>
            </a:r>
            <a:r>
              <a:rPr lang="en-US" sz="2400" dirty="0" smtClean="0"/>
              <a:t> : Pointer variable</a:t>
            </a:r>
          </a:p>
          <a:p>
            <a:pPr lvl="1"/>
            <a:r>
              <a:rPr lang="en-US" sz="2400" dirty="0" smtClean="0"/>
              <a:t>type : Data type</a:t>
            </a:r>
          </a:p>
          <a:p>
            <a:pPr lvl="1"/>
            <a:r>
              <a:rPr lang="en-US" sz="2400" dirty="0" smtClean="0"/>
              <a:t>size : Number of bytes to be </a:t>
            </a:r>
            <a:r>
              <a:rPr lang="en-US" sz="2400" dirty="0" err="1" smtClean="0"/>
              <a:t>alloted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Ex: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*</a:t>
            </a:r>
            <a:r>
              <a:rPr lang="en-US" sz="2400" dirty="0" err="1" smtClean="0"/>
              <a:t>ptr</a:t>
            </a:r>
            <a:r>
              <a:rPr lang="en-US" sz="2400" dirty="0" smtClean="0"/>
              <a:t>;</a:t>
            </a:r>
          </a:p>
          <a:p>
            <a:pPr lvl="1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ptr</a:t>
            </a:r>
            <a:r>
              <a:rPr lang="en-US" sz="2400" dirty="0" smtClean="0"/>
              <a:t>= (</a:t>
            </a:r>
            <a:r>
              <a:rPr lang="en-US" sz="2400" dirty="0" err="1" smtClean="0"/>
              <a:t>int</a:t>
            </a:r>
            <a:r>
              <a:rPr lang="en-US" sz="2400" dirty="0" smtClean="0"/>
              <a:t>  *)</a:t>
            </a:r>
            <a:r>
              <a:rPr lang="en-US" sz="2400" dirty="0" err="1" smtClean="0"/>
              <a:t>malloc</a:t>
            </a:r>
            <a:r>
              <a:rPr lang="en-US" sz="2400" dirty="0" smtClean="0"/>
              <a:t>(20);</a:t>
            </a:r>
          </a:p>
          <a:p>
            <a:pPr lvl="1">
              <a:buNone/>
            </a:pPr>
            <a:r>
              <a:rPr lang="en-US" sz="2400" dirty="0" smtClean="0"/>
              <a:t>The </a:t>
            </a:r>
            <a:r>
              <a:rPr lang="en-US" sz="2400" dirty="0" err="1" smtClean="0"/>
              <a:t>alloted</a:t>
            </a:r>
            <a:r>
              <a:rPr lang="en-US" sz="2400" dirty="0" smtClean="0"/>
              <a:t> space can be used to store 10 </a:t>
            </a:r>
            <a:r>
              <a:rPr lang="en-US" sz="2400" dirty="0" err="1" smtClean="0"/>
              <a:t>int</a:t>
            </a:r>
            <a:r>
              <a:rPr lang="en-US" sz="2400" dirty="0" smtClean="0"/>
              <a:t> type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Example program for </a:t>
            </a:r>
            <a:r>
              <a:rPr lang="en-US" sz="2500" b="1" dirty="0" err="1" smtClean="0"/>
              <a:t>malloc</a:t>
            </a:r>
            <a:r>
              <a:rPr lang="en-US" sz="2500" b="1" dirty="0" smtClean="0"/>
              <a:t>() function:</a:t>
            </a:r>
          </a:p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stdio.h</a:t>
            </a:r>
            <a:r>
              <a:rPr lang="en-US" sz="2500" dirty="0" smtClean="0"/>
              <a:t>&gt;</a:t>
            </a:r>
          </a:p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malloc.h</a:t>
            </a:r>
            <a:r>
              <a:rPr lang="en-US" sz="2500" dirty="0" smtClean="0"/>
              <a:t>&gt; </a:t>
            </a:r>
          </a:p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conio.h</a:t>
            </a:r>
            <a:r>
              <a:rPr lang="en-US" sz="2500" dirty="0" smtClean="0"/>
              <a:t>&gt;</a:t>
            </a:r>
          </a:p>
          <a:p>
            <a:pPr>
              <a:buNone/>
            </a:pPr>
            <a:r>
              <a:rPr lang="en-US" sz="2500" dirty="0" smtClean="0"/>
              <a:t>void main()</a:t>
            </a:r>
          </a:p>
          <a:p>
            <a:pPr>
              <a:buNone/>
            </a:pPr>
            <a:r>
              <a:rPr lang="en-US" sz="2500" dirty="0" smtClean="0"/>
              <a:t>{</a:t>
            </a:r>
          </a:p>
          <a:p>
            <a:pPr>
              <a:buNone/>
            </a:pPr>
            <a:r>
              <a:rPr lang="en-US" sz="2500" dirty="0" smtClean="0"/>
              <a:t>	float *</a:t>
            </a:r>
            <a:r>
              <a:rPr lang="en-US" sz="2500" dirty="0" err="1" smtClean="0"/>
              <a:t>fp</a:t>
            </a:r>
            <a:r>
              <a:rPr lang="en-US" sz="2500" dirty="0" smtClean="0"/>
              <a:t>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fp</a:t>
            </a:r>
            <a:r>
              <a:rPr lang="en-US" sz="2500" dirty="0" smtClean="0"/>
              <a:t>=(float *)</a:t>
            </a:r>
            <a:r>
              <a:rPr lang="en-US" sz="2500" dirty="0" err="1" smtClean="0"/>
              <a:t>malloc</a:t>
            </a:r>
            <a:r>
              <a:rPr lang="en-US" sz="2500" dirty="0" smtClean="0"/>
              <a:t>(10);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printf</a:t>
            </a:r>
            <a:r>
              <a:rPr lang="en-US" sz="2500" dirty="0" smtClean="0"/>
              <a:t>(“Enter a float value : “);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scanf</a:t>
            </a:r>
            <a:r>
              <a:rPr lang="en-US" sz="2500" dirty="0" smtClean="0"/>
              <a:t>(“%f”, &amp;</a:t>
            </a:r>
            <a:r>
              <a:rPr lang="en-US" sz="2500" dirty="0" err="1" smtClean="0"/>
              <a:t>fp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printf</a:t>
            </a:r>
            <a:r>
              <a:rPr lang="en-US" sz="2500" dirty="0" smtClean="0"/>
              <a:t>(“The address of pointer in memory is : %u”, </a:t>
            </a:r>
            <a:r>
              <a:rPr lang="en-US" sz="2500" dirty="0" err="1" smtClean="0"/>
              <a:t>fp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printf</a:t>
            </a:r>
            <a:r>
              <a:rPr lang="en-US" sz="2500" dirty="0" smtClean="0"/>
              <a:t>(“The value stored in memory is : %f”, *</a:t>
            </a:r>
            <a:r>
              <a:rPr lang="en-US" sz="2500" dirty="0" err="1" smtClean="0"/>
              <a:t>fp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getch</a:t>
            </a:r>
            <a:r>
              <a:rPr lang="en-US" sz="2500" dirty="0" smtClean="0"/>
              <a:t>();</a:t>
            </a:r>
          </a:p>
          <a:p>
            <a:pPr>
              <a:buNone/>
            </a:pPr>
            <a:r>
              <a:rPr lang="en-US" sz="2500" dirty="0" smtClean="0"/>
              <a:t>}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r>
              <a:rPr lang="en-US" sz="2500" b="1" dirty="0" err="1" smtClean="0"/>
              <a:t>calloc</a:t>
            </a:r>
            <a:r>
              <a:rPr lang="en-US" sz="2500" b="1" dirty="0" smtClean="0"/>
              <a:t>() function:</a:t>
            </a:r>
          </a:p>
          <a:p>
            <a:r>
              <a:rPr lang="en-US" sz="2500" dirty="0" smtClean="0"/>
              <a:t>It is used to allocate memory in multiple blocks of same size during program execution.</a:t>
            </a:r>
          </a:p>
          <a:p>
            <a:r>
              <a:rPr lang="en-US" sz="2500" b="1" dirty="0" smtClean="0"/>
              <a:t>Syntax: </a:t>
            </a:r>
          </a:p>
          <a:p>
            <a:pPr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ptr</a:t>
            </a:r>
            <a:r>
              <a:rPr lang="en-US" sz="2500" dirty="0" smtClean="0"/>
              <a:t> = (type  *)</a:t>
            </a:r>
            <a:r>
              <a:rPr lang="en-US" sz="2500" dirty="0" err="1" smtClean="0"/>
              <a:t>calloc</a:t>
            </a:r>
            <a:r>
              <a:rPr lang="en-US" sz="2500" dirty="0" smtClean="0"/>
              <a:t>(</a:t>
            </a:r>
            <a:r>
              <a:rPr lang="en-US" sz="2500" dirty="0" err="1" smtClean="0"/>
              <a:t>n,m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     </a:t>
            </a:r>
            <a:r>
              <a:rPr lang="en-US" sz="2500" dirty="0" err="1" smtClean="0"/>
              <a:t>ptr</a:t>
            </a:r>
            <a:r>
              <a:rPr lang="en-US" sz="2500" dirty="0" smtClean="0"/>
              <a:t> = Pointer variable</a:t>
            </a:r>
          </a:p>
          <a:p>
            <a:pPr>
              <a:buNone/>
            </a:pPr>
            <a:r>
              <a:rPr lang="en-US" sz="2500" dirty="0" smtClean="0"/>
              <a:t>          type = Data type</a:t>
            </a:r>
          </a:p>
          <a:p>
            <a:pPr>
              <a:buNone/>
            </a:pPr>
            <a:r>
              <a:rPr lang="en-US" sz="2500" dirty="0" smtClean="0"/>
              <a:t>          n = Number of blocks to be allotted</a:t>
            </a:r>
          </a:p>
          <a:p>
            <a:pPr>
              <a:buNone/>
            </a:pPr>
            <a:r>
              <a:rPr lang="en-US" sz="2500" dirty="0" smtClean="0"/>
              <a:t>	     m = Number of bytes in each block of memory	</a:t>
            </a:r>
          </a:p>
          <a:p>
            <a:pPr>
              <a:buNone/>
            </a:pPr>
            <a:r>
              <a:rPr lang="en-US" sz="2500" dirty="0" smtClean="0"/>
              <a:t>Ex:</a:t>
            </a:r>
          </a:p>
          <a:p>
            <a:pPr>
              <a:buNone/>
            </a:pPr>
            <a:r>
              <a:rPr lang="en-US" sz="2500" dirty="0" smtClean="0"/>
              <a:t>          float *</a:t>
            </a:r>
            <a:r>
              <a:rPr lang="en-US" sz="2500" dirty="0" err="1" smtClean="0"/>
              <a:t>ptr</a:t>
            </a:r>
            <a:r>
              <a:rPr lang="en-US" sz="2500" dirty="0" smtClean="0"/>
              <a:t>;</a:t>
            </a:r>
          </a:p>
          <a:p>
            <a:pPr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ptr</a:t>
            </a:r>
            <a:r>
              <a:rPr lang="en-US" sz="2500" dirty="0" smtClean="0"/>
              <a:t>=(float  *)</a:t>
            </a:r>
            <a:r>
              <a:rPr lang="en-US" sz="2500" dirty="0" err="1" smtClean="0"/>
              <a:t>calloc</a:t>
            </a:r>
            <a:r>
              <a:rPr lang="en-US" sz="2500" dirty="0" smtClean="0"/>
              <a:t>(20,4)     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Example program for </a:t>
            </a:r>
            <a:r>
              <a:rPr lang="en-US" sz="2500" b="1" dirty="0" err="1" smtClean="0"/>
              <a:t>calloc</a:t>
            </a:r>
            <a:r>
              <a:rPr lang="en-US" sz="2500" b="1" dirty="0" smtClean="0"/>
              <a:t>() function:</a:t>
            </a:r>
          </a:p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stdio.h</a:t>
            </a:r>
            <a:r>
              <a:rPr lang="en-US" sz="2500" dirty="0" smtClean="0"/>
              <a:t>&gt;</a:t>
            </a:r>
          </a:p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calloc.h</a:t>
            </a:r>
            <a:r>
              <a:rPr lang="en-US" sz="2500" dirty="0" smtClean="0"/>
              <a:t>&gt; </a:t>
            </a:r>
          </a:p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conio.h</a:t>
            </a:r>
            <a:r>
              <a:rPr lang="en-US" sz="2500" dirty="0" smtClean="0"/>
              <a:t>&gt;</a:t>
            </a:r>
          </a:p>
          <a:p>
            <a:pPr>
              <a:buNone/>
            </a:pPr>
            <a:r>
              <a:rPr lang="en-US" sz="2500" dirty="0" smtClean="0"/>
              <a:t>void main()</a:t>
            </a:r>
          </a:p>
          <a:p>
            <a:pPr>
              <a:buNone/>
            </a:pPr>
            <a:r>
              <a:rPr lang="en-US" sz="2500" dirty="0" smtClean="0"/>
              <a:t>{</a:t>
            </a:r>
          </a:p>
          <a:p>
            <a:pPr>
              <a:buNone/>
            </a:pPr>
            <a:r>
              <a:rPr lang="en-US" sz="2500" dirty="0" smtClean="0"/>
              <a:t>	float *</a:t>
            </a:r>
            <a:r>
              <a:rPr lang="en-US" sz="2500" dirty="0" err="1" smtClean="0"/>
              <a:t>fp</a:t>
            </a:r>
            <a:r>
              <a:rPr lang="en-US" sz="2500" dirty="0" smtClean="0"/>
              <a:t>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fp</a:t>
            </a:r>
            <a:r>
              <a:rPr lang="en-US" sz="2500" dirty="0" smtClean="0"/>
              <a:t>=(float *)</a:t>
            </a:r>
            <a:r>
              <a:rPr lang="en-US" sz="2500" dirty="0" err="1" smtClean="0"/>
              <a:t>calloc</a:t>
            </a:r>
            <a:r>
              <a:rPr lang="en-US" sz="2500" dirty="0" smtClean="0"/>
              <a:t>(10,4);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printf</a:t>
            </a:r>
            <a:r>
              <a:rPr lang="en-US" sz="2500" dirty="0" smtClean="0"/>
              <a:t>(“Enter a float value : “);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scanf</a:t>
            </a:r>
            <a:r>
              <a:rPr lang="en-US" sz="2500" dirty="0" smtClean="0"/>
              <a:t>(“%f”, &amp;</a:t>
            </a:r>
            <a:r>
              <a:rPr lang="en-US" sz="2500" dirty="0" err="1" smtClean="0"/>
              <a:t>fp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printf</a:t>
            </a:r>
            <a:r>
              <a:rPr lang="en-US" sz="2500" dirty="0" smtClean="0"/>
              <a:t>(“The address of pointer in memory is : %u”, </a:t>
            </a:r>
            <a:r>
              <a:rPr lang="en-US" sz="2500" dirty="0" err="1" smtClean="0"/>
              <a:t>fp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printf</a:t>
            </a:r>
            <a:r>
              <a:rPr lang="en-US" sz="2500" dirty="0" smtClean="0"/>
              <a:t>(“The value stored in memory is : %f”, *</a:t>
            </a:r>
            <a:r>
              <a:rPr lang="en-US" sz="2500" dirty="0" err="1" smtClean="0"/>
              <a:t>fp</a:t>
            </a:r>
            <a:r>
              <a:rPr lang="en-US" sz="2500" dirty="0" smtClean="0"/>
              <a:t>);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getch</a:t>
            </a:r>
            <a:r>
              <a:rPr lang="en-US" sz="2500" dirty="0" smtClean="0"/>
              <a:t>();</a:t>
            </a:r>
          </a:p>
          <a:p>
            <a:pPr>
              <a:buNone/>
            </a:pPr>
            <a:r>
              <a:rPr lang="en-US" sz="2500" dirty="0" smtClean="0"/>
              <a:t>}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 err="1" smtClean="0"/>
              <a:t>realloc</a:t>
            </a:r>
            <a:r>
              <a:rPr lang="en-US" sz="2500" b="1" dirty="0" smtClean="0"/>
              <a:t>() function: </a:t>
            </a:r>
            <a:r>
              <a:rPr lang="en-US" sz="2500" dirty="0" smtClean="0"/>
              <a:t>It is used to modify or reallocate the memory space which is previously allocated.</a:t>
            </a:r>
          </a:p>
          <a:p>
            <a:r>
              <a:rPr lang="en-US" sz="2500" b="1" dirty="0" smtClean="0"/>
              <a:t>Syntax: </a:t>
            </a:r>
            <a:r>
              <a:rPr lang="en-US" sz="2500" dirty="0" err="1" smtClean="0"/>
              <a:t>ptr</a:t>
            </a:r>
            <a:r>
              <a:rPr lang="en-US" sz="2500" dirty="0" smtClean="0"/>
              <a:t>=</a:t>
            </a:r>
            <a:r>
              <a:rPr lang="en-US" sz="2500" dirty="0" err="1" smtClean="0"/>
              <a:t>realloc</a:t>
            </a:r>
            <a:r>
              <a:rPr lang="en-US" sz="2500" dirty="0" smtClean="0"/>
              <a:t>(</a:t>
            </a:r>
            <a:r>
              <a:rPr lang="en-US" sz="2500" dirty="0" err="1" smtClean="0"/>
              <a:t>ptr,size</a:t>
            </a:r>
            <a:r>
              <a:rPr lang="en-US" sz="2500" dirty="0" smtClean="0"/>
              <a:t>);</a:t>
            </a:r>
          </a:p>
          <a:p>
            <a:r>
              <a:rPr lang="en-US" sz="2500" b="1" dirty="0" smtClean="0"/>
              <a:t>Ex: </a:t>
            </a:r>
            <a:r>
              <a:rPr lang="en-US" sz="2500" dirty="0" err="1" smtClean="0"/>
              <a:t>int</a:t>
            </a:r>
            <a:r>
              <a:rPr lang="en-US" sz="2500" dirty="0" smtClean="0"/>
              <a:t> *p;</a:t>
            </a:r>
          </a:p>
          <a:p>
            <a:pPr>
              <a:buNone/>
            </a:pPr>
            <a:r>
              <a:rPr lang="en-US" sz="2500" b="1" dirty="0" smtClean="0"/>
              <a:t>           </a:t>
            </a:r>
            <a:r>
              <a:rPr lang="en-US" sz="2500" dirty="0" smtClean="0"/>
              <a:t>p=(</a:t>
            </a:r>
            <a:r>
              <a:rPr lang="en-US" sz="2500" dirty="0" err="1" smtClean="0"/>
              <a:t>int</a:t>
            </a:r>
            <a:r>
              <a:rPr lang="en-US" sz="2500" dirty="0" smtClean="0"/>
              <a:t> *)</a:t>
            </a:r>
            <a:r>
              <a:rPr lang="en-US" sz="2500" dirty="0" err="1" smtClean="0"/>
              <a:t>malloc</a:t>
            </a:r>
            <a:r>
              <a:rPr lang="en-US" sz="2500" dirty="0" smtClean="0"/>
              <a:t>(50);</a:t>
            </a:r>
          </a:p>
          <a:p>
            <a:pPr>
              <a:buNone/>
            </a:pPr>
            <a:r>
              <a:rPr lang="en-US" sz="2500" b="1" dirty="0" smtClean="0"/>
              <a:t>	       ------------------------</a:t>
            </a:r>
          </a:p>
          <a:p>
            <a:pPr>
              <a:buNone/>
            </a:pPr>
            <a:r>
              <a:rPr lang="en-US" sz="2500" b="1" dirty="0" smtClean="0"/>
              <a:t>            ------------------------</a:t>
            </a:r>
          </a:p>
          <a:p>
            <a:pPr>
              <a:buNone/>
            </a:pPr>
            <a:r>
              <a:rPr lang="en-US" sz="2500" b="1" dirty="0" smtClean="0"/>
              <a:t>            ------------------------</a:t>
            </a:r>
          </a:p>
          <a:p>
            <a:pPr>
              <a:buNone/>
            </a:pPr>
            <a:r>
              <a:rPr lang="en-US" sz="2500" b="1" dirty="0" smtClean="0"/>
              <a:t>           </a:t>
            </a:r>
            <a:r>
              <a:rPr lang="en-US" sz="2500" dirty="0" smtClean="0"/>
              <a:t>p=</a:t>
            </a:r>
            <a:r>
              <a:rPr lang="en-US" sz="2500" dirty="0" err="1" smtClean="0"/>
              <a:t>realloc</a:t>
            </a:r>
            <a:r>
              <a:rPr lang="en-US" sz="2500" dirty="0" smtClean="0"/>
              <a:t>(p,100); //50 bytes is modified as 100 bytes.</a:t>
            </a:r>
          </a:p>
          <a:p>
            <a:pPr algn="just"/>
            <a:r>
              <a:rPr lang="en-US" sz="2500" b="1" dirty="0" smtClean="0"/>
              <a:t>free() function: </a:t>
            </a:r>
            <a:r>
              <a:rPr lang="en-US" sz="2500" dirty="0" smtClean="0"/>
              <a:t>It is used to release the memory space which is allocated using </a:t>
            </a:r>
            <a:r>
              <a:rPr lang="en-US" sz="2500" dirty="0" err="1" smtClean="0"/>
              <a:t>malloc</a:t>
            </a:r>
            <a:r>
              <a:rPr lang="en-US" sz="2500" dirty="0" smtClean="0"/>
              <a:t>() or </a:t>
            </a:r>
            <a:r>
              <a:rPr lang="en-US" sz="2500" dirty="0" err="1" smtClean="0"/>
              <a:t>calloc</a:t>
            </a:r>
            <a:r>
              <a:rPr lang="en-US" sz="2500" dirty="0" smtClean="0"/>
              <a:t>() function</a:t>
            </a:r>
          </a:p>
          <a:p>
            <a:pPr algn="just"/>
            <a:r>
              <a:rPr lang="en-US" sz="2500" b="1" dirty="0" smtClean="0"/>
              <a:t>Syntax:  </a:t>
            </a:r>
            <a:r>
              <a:rPr lang="en-US" sz="2500" dirty="0" smtClean="0"/>
              <a:t>free(</a:t>
            </a:r>
            <a:r>
              <a:rPr lang="en-US" sz="2500" dirty="0" err="1" smtClean="0"/>
              <a:t>ptr</a:t>
            </a:r>
            <a:r>
              <a:rPr lang="en-US" sz="2500" dirty="0" smtClean="0"/>
              <a:t>);</a:t>
            </a:r>
            <a:endParaRPr lang="en-US" sz="2500" b="1" dirty="0" smtClean="0"/>
          </a:p>
          <a:p>
            <a:pPr>
              <a:buNone/>
            </a:pP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b="1" dirty="0" smtClean="0"/>
              <a:t>POINTER ARITHMETIC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Arithmetic operation supported pointers are</a:t>
            </a:r>
          </a:p>
          <a:p>
            <a:pPr lvl="1"/>
            <a:r>
              <a:rPr lang="en-US" dirty="0" smtClean="0"/>
              <a:t>Increment</a:t>
            </a:r>
          </a:p>
          <a:p>
            <a:pPr lvl="1"/>
            <a:r>
              <a:rPr lang="en-US" dirty="0" smtClean="0"/>
              <a:t>Decrement</a:t>
            </a:r>
          </a:p>
          <a:p>
            <a:pPr lvl="1"/>
            <a:r>
              <a:rPr lang="en-US" dirty="0" smtClean="0"/>
              <a:t>Adding integer value with pointer</a:t>
            </a:r>
          </a:p>
          <a:p>
            <a:pPr lvl="1"/>
            <a:r>
              <a:rPr lang="en-US" dirty="0" smtClean="0"/>
              <a:t>Subtracting integer value with pointer</a:t>
            </a:r>
          </a:p>
          <a:p>
            <a:r>
              <a:rPr lang="en-US" dirty="0" smtClean="0"/>
              <a:t>The following arithmetic operations are not allowed with pointers</a:t>
            </a:r>
          </a:p>
          <a:p>
            <a:pPr lvl="1"/>
            <a:r>
              <a:rPr lang="en-US" dirty="0" smtClean="0"/>
              <a:t>Multiplication</a:t>
            </a:r>
          </a:p>
          <a:p>
            <a:pPr lvl="1"/>
            <a:r>
              <a:rPr lang="en-US" dirty="0" smtClean="0"/>
              <a:t>Division</a:t>
            </a:r>
          </a:p>
          <a:p>
            <a:pPr lvl="1"/>
            <a:r>
              <a:rPr lang="en-US" dirty="0" smtClean="0"/>
              <a:t>Add or subtract float/double with pointers…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/>
          <a:lstStyle/>
          <a:p>
            <a:r>
              <a:rPr lang="en-US" b="1" dirty="0" smtClean="0"/>
              <a:t>Increment: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x, *p;</a:t>
            </a:r>
          </a:p>
          <a:p>
            <a:pPr lvl="1">
              <a:buNone/>
            </a:pPr>
            <a:r>
              <a:rPr lang="en-US" dirty="0" smtClean="0"/>
              <a:t>p=&amp;x;</a:t>
            </a:r>
          </a:p>
          <a:p>
            <a:pPr lvl="1">
              <a:buNone/>
            </a:pPr>
            <a:r>
              <a:rPr lang="en-US" dirty="0" smtClean="0"/>
              <a:t>p++;</a:t>
            </a:r>
          </a:p>
          <a:p>
            <a:pPr algn="just"/>
            <a:r>
              <a:rPr lang="en-US" dirty="0" smtClean="0"/>
              <a:t>p++ will not add 1 to p, but add size of that data type with p, which is pointed by the pointer</a:t>
            </a:r>
          </a:p>
          <a:p>
            <a:pPr algn="just"/>
            <a:r>
              <a:rPr lang="en-US" dirty="0" smtClean="0"/>
              <a:t>If p is 1000(</a:t>
            </a:r>
            <a:r>
              <a:rPr lang="en-US" dirty="0" err="1" smtClean="0"/>
              <a:t>Addr</a:t>
            </a:r>
            <a:r>
              <a:rPr lang="en-US" dirty="0" smtClean="0"/>
              <a:t> of x) after the statement p=&amp;x, then after p++, p will be 1002, because the size of x is 2 bytes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/>
          <a:lstStyle/>
          <a:p>
            <a:r>
              <a:rPr lang="en-US" b="1" dirty="0" smtClean="0"/>
              <a:t>Decrement: 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x, *p1,*p2,*p3;</a:t>
            </a:r>
          </a:p>
          <a:p>
            <a:pPr lvl="1">
              <a:buNone/>
            </a:pPr>
            <a:r>
              <a:rPr lang="en-US" dirty="0" smtClean="0"/>
              <a:t>p1=&amp;x;</a:t>
            </a:r>
          </a:p>
          <a:p>
            <a:pPr lvl="1">
              <a:buNone/>
            </a:pPr>
            <a:r>
              <a:rPr lang="en-US" dirty="0" smtClean="0"/>
              <a:t>p2=p1--;</a:t>
            </a:r>
          </a:p>
          <a:p>
            <a:pPr lvl="1">
              <a:buNone/>
            </a:pPr>
            <a:r>
              <a:rPr lang="en-US" dirty="0" smtClean="0"/>
              <a:t>p3=p1--;</a:t>
            </a:r>
          </a:p>
          <a:p>
            <a:pPr algn="just"/>
            <a:r>
              <a:rPr lang="en-US" dirty="0" smtClean="0"/>
              <a:t>p1-- will not decrement 1 to p1, but subtract the size of that data type with p1, which is pointed by the pointer</a:t>
            </a:r>
          </a:p>
          <a:p>
            <a:pPr algn="just"/>
            <a:r>
              <a:rPr lang="en-US" dirty="0" smtClean="0"/>
              <a:t>If p1 is 1000(</a:t>
            </a:r>
            <a:r>
              <a:rPr lang="en-US" dirty="0" err="1" smtClean="0"/>
              <a:t>Addr</a:t>
            </a:r>
            <a:r>
              <a:rPr lang="en-US" dirty="0" smtClean="0"/>
              <a:t> of x) after the statement p1=&amp;x then:</a:t>
            </a:r>
          </a:p>
          <a:p>
            <a:pPr algn="just"/>
            <a:r>
              <a:rPr lang="en-US" dirty="0" smtClean="0"/>
              <a:t>After the statement p2=p1--, p2=998</a:t>
            </a:r>
          </a:p>
          <a:p>
            <a:pPr algn="just"/>
            <a:r>
              <a:rPr lang="en-US" dirty="0" smtClean="0"/>
              <a:t>After the statement p3=p1--, p3=996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70009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#include&lt;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#include&lt;</a:t>
            </a:r>
            <a:r>
              <a:rPr lang="en-US" sz="2400" dirty="0" err="1" smtClean="0"/>
              <a:t>conio.h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void main()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x=100;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*</a:t>
            </a:r>
            <a:r>
              <a:rPr lang="en-US" sz="2400" dirty="0" err="1" smtClean="0"/>
              <a:t>ptr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ptr</a:t>
            </a:r>
            <a:r>
              <a:rPr lang="en-US" sz="2400" dirty="0" smtClean="0"/>
              <a:t>=&amp;x;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clrscr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(“Address of x before increment = %</a:t>
            </a:r>
            <a:r>
              <a:rPr lang="en-US" sz="2400" dirty="0" err="1" smtClean="0"/>
              <a:t>u”,ptr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ptr</a:t>
            </a:r>
            <a:r>
              <a:rPr lang="en-US" sz="2400" dirty="0" smtClean="0"/>
              <a:t>++;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(“Address of x after increment = %</a:t>
            </a:r>
            <a:r>
              <a:rPr lang="en-US" sz="2400" dirty="0" err="1" smtClean="0"/>
              <a:t>u”,ptr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(“Address of x before decrement = %</a:t>
            </a:r>
            <a:r>
              <a:rPr lang="en-US" sz="2400" dirty="0" err="1" smtClean="0"/>
              <a:t>u”,ptr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ptr</a:t>
            </a:r>
            <a:r>
              <a:rPr lang="en-US" sz="2400" dirty="0" smtClean="0"/>
              <a:t>--;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(“Address of x after decrement = %</a:t>
            </a:r>
            <a:r>
              <a:rPr lang="en-US" sz="2400" dirty="0" err="1" smtClean="0"/>
              <a:t>u”,ptr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getch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Noornilo</a:t>
            </a:r>
            <a:r>
              <a:rPr lang="en-US" dirty="0" smtClean="0"/>
              <a:t> </a:t>
            </a:r>
            <a:r>
              <a:rPr lang="en-US" dirty="0" err="1" smtClean="0"/>
              <a:t>Nafees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71802" y="500042"/>
            <a:ext cx="5572164" cy="14773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//Program to display the memory address of a variable using pointers, before and after increment and decrement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700092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Adding integer value with pointer: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*</a:t>
            </a:r>
            <a:r>
              <a:rPr lang="en-US" sz="2400" dirty="0" err="1" smtClean="0"/>
              <a:t>p,x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x=10;</a:t>
            </a:r>
          </a:p>
          <a:p>
            <a:pPr>
              <a:buNone/>
            </a:pPr>
            <a:r>
              <a:rPr lang="en-US" sz="2400" dirty="0" smtClean="0"/>
              <a:t>	p=&amp;x;</a:t>
            </a:r>
          </a:p>
          <a:p>
            <a:pPr>
              <a:buNone/>
            </a:pPr>
            <a:r>
              <a:rPr lang="en-US" sz="2400" dirty="0" smtClean="0"/>
              <a:t>	p=p+7;</a:t>
            </a:r>
          </a:p>
          <a:p>
            <a:r>
              <a:rPr lang="en-US" sz="2400" dirty="0" smtClean="0"/>
              <a:t>If p is 1000(</a:t>
            </a:r>
            <a:r>
              <a:rPr lang="en-US" sz="2400" dirty="0" err="1" smtClean="0"/>
              <a:t>Addr</a:t>
            </a:r>
            <a:r>
              <a:rPr lang="en-US" sz="2400" dirty="0" smtClean="0"/>
              <a:t> of x), then after the statement p=p+7, p will be 1014.</a:t>
            </a:r>
          </a:p>
          <a:p>
            <a:r>
              <a:rPr lang="en-US" sz="2400" b="1" dirty="0" smtClean="0"/>
              <a:t>Subtracting integer value with pointer: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*</a:t>
            </a:r>
            <a:r>
              <a:rPr lang="en-US" sz="2400" dirty="0" err="1" smtClean="0"/>
              <a:t>p,x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x=10;</a:t>
            </a:r>
          </a:p>
          <a:p>
            <a:pPr>
              <a:buNone/>
            </a:pPr>
            <a:r>
              <a:rPr lang="en-US" sz="2400" dirty="0" smtClean="0"/>
              <a:t>	p=&amp;x;</a:t>
            </a:r>
          </a:p>
          <a:p>
            <a:pPr>
              <a:buNone/>
            </a:pPr>
            <a:r>
              <a:rPr lang="en-US" sz="2400" dirty="0" smtClean="0"/>
              <a:t>	p=p-7;</a:t>
            </a:r>
          </a:p>
          <a:p>
            <a:r>
              <a:rPr lang="en-US" sz="2400" dirty="0" smtClean="0"/>
              <a:t>If p is 1000(</a:t>
            </a:r>
            <a:r>
              <a:rPr lang="en-US" sz="2400" dirty="0" err="1" smtClean="0"/>
              <a:t>Addr</a:t>
            </a:r>
            <a:r>
              <a:rPr lang="en-US" sz="2400" dirty="0" smtClean="0"/>
              <a:t> of x), then after the statement p=p-7, p will be 986.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Noornilo</a:t>
            </a:r>
            <a:r>
              <a:rPr lang="en-US" dirty="0" smtClean="0"/>
              <a:t> </a:t>
            </a:r>
            <a:r>
              <a:rPr lang="en-US" dirty="0" err="1" smtClean="0"/>
              <a:t>Nafees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Pointers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>
          <a:xfrm>
            <a:off x="457200" y="903301"/>
            <a:ext cx="8229600" cy="5740409"/>
          </a:xfrm>
        </p:spPr>
        <p:txBody>
          <a:bodyPr/>
          <a:lstStyle/>
          <a:p>
            <a:pPr eaLnBrk="1" hangingPunct="1"/>
            <a:r>
              <a:rPr lang="en-US" dirty="0" smtClean="0"/>
              <a:t>Pointer is a variable that contains the memory address of another variable.</a:t>
            </a:r>
          </a:p>
          <a:p>
            <a:pPr eaLnBrk="1" hangingPunct="1"/>
            <a:r>
              <a:rPr lang="en-US" b="1" dirty="0" smtClean="0"/>
              <a:t>Advantages:</a:t>
            </a:r>
          </a:p>
          <a:p>
            <a:pPr lvl="1"/>
            <a:r>
              <a:rPr lang="en-US" sz="3200" dirty="0" smtClean="0"/>
              <a:t>It supports dynamic memory allocation and reallocation of memory segments.</a:t>
            </a:r>
          </a:p>
          <a:p>
            <a:pPr lvl="1"/>
            <a:r>
              <a:rPr lang="en-US" sz="3200" dirty="0" smtClean="0"/>
              <a:t>Variables can be swapped without physically moving them</a:t>
            </a:r>
          </a:p>
          <a:p>
            <a:pPr lvl="1"/>
            <a:r>
              <a:rPr lang="en-US" sz="3200" dirty="0" smtClean="0"/>
              <a:t>It reduces the length and complexity of the program</a:t>
            </a:r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7000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#include&lt;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#include&lt;</a:t>
            </a:r>
            <a:r>
              <a:rPr lang="en-US" sz="2400" dirty="0" err="1" smtClean="0"/>
              <a:t>conio.h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void main()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x, *p1, *p2, *p3;</a:t>
            </a:r>
          </a:p>
          <a:p>
            <a:pPr>
              <a:buNone/>
            </a:pPr>
            <a:r>
              <a:rPr lang="en-US" sz="2400" dirty="0" smtClean="0"/>
              <a:t>	x=20;</a:t>
            </a:r>
          </a:p>
          <a:p>
            <a:pPr>
              <a:buNone/>
            </a:pPr>
            <a:r>
              <a:rPr lang="en-US" sz="2400" dirty="0" smtClean="0"/>
              <a:t>	p1=&amp;x;</a:t>
            </a:r>
          </a:p>
          <a:p>
            <a:pPr>
              <a:buNone/>
            </a:pPr>
            <a:r>
              <a:rPr lang="en-US" sz="2400" dirty="0" smtClean="0"/>
              <a:t>	p2=p1+7;</a:t>
            </a:r>
          </a:p>
          <a:p>
            <a:pPr>
              <a:buNone/>
            </a:pPr>
            <a:r>
              <a:rPr lang="en-US" sz="2400" dirty="0" smtClean="0"/>
              <a:t>	p3=p1-7;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(“Value of  p1=%d”, *p1);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(“\</a:t>
            </a:r>
            <a:r>
              <a:rPr lang="en-US" sz="2400" dirty="0" err="1" smtClean="0"/>
              <a:t>nAddress</a:t>
            </a:r>
            <a:r>
              <a:rPr lang="en-US" sz="2400" dirty="0" smtClean="0"/>
              <a:t> of p1=%u”, p1);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(“\</a:t>
            </a:r>
            <a:r>
              <a:rPr lang="en-US" sz="2400" dirty="0" err="1" smtClean="0"/>
              <a:t>nAddress</a:t>
            </a:r>
            <a:r>
              <a:rPr lang="en-US" sz="2400" dirty="0" smtClean="0"/>
              <a:t> of p2=% u”, p2);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(“\</a:t>
            </a:r>
            <a:r>
              <a:rPr lang="en-US" sz="2400" dirty="0" err="1" smtClean="0"/>
              <a:t>nAddress</a:t>
            </a:r>
            <a:r>
              <a:rPr lang="en-US" sz="2400" dirty="0" smtClean="0"/>
              <a:t> of p3=% u”, p3);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getch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Noornilo</a:t>
            </a:r>
            <a:r>
              <a:rPr lang="en-US" dirty="0" smtClean="0"/>
              <a:t> </a:t>
            </a:r>
            <a:r>
              <a:rPr lang="en-US" dirty="0" err="1" smtClean="0"/>
              <a:t>Nafees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4678" y="357166"/>
            <a:ext cx="5572164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//Program for adding and subtracting integer value with pointer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smtClean="0"/>
              <a:t>Files are places where data can be stored permanently.</a:t>
            </a:r>
          </a:p>
          <a:p>
            <a:pPr algn="just"/>
            <a:r>
              <a:rPr lang="en-US" sz="3000" dirty="0" smtClean="0"/>
              <a:t>In C, each file is simply a sequential stream of bytes.  C imposes no structure on a file.</a:t>
            </a:r>
          </a:p>
          <a:p>
            <a:pPr algn="just"/>
            <a:r>
              <a:rPr lang="en-US" sz="3000" dirty="0" smtClean="0"/>
              <a:t>A file must first be opened properly before it can be accessed for reading or writing.  When a file is opened, a </a:t>
            </a:r>
            <a:r>
              <a:rPr lang="en-US" sz="3000" dirty="0" smtClean="0">
                <a:solidFill>
                  <a:srgbClr val="FF0000"/>
                </a:solidFill>
              </a:rPr>
              <a:t>stream</a:t>
            </a:r>
            <a:r>
              <a:rPr lang="en-US" sz="3000" dirty="0" smtClean="0"/>
              <a:t> is associated with the file.</a:t>
            </a:r>
          </a:p>
          <a:p>
            <a:pPr algn="just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Defining and opening file: </a:t>
            </a:r>
            <a:endParaRPr lang="en-US" b="1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order to define and open file we need </a:t>
            </a:r>
          </a:p>
          <a:p>
            <a:pPr lvl="1"/>
            <a:r>
              <a:rPr lang="en-US" dirty="0" smtClean="0"/>
              <a:t>Filename (e.g. </a:t>
            </a:r>
            <a:r>
              <a:rPr lang="en-US" dirty="0" err="1" smtClean="0"/>
              <a:t>sort.c</a:t>
            </a:r>
            <a:r>
              <a:rPr lang="en-US" dirty="0" smtClean="0"/>
              <a:t>, input.txt)</a:t>
            </a:r>
          </a:p>
          <a:p>
            <a:pPr lvl="1"/>
            <a:r>
              <a:rPr lang="en-US" dirty="0" smtClean="0"/>
              <a:t>Data structure (e.g. FILE)</a:t>
            </a:r>
          </a:p>
          <a:p>
            <a:pPr lvl="1"/>
            <a:r>
              <a:rPr lang="en-US" dirty="0" smtClean="0"/>
              <a:t>Purpose (e.g. Reading, Writing, Appending)</a:t>
            </a:r>
          </a:p>
          <a:p>
            <a:pPr algn="just"/>
            <a:r>
              <a:rPr lang="en-US" b="1" dirty="0" smtClean="0"/>
              <a:t>Filename:</a:t>
            </a:r>
            <a:r>
              <a:rPr lang="en-US" dirty="0" smtClean="0"/>
              <a:t> String of characters that make up a valid file name.</a:t>
            </a:r>
          </a:p>
          <a:p>
            <a:r>
              <a:rPr lang="en-US" dirty="0" smtClean="0"/>
              <a:t>May contain two parts</a:t>
            </a:r>
          </a:p>
          <a:p>
            <a:pPr lvl="1"/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Optional period with extension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a.out</a:t>
            </a:r>
            <a:r>
              <a:rPr lang="en-US" dirty="0" smtClean="0"/>
              <a:t>, </a:t>
            </a:r>
            <a:r>
              <a:rPr lang="en-US" dirty="0" err="1" smtClean="0"/>
              <a:t>prog.c</a:t>
            </a:r>
            <a:r>
              <a:rPr lang="en-US" dirty="0" smtClean="0"/>
              <a:t>, temp, </a:t>
            </a:r>
            <a:r>
              <a:rPr lang="en-US" dirty="0" err="1" smtClean="0"/>
              <a:t>text.out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en-US" b="1" dirty="0" smtClean="0"/>
              <a:t>Data Structure: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FILE</a:t>
            </a:r>
            <a:r>
              <a:rPr lang="en-US" dirty="0" smtClean="0"/>
              <a:t> *fptr1, *fptr2 ;</a:t>
            </a:r>
          </a:p>
          <a:p>
            <a:pPr algn="just"/>
            <a:r>
              <a:rPr lang="en-US" dirty="0" smtClean="0"/>
              <a:t>The above statement declares that 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</a:rPr>
              <a:t>fptr1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fptr2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pointer variables of type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.  </a:t>
            </a:r>
          </a:p>
          <a:p>
            <a:pPr algn="just"/>
            <a:r>
              <a:rPr lang="en-US" dirty="0" smtClean="0"/>
              <a:t>They will be assigned the address of a file descriptor, that is, an area of memory that will be associated with an input or output stream. 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Purpose:</a:t>
            </a:r>
          </a:p>
          <a:p>
            <a:r>
              <a:rPr lang="en-US" dirty="0" smtClean="0"/>
              <a:t>General format for opening file:</a:t>
            </a:r>
          </a:p>
          <a:p>
            <a:r>
              <a:rPr lang="en-US" dirty="0" smtClean="0">
                <a:latin typeface="Calibri" charset="0"/>
              </a:rPr>
              <a:t>FILE *</a:t>
            </a:r>
            <a:r>
              <a:rPr lang="en-US" dirty="0" err="1" smtClean="0">
                <a:latin typeface="Calibri" charset="0"/>
              </a:rPr>
              <a:t>fp</a:t>
            </a:r>
            <a:r>
              <a:rPr lang="en-US" dirty="0" smtClean="0">
                <a:latin typeface="Calibri" charset="0"/>
              </a:rPr>
              <a:t>;  /*variable </a:t>
            </a:r>
            <a:r>
              <a:rPr lang="en-US" dirty="0" err="1" smtClean="0">
                <a:latin typeface="Calibri" charset="0"/>
              </a:rPr>
              <a:t>fp</a:t>
            </a:r>
            <a:r>
              <a:rPr lang="en-US" dirty="0" smtClean="0">
                <a:latin typeface="Calibri" charset="0"/>
              </a:rPr>
              <a:t> is pointer to type FILE*/</a:t>
            </a:r>
          </a:p>
          <a:p>
            <a:r>
              <a:rPr lang="en-US" dirty="0" err="1" smtClean="0">
                <a:latin typeface="Calibri" charset="0"/>
              </a:rPr>
              <a:t>fp</a:t>
            </a:r>
            <a:r>
              <a:rPr lang="en-US" dirty="0" smtClean="0">
                <a:latin typeface="Calibri" charset="0"/>
              </a:rPr>
              <a:t> = </a:t>
            </a:r>
            <a:r>
              <a:rPr lang="en-US" dirty="0" err="1" smtClean="0">
                <a:latin typeface="Calibri" charset="0"/>
              </a:rPr>
              <a:t>fopen</a:t>
            </a:r>
            <a:r>
              <a:rPr lang="en-US" dirty="0" smtClean="0">
                <a:latin typeface="Calibri" charset="0"/>
              </a:rPr>
              <a:t>(“</a:t>
            </a:r>
            <a:r>
              <a:rPr lang="en-US" i="1" dirty="0" smtClean="0">
                <a:latin typeface="Calibri" charset="0"/>
              </a:rPr>
              <a:t>filename</a:t>
            </a:r>
            <a:r>
              <a:rPr lang="en-US" dirty="0" smtClean="0">
                <a:latin typeface="Calibri" charset="0"/>
              </a:rPr>
              <a:t>”, “</a:t>
            </a:r>
            <a:r>
              <a:rPr lang="en-US" i="1" dirty="0" smtClean="0">
                <a:latin typeface="Calibri" charset="0"/>
              </a:rPr>
              <a:t>mode</a:t>
            </a:r>
            <a:r>
              <a:rPr lang="en-US" dirty="0" smtClean="0">
                <a:latin typeface="Calibri" charset="0"/>
              </a:rPr>
              <a:t>”); /*opens file with name </a:t>
            </a:r>
            <a:r>
              <a:rPr lang="en-US" i="1" dirty="0" smtClean="0">
                <a:latin typeface="Calibri" charset="0"/>
              </a:rPr>
              <a:t>filename </a:t>
            </a:r>
            <a:r>
              <a:rPr lang="en-US" dirty="0" smtClean="0">
                <a:latin typeface="Calibri" charset="0"/>
              </a:rPr>
              <a:t>, assigns identifier to </a:t>
            </a:r>
            <a:r>
              <a:rPr lang="en-US" dirty="0" err="1" smtClean="0">
                <a:latin typeface="Calibri" charset="0"/>
              </a:rPr>
              <a:t>fp</a:t>
            </a:r>
            <a:r>
              <a:rPr lang="en-US" dirty="0" smtClean="0">
                <a:latin typeface="Calibri" charset="0"/>
              </a:rPr>
              <a:t> */</a:t>
            </a:r>
          </a:p>
          <a:p>
            <a:r>
              <a:rPr lang="en-US" b="1" dirty="0" err="1" smtClean="0"/>
              <a:t>fp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contains all information about file</a:t>
            </a:r>
          </a:p>
          <a:p>
            <a:pPr lvl="1"/>
            <a:r>
              <a:rPr lang="en-US" dirty="0" smtClean="0"/>
              <a:t>Communication link between system and program</a:t>
            </a:r>
          </a:p>
          <a:p>
            <a:r>
              <a:rPr lang="en-US" b="1" dirty="0" smtClean="0"/>
              <a:t>Various modes of operation on files</a:t>
            </a:r>
          </a:p>
          <a:p>
            <a:pPr lvl="1"/>
            <a:r>
              <a:rPr lang="en-US" b="1" dirty="0" smtClean="0"/>
              <a:t>r </a:t>
            </a:r>
            <a:r>
              <a:rPr lang="en-US" dirty="0" smtClean="0"/>
              <a:t> open file for reading only</a:t>
            </a:r>
          </a:p>
          <a:p>
            <a:pPr lvl="1"/>
            <a:r>
              <a:rPr lang="en-US" b="1" dirty="0" smtClean="0"/>
              <a:t>w </a:t>
            </a:r>
            <a:r>
              <a:rPr lang="en-US" dirty="0" smtClean="0"/>
              <a:t>open file for writing only</a:t>
            </a:r>
          </a:p>
          <a:p>
            <a:pPr lvl="1"/>
            <a:r>
              <a:rPr lang="en-US" b="1" dirty="0" smtClean="0"/>
              <a:t>a </a:t>
            </a:r>
            <a:r>
              <a:rPr lang="en-US" dirty="0" smtClean="0"/>
              <a:t>open file for appending (adding) data</a:t>
            </a:r>
            <a:endParaRPr lang="en-US" b="1" dirty="0" smtClean="0"/>
          </a:p>
          <a:p>
            <a:endParaRPr lang="en-US" i="1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Various modes of operations on files:</a:t>
            </a:r>
          </a:p>
          <a:p>
            <a:r>
              <a:rPr lang="en-US" b="1" dirty="0" smtClean="0"/>
              <a:t>Writing mode </a:t>
            </a:r>
          </a:p>
          <a:p>
            <a:pPr lvl="1"/>
            <a:r>
              <a:rPr lang="en-US" dirty="0" smtClean="0"/>
              <a:t>If the file already exists then </a:t>
            </a:r>
            <a:r>
              <a:rPr lang="en-US" i="1" dirty="0" smtClean="0"/>
              <a:t>contents are deleted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Else a new file with specified name  is created</a:t>
            </a:r>
          </a:p>
          <a:p>
            <a:r>
              <a:rPr lang="en-US" b="1" dirty="0" smtClean="0"/>
              <a:t>Appending mode </a:t>
            </a:r>
          </a:p>
          <a:p>
            <a:pPr lvl="1" algn="just"/>
            <a:r>
              <a:rPr lang="en-US" dirty="0" smtClean="0"/>
              <a:t>If  the file already exists then the file is opened with contents and  further updated.</a:t>
            </a:r>
          </a:p>
          <a:p>
            <a:pPr lvl="1"/>
            <a:r>
              <a:rPr lang="en-US" dirty="0" smtClean="0"/>
              <a:t>Else new file created</a:t>
            </a:r>
          </a:p>
          <a:p>
            <a:r>
              <a:rPr lang="en-US" b="1" dirty="0" smtClean="0"/>
              <a:t>Reading mode</a:t>
            </a:r>
          </a:p>
          <a:p>
            <a:pPr lvl="1"/>
            <a:r>
              <a:rPr lang="en-US" dirty="0" smtClean="0"/>
              <a:t>If the file already exists then it is opened with contents.</a:t>
            </a:r>
          </a:p>
          <a:p>
            <a:pPr lvl="1"/>
            <a:r>
              <a:rPr lang="en-US" dirty="0" smtClean="0"/>
              <a:t>Else error occurs.  </a:t>
            </a:r>
          </a:p>
          <a:p>
            <a:r>
              <a:rPr lang="en-US" dirty="0" smtClean="0"/>
              <a:t>Ex: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FILE *p1, *p2, *p3;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p1 = </a:t>
            </a:r>
            <a:r>
              <a:rPr lang="en-US" dirty="0" err="1" smtClean="0">
                <a:latin typeface="Calibri" charset="0"/>
              </a:rPr>
              <a:t>fopen</a:t>
            </a:r>
            <a:r>
              <a:rPr lang="en-US" dirty="0" smtClean="0">
                <a:latin typeface="Calibri" charset="0"/>
              </a:rPr>
              <a:t>(“</a:t>
            </a:r>
            <a:r>
              <a:rPr lang="en-US" dirty="0" err="1" smtClean="0">
                <a:latin typeface="Calibri" charset="0"/>
              </a:rPr>
              <a:t>data”,”r</a:t>
            </a:r>
            <a:r>
              <a:rPr lang="en-US" dirty="0" smtClean="0">
                <a:latin typeface="Calibri" charset="0"/>
              </a:rPr>
              <a:t>”);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p2= </a:t>
            </a:r>
            <a:r>
              <a:rPr lang="en-US" dirty="0" err="1" smtClean="0">
                <a:latin typeface="Calibri" charset="0"/>
              </a:rPr>
              <a:t>fopen</a:t>
            </a:r>
            <a:r>
              <a:rPr lang="en-US" dirty="0" smtClean="0">
                <a:latin typeface="Calibri" charset="0"/>
              </a:rPr>
              <a:t>(“results”, w”);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p3= </a:t>
            </a:r>
            <a:r>
              <a:rPr lang="en-US" dirty="0" err="1" smtClean="0">
                <a:latin typeface="Calibri" charset="0"/>
              </a:rPr>
              <a:t>fopen</a:t>
            </a:r>
            <a:r>
              <a:rPr lang="en-US" dirty="0" smtClean="0">
                <a:latin typeface="Calibri" charset="0"/>
              </a:rPr>
              <a:t>(“results”, a”);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85804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Closing a File:</a:t>
            </a:r>
          </a:p>
          <a:p>
            <a:pPr algn="just"/>
            <a:r>
              <a:rPr lang="en-US" dirty="0" smtClean="0"/>
              <a:t>File must be closed as soon as all operations on it completed.</a:t>
            </a:r>
          </a:p>
          <a:p>
            <a:r>
              <a:rPr lang="en-US" dirty="0" smtClean="0"/>
              <a:t>Ensures </a:t>
            </a:r>
          </a:p>
          <a:p>
            <a:pPr lvl="1" algn="just"/>
            <a:r>
              <a:rPr lang="en-US" sz="3200" dirty="0" smtClean="0"/>
              <a:t>All outstanding information associated with file flushed out from buffers</a:t>
            </a:r>
          </a:p>
          <a:p>
            <a:pPr lvl="1"/>
            <a:r>
              <a:rPr lang="en-US" sz="3200" dirty="0" smtClean="0"/>
              <a:t>All links to file broken</a:t>
            </a:r>
          </a:p>
          <a:p>
            <a:pPr algn="just"/>
            <a:r>
              <a:rPr lang="en-US" dirty="0" smtClean="0"/>
              <a:t>If  we want to change mode of file, then first close and then open again.</a:t>
            </a:r>
          </a:p>
          <a:p>
            <a:r>
              <a:rPr lang="en-US" b="1" dirty="0" smtClean="0">
                <a:latin typeface="Calibri" charset="0"/>
              </a:rPr>
              <a:t>Syntax:</a:t>
            </a:r>
            <a:r>
              <a:rPr lang="en-US" dirty="0" smtClean="0">
                <a:latin typeface="Calibri" charset="0"/>
              </a:rPr>
              <a:t>    </a:t>
            </a:r>
            <a:r>
              <a:rPr lang="en-US" b="1" dirty="0" err="1" smtClean="0">
                <a:latin typeface="Calibri" charset="0"/>
              </a:rPr>
              <a:t>fclose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 err="1" smtClean="0">
                <a:latin typeface="Calibri" charset="0"/>
              </a:rPr>
              <a:t>file_pointer</a:t>
            </a:r>
            <a:r>
              <a:rPr lang="en-US" dirty="0" smtClean="0">
                <a:latin typeface="Calibri" charset="0"/>
              </a:rPr>
              <a:t>);</a:t>
            </a:r>
          </a:p>
          <a:p>
            <a:r>
              <a:rPr lang="en-US" b="1" dirty="0" smtClean="0">
                <a:latin typeface="Calibri" charset="0"/>
              </a:rPr>
              <a:t>Example: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FILE *p1, *p2;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p1 = </a:t>
            </a:r>
            <a:r>
              <a:rPr lang="en-US" dirty="0" err="1" smtClean="0">
                <a:latin typeface="Calibri" charset="0"/>
              </a:rPr>
              <a:t>fopen</a:t>
            </a:r>
            <a:r>
              <a:rPr lang="en-US" dirty="0" smtClean="0">
                <a:latin typeface="Calibri" charset="0"/>
              </a:rPr>
              <a:t>(“INPUT.txt”, “r”);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p2 =</a:t>
            </a:r>
            <a:r>
              <a:rPr lang="en-US" dirty="0" err="1" smtClean="0">
                <a:latin typeface="Calibri" charset="0"/>
              </a:rPr>
              <a:t>fopen</a:t>
            </a:r>
            <a:r>
              <a:rPr lang="en-US" dirty="0" smtClean="0">
                <a:latin typeface="Calibri" charset="0"/>
              </a:rPr>
              <a:t>(“OUTPUT.txt”, “w”);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……..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……..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</a:t>
            </a:r>
            <a:r>
              <a:rPr lang="en-US" dirty="0" err="1" smtClean="0">
                <a:latin typeface="Calibri" charset="0"/>
              </a:rPr>
              <a:t>fclose</a:t>
            </a:r>
            <a:r>
              <a:rPr lang="en-US" dirty="0" smtClean="0">
                <a:latin typeface="Calibri" charset="0"/>
              </a:rPr>
              <a:t>(p1); </a:t>
            </a:r>
          </a:p>
          <a:p>
            <a:pPr>
              <a:buNone/>
            </a:pPr>
            <a:r>
              <a:rPr lang="en-US" dirty="0" smtClean="0">
                <a:latin typeface="Calibri" charset="0"/>
              </a:rPr>
              <a:t>	</a:t>
            </a:r>
            <a:r>
              <a:rPr lang="en-US" dirty="0" err="1" smtClean="0">
                <a:latin typeface="Calibri" charset="0"/>
              </a:rPr>
              <a:t>fclose</a:t>
            </a:r>
            <a:r>
              <a:rPr lang="en-US" dirty="0" smtClean="0">
                <a:latin typeface="Calibri" charset="0"/>
              </a:rPr>
              <a:t>(p2); 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en-US" b="1" dirty="0" smtClean="0"/>
              <a:t>Input and Output Operations with Files:</a:t>
            </a:r>
          </a:p>
          <a:p>
            <a:pPr algn="just"/>
            <a:r>
              <a:rPr lang="en-US" dirty="0" smtClean="0"/>
              <a:t>C provides several different functions for reading/writing in to files.</a:t>
            </a:r>
          </a:p>
          <a:p>
            <a:pPr algn="just"/>
            <a:r>
              <a:rPr lang="en-US" dirty="0" smtClean="0"/>
              <a:t>Some of them are</a:t>
            </a:r>
          </a:p>
          <a:p>
            <a:r>
              <a:rPr lang="en-US" dirty="0" err="1" smtClean="0"/>
              <a:t>getc</a:t>
            </a:r>
            <a:r>
              <a:rPr lang="en-US" dirty="0" smtClean="0"/>
              <a:t>() – read a character</a:t>
            </a:r>
          </a:p>
          <a:p>
            <a:r>
              <a:rPr lang="en-US" dirty="0" err="1" smtClean="0"/>
              <a:t>putc</a:t>
            </a:r>
            <a:r>
              <a:rPr lang="en-US" dirty="0" smtClean="0"/>
              <a:t>() – write a character</a:t>
            </a:r>
          </a:p>
          <a:p>
            <a:r>
              <a:rPr lang="en-US" dirty="0" err="1" smtClean="0"/>
              <a:t>fprintf</a:t>
            </a:r>
            <a:r>
              <a:rPr lang="en-US" dirty="0" smtClean="0"/>
              <a:t>() – write set of data values </a:t>
            </a:r>
          </a:p>
          <a:p>
            <a:r>
              <a:rPr lang="en-US" dirty="0" err="1" smtClean="0"/>
              <a:t>fscanf</a:t>
            </a:r>
            <a:r>
              <a:rPr lang="en-US" dirty="0" smtClean="0"/>
              <a:t>() – read set of data values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getc</a:t>
            </a:r>
            <a:r>
              <a:rPr lang="en-US" b="1" dirty="0" smtClean="0"/>
              <a:t>() and </a:t>
            </a:r>
            <a:r>
              <a:rPr lang="en-US" b="1" dirty="0" err="1" smtClean="0"/>
              <a:t>putc</a:t>
            </a:r>
            <a:r>
              <a:rPr lang="en-US" b="1" dirty="0" smtClean="0"/>
              <a:t>():</a:t>
            </a:r>
          </a:p>
          <a:p>
            <a:r>
              <a:rPr lang="en-US" dirty="0" smtClean="0"/>
              <a:t>This function handles one character at a time.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  </a:t>
            </a:r>
            <a:r>
              <a:rPr lang="en-US" dirty="0" err="1" smtClean="0"/>
              <a:t>putc</a:t>
            </a:r>
            <a:r>
              <a:rPr lang="en-US" dirty="0" smtClean="0"/>
              <a:t>(c,fp1);</a:t>
            </a:r>
          </a:p>
          <a:p>
            <a:pPr lvl="1"/>
            <a:r>
              <a:rPr lang="en-US" dirty="0" smtClean="0"/>
              <a:t>c : a character variable</a:t>
            </a:r>
          </a:p>
          <a:p>
            <a:pPr lvl="1"/>
            <a:r>
              <a:rPr lang="en-US" dirty="0" smtClean="0"/>
              <a:t>fp1 : pointer to file opened with mode </a:t>
            </a:r>
            <a:r>
              <a:rPr lang="en-US" b="1" dirty="0" smtClean="0"/>
              <a:t>w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 c = </a:t>
            </a:r>
            <a:r>
              <a:rPr lang="en-US" dirty="0" err="1" smtClean="0"/>
              <a:t>getc</a:t>
            </a:r>
            <a:r>
              <a:rPr lang="en-US" dirty="0" smtClean="0"/>
              <a:t>(fp2);</a:t>
            </a:r>
          </a:p>
          <a:p>
            <a:pPr lvl="1"/>
            <a:r>
              <a:rPr lang="en-US" dirty="0" smtClean="0"/>
              <a:t>c : a character variable</a:t>
            </a:r>
          </a:p>
          <a:p>
            <a:pPr lvl="1"/>
            <a:r>
              <a:rPr lang="en-US" dirty="0" smtClean="0"/>
              <a:t>fp2 : pointer to file opened with mode </a:t>
            </a:r>
            <a:r>
              <a:rPr lang="en-US" b="1" dirty="0" smtClean="0"/>
              <a:t>r</a:t>
            </a:r>
          </a:p>
          <a:p>
            <a:pPr algn="just"/>
            <a:r>
              <a:rPr lang="en-US" dirty="0" smtClean="0"/>
              <a:t>File pointer moves by one character position after every </a:t>
            </a:r>
            <a:r>
              <a:rPr lang="en-US" dirty="0" err="1" smtClean="0"/>
              <a:t>getc</a:t>
            </a:r>
            <a:r>
              <a:rPr lang="en-US" dirty="0" smtClean="0"/>
              <a:t>() and </a:t>
            </a:r>
            <a:r>
              <a:rPr lang="en-US" dirty="0" err="1" smtClean="0"/>
              <a:t>putc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getc</a:t>
            </a:r>
            <a:r>
              <a:rPr lang="en-US" dirty="0" smtClean="0"/>
              <a:t>() returns end-of-file marker EOF when file end reached 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alibri" charset="0"/>
              </a:rPr>
              <a:t>#include &lt;</a:t>
            </a:r>
            <a:r>
              <a:rPr lang="en-US" sz="2400" dirty="0" err="1" smtClean="0">
                <a:latin typeface="Calibri" charset="0"/>
              </a:rPr>
              <a:t>stdio.h</a:t>
            </a:r>
            <a:r>
              <a:rPr lang="en-US" sz="2400" dirty="0" smtClean="0">
                <a:latin typeface="Calibri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{	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FILE *fp1;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char c;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f1= </a:t>
            </a:r>
            <a:r>
              <a:rPr lang="en-US" sz="2400" dirty="0" err="1" smtClean="0">
                <a:latin typeface="Calibri" charset="0"/>
              </a:rPr>
              <a:t>fopen</a:t>
            </a:r>
            <a:r>
              <a:rPr lang="en-US" sz="2400" dirty="0" smtClean="0">
                <a:latin typeface="Calibri" charset="0"/>
              </a:rPr>
              <a:t>(“INPUT”, “w”); </a:t>
            </a:r>
            <a:r>
              <a:rPr lang="en-US" sz="2400" dirty="0" smtClean="0">
                <a:solidFill>
                  <a:schemeClr val="accent2"/>
                </a:solidFill>
              </a:rPr>
              <a:t>/* open file for writing */</a:t>
            </a:r>
          </a:p>
          <a:p>
            <a:pPr algn="just">
              <a:buNone/>
            </a:pPr>
            <a:r>
              <a:rPr lang="en-US" sz="2400" dirty="0" smtClean="0">
                <a:latin typeface="Calibri" charset="0"/>
              </a:rPr>
              <a:t>	while((c=</a:t>
            </a:r>
            <a:r>
              <a:rPr lang="en-US" sz="2400" dirty="0" err="1" smtClean="0">
                <a:latin typeface="Calibri" charset="0"/>
              </a:rPr>
              <a:t>getchar</a:t>
            </a:r>
            <a:r>
              <a:rPr lang="en-US" sz="2400" dirty="0" smtClean="0">
                <a:latin typeface="Calibri" charset="0"/>
              </a:rPr>
              <a:t>()) != EOF) </a:t>
            </a:r>
            <a:r>
              <a:rPr lang="en-US" sz="2400" dirty="0" smtClean="0">
                <a:solidFill>
                  <a:schemeClr val="accent2"/>
                </a:solidFill>
              </a:rPr>
              <a:t>/*get char from keyboard until CTL-Z*/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	</a:t>
            </a:r>
            <a:r>
              <a:rPr lang="en-US" sz="2400" dirty="0" err="1" smtClean="0">
                <a:latin typeface="Calibri" charset="0"/>
              </a:rPr>
              <a:t>putc</a:t>
            </a:r>
            <a:r>
              <a:rPr lang="en-US" sz="2400" dirty="0" smtClean="0">
                <a:latin typeface="Calibri" charset="0"/>
              </a:rPr>
              <a:t>(c,f1); 	</a:t>
            </a:r>
            <a:r>
              <a:rPr lang="en-US" sz="2400" dirty="0" smtClean="0">
                <a:solidFill>
                  <a:schemeClr val="accent2"/>
                </a:solidFill>
                <a:latin typeface="Calibri" charset="0"/>
              </a:rPr>
              <a:t>/*write a character to INPUT */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	</a:t>
            </a:r>
            <a:r>
              <a:rPr lang="en-US" sz="2400" dirty="0" err="1" smtClean="0">
                <a:latin typeface="Calibri" charset="0"/>
              </a:rPr>
              <a:t>fclose</a:t>
            </a:r>
            <a:r>
              <a:rPr lang="en-US" sz="2400" dirty="0" smtClean="0">
                <a:latin typeface="Calibri" charset="0"/>
              </a:rPr>
              <a:t>(f1); 	 </a:t>
            </a:r>
            <a:r>
              <a:rPr lang="en-US" sz="2400" dirty="0" smtClean="0">
                <a:solidFill>
                  <a:schemeClr val="accent2"/>
                </a:solidFill>
              </a:rPr>
              <a:t>/* close INPUT */</a:t>
            </a:r>
            <a:endParaRPr lang="en-US" sz="2400" dirty="0" smtClean="0">
              <a:solidFill>
                <a:schemeClr val="accent2"/>
              </a:solidFill>
              <a:latin typeface="Calibri" charset="0"/>
            </a:endParaRP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f1=</a:t>
            </a:r>
            <a:r>
              <a:rPr lang="en-US" sz="2400" dirty="0" err="1" smtClean="0">
                <a:latin typeface="Calibri" charset="0"/>
              </a:rPr>
              <a:t>fopen</a:t>
            </a:r>
            <a:r>
              <a:rPr lang="en-US" sz="2400" dirty="0" smtClean="0">
                <a:latin typeface="Calibri" charset="0"/>
              </a:rPr>
              <a:t>(“INPUT”, “r”); </a:t>
            </a:r>
            <a:r>
              <a:rPr lang="en-US" sz="2400" dirty="0" smtClean="0">
                <a:solidFill>
                  <a:schemeClr val="accent2"/>
                </a:solidFill>
                <a:latin typeface="Calibri" charset="0"/>
              </a:rPr>
              <a:t>/* reopen file */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while((c=</a:t>
            </a:r>
            <a:r>
              <a:rPr lang="en-US" sz="2400" dirty="0" err="1" smtClean="0">
                <a:latin typeface="Calibri" charset="0"/>
              </a:rPr>
              <a:t>getc</a:t>
            </a:r>
            <a:r>
              <a:rPr lang="en-US" sz="2400" dirty="0" smtClean="0">
                <a:latin typeface="Calibri" charset="0"/>
              </a:rPr>
              <a:t>(f1))!=EOF) </a:t>
            </a:r>
            <a:r>
              <a:rPr lang="en-US" sz="2400" dirty="0" smtClean="0">
                <a:solidFill>
                  <a:schemeClr val="accent2"/>
                </a:solidFill>
                <a:latin typeface="Calibri" charset="0"/>
              </a:rPr>
              <a:t>/*read character from file INPUT*/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	</a:t>
            </a:r>
            <a:r>
              <a:rPr lang="en-US" sz="2400" dirty="0" err="1" smtClean="0">
                <a:latin typeface="Calibri" charset="0"/>
              </a:rPr>
              <a:t>printf</a:t>
            </a:r>
            <a:r>
              <a:rPr lang="en-US" sz="2400" dirty="0" smtClean="0">
                <a:latin typeface="Calibri" charset="0"/>
              </a:rPr>
              <a:t>(“%c”, c);</a:t>
            </a:r>
            <a:r>
              <a:rPr lang="en-US" sz="2400" dirty="0" smtClean="0">
                <a:solidFill>
                  <a:schemeClr val="accent2"/>
                </a:solidFill>
                <a:latin typeface="Calibri" charset="0"/>
              </a:rPr>
              <a:t>/* print character to screen */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	</a:t>
            </a:r>
            <a:r>
              <a:rPr lang="en-US" sz="2400" dirty="0" err="1" smtClean="0">
                <a:latin typeface="Calibri" charset="0"/>
              </a:rPr>
              <a:t>fclose</a:t>
            </a:r>
            <a:r>
              <a:rPr lang="en-US" sz="2400" dirty="0" smtClean="0">
                <a:latin typeface="Calibri" charset="0"/>
              </a:rPr>
              <a:t>(f1);</a:t>
            </a:r>
          </a:p>
          <a:p>
            <a:pPr>
              <a:buNone/>
            </a:pPr>
            <a:r>
              <a:rPr lang="en-US" sz="2400" dirty="0" smtClean="0">
                <a:latin typeface="Calibri" charset="0"/>
              </a:rPr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4678" y="357166"/>
            <a:ext cx="5572164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//Program for </a:t>
            </a:r>
            <a:r>
              <a:rPr lang="en-US" sz="2400" dirty="0" smtClean="0"/>
              <a:t>file manipulation using </a:t>
            </a:r>
            <a:r>
              <a:rPr lang="en-US" sz="2400" dirty="0" err="1" smtClean="0"/>
              <a:t>getc</a:t>
            </a:r>
            <a:r>
              <a:rPr lang="en-US" sz="2400" dirty="0" smtClean="0"/>
              <a:t>() and </a:t>
            </a:r>
            <a:r>
              <a:rPr lang="en-US" sz="2400" dirty="0" err="1" smtClean="0"/>
              <a:t>putc</a:t>
            </a:r>
            <a:r>
              <a:rPr lang="en-US" sz="2400" dirty="0" smtClean="0"/>
              <a:t>();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Example: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		 x=5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			     x               Variable        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						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						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			  1002            Address</a:t>
            </a:r>
          </a:p>
        </p:txBody>
      </p:sp>
      <p:sp>
        <p:nvSpPr>
          <p:cNvPr id="131075" name="Rectangle 4"/>
          <p:cNvSpPr>
            <a:spLocks noChangeArrowheads="1"/>
          </p:cNvSpPr>
          <p:nvPr/>
        </p:nvSpPr>
        <p:spPr bwMode="auto">
          <a:xfrm>
            <a:off x="2286000" y="3581400"/>
            <a:ext cx="1447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1076" name="Line 6"/>
          <p:cNvSpPr>
            <a:spLocks noChangeShapeType="1"/>
          </p:cNvSpPr>
          <p:nvPr/>
        </p:nvSpPr>
        <p:spPr bwMode="auto">
          <a:xfrm flipH="1">
            <a:off x="3886200" y="3124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1077" name="Line 7"/>
          <p:cNvSpPr>
            <a:spLocks noChangeShapeType="1"/>
          </p:cNvSpPr>
          <p:nvPr/>
        </p:nvSpPr>
        <p:spPr bwMode="auto">
          <a:xfrm flipH="1">
            <a:off x="3886200" y="3886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1078" name="Line 8"/>
          <p:cNvSpPr>
            <a:spLocks noChangeShapeType="1"/>
          </p:cNvSpPr>
          <p:nvPr/>
        </p:nvSpPr>
        <p:spPr bwMode="auto">
          <a:xfrm flipH="1">
            <a:off x="3886200" y="4876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1079" name="Text Box 9"/>
          <p:cNvSpPr txBox="1">
            <a:spLocks noChangeArrowheads="1"/>
          </p:cNvSpPr>
          <p:nvPr/>
        </p:nvSpPr>
        <p:spPr bwMode="auto">
          <a:xfrm>
            <a:off x="4724400" y="3581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Value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en-US" b="1" dirty="0" err="1" smtClean="0"/>
              <a:t>fprintf</a:t>
            </a:r>
            <a:r>
              <a:rPr lang="en-US" b="1" dirty="0" smtClean="0"/>
              <a:t>() and </a:t>
            </a:r>
            <a:r>
              <a:rPr lang="en-US" b="1" dirty="0" err="1" smtClean="0"/>
              <a:t>fscanf</a:t>
            </a:r>
            <a:r>
              <a:rPr lang="en-US" b="1" dirty="0" smtClean="0"/>
              <a:t>(): </a:t>
            </a:r>
          </a:p>
          <a:p>
            <a:r>
              <a:rPr lang="en-US" b="1" dirty="0" smtClean="0"/>
              <a:t>Syntax of </a:t>
            </a:r>
            <a:r>
              <a:rPr lang="en-US" b="1" dirty="0" err="1" smtClean="0"/>
              <a:t>fprintf</a:t>
            </a:r>
            <a:r>
              <a:rPr lang="en-US" b="1" dirty="0" smtClean="0"/>
              <a:t>():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fprintf</a:t>
            </a:r>
            <a:r>
              <a:rPr lang="en-US" dirty="0" smtClean="0"/>
              <a:t>(FILE *</a:t>
            </a:r>
            <a:r>
              <a:rPr lang="en-US" dirty="0" err="1" smtClean="0"/>
              <a:t>fp,"format</a:t>
            </a:r>
            <a:r>
              <a:rPr lang="en-US" dirty="0" smtClean="0"/>
              <a:t>-</a:t>
            </a:r>
            <a:r>
              <a:rPr lang="en-US" dirty="0" err="1" smtClean="0"/>
              <a:t>string",var</a:t>
            </a:r>
            <a:r>
              <a:rPr lang="en-US" dirty="0" smtClean="0"/>
              <a:t>-list); </a:t>
            </a:r>
          </a:p>
          <a:p>
            <a:r>
              <a:rPr lang="en-US" b="1" dirty="0" smtClean="0"/>
              <a:t>Syntax of </a:t>
            </a:r>
            <a:r>
              <a:rPr lang="en-US" b="1" dirty="0" err="1" smtClean="0"/>
              <a:t>fscanf</a:t>
            </a:r>
            <a:r>
              <a:rPr lang="en-US" b="1" dirty="0" smtClean="0"/>
              <a:t>():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fscanf</a:t>
            </a:r>
            <a:r>
              <a:rPr lang="en-US" dirty="0" smtClean="0"/>
              <a:t>(FILE *</a:t>
            </a:r>
            <a:r>
              <a:rPr lang="en-US" dirty="0" err="1" smtClean="0"/>
              <a:t>fp,"format</a:t>
            </a:r>
            <a:r>
              <a:rPr lang="en-US" dirty="0" smtClean="0"/>
              <a:t>-</a:t>
            </a:r>
            <a:r>
              <a:rPr lang="en-US" dirty="0" err="1" smtClean="0"/>
              <a:t>string",var</a:t>
            </a:r>
            <a:r>
              <a:rPr lang="en-US" dirty="0" smtClean="0"/>
              <a:t>-list);</a:t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void main()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FILE *</a:t>
            </a:r>
            <a:r>
              <a:rPr lang="en-US" dirty="0" err="1" smtClean="0"/>
              <a:t>fp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roll; </a:t>
            </a:r>
          </a:p>
          <a:p>
            <a:pPr>
              <a:buNone/>
            </a:pPr>
            <a:r>
              <a:rPr lang="en-US" dirty="0" smtClean="0"/>
              <a:t>	char name[25]; </a:t>
            </a:r>
          </a:p>
          <a:p>
            <a:pPr>
              <a:buNone/>
            </a:pPr>
            <a:r>
              <a:rPr lang="en-US" dirty="0" smtClean="0"/>
              <a:t>	float marks; 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ch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("</a:t>
            </a:r>
            <a:r>
              <a:rPr lang="en-US" dirty="0" err="1" smtClean="0"/>
              <a:t>file.txt","w</a:t>
            </a:r>
            <a:r>
              <a:rPr lang="en-US" dirty="0" smtClean="0"/>
              <a:t>"); //Statement 1</a:t>
            </a:r>
          </a:p>
          <a:p>
            <a:pPr>
              <a:buNone/>
            </a:pPr>
            <a:r>
              <a:rPr lang="en-US" dirty="0" smtClean="0"/>
              <a:t>      if(</a:t>
            </a:r>
            <a:r>
              <a:rPr lang="en-US" dirty="0" err="1" smtClean="0"/>
              <a:t>fp</a:t>
            </a:r>
            <a:r>
              <a:rPr lang="en-US" dirty="0" smtClean="0"/>
              <a:t> == NULL)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{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nCan't</a:t>
            </a:r>
            <a:r>
              <a:rPr lang="en-US" dirty="0" smtClean="0"/>
              <a:t> open file or file doesn't exist."); </a:t>
            </a:r>
          </a:p>
          <a:p>
            <a:pPr>
              <a:buNone/>
            </a:pPr>
            <a:r>
              <a:rPr lang="en-US" dirty="0" smtClean="0"/>
              <a:t>		exit(0);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}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4678" y="357166"/>
            <a:ext cx="557216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//Program for </a:t>
            </a:r>
            <a:r>
              <a:rPr lang="en-US" sz="2400" dirty="0" smtClean="0"/>
              <a:t>file manipulation using </a:t>
            </a:r>
            <a:r>
              <a:rPr lang="en-US" sz="2400" dirty="0" err="1" smtClean="0"/>
              <a:t>fprintf</a:t>
            </a:r>
            <a:r>
              <a:rPr lang="en-US" sz="2400" dirty="0" smtClean="0"/>
              <a:t>()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do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nEnter</a:t>
            </a:r>
            <a:r>
              <a:rPr lang="en-US" dirty="0" smtClean="0"/>
              <a:t> Roll : ");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d",&amp;roll</a:t>
            </a:r>
            <a:r>
              <a:rPr lang="en-US" dirty="0" smtClean="0"/>
              <a:t>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nEnter</a:t>
            </a:r>
            <a:r>
              <a:rPr lang="en-US" dirty="0" smtClean="0"/>
              <a:t> Name : ");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s",name</a:t>
            </a:r>
            <a:r>
              <a:rPr lang="en-US" dirty="0" smtClean="0"/>
              <a:t>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nEnter</a:t>
            </a:r>
            <a:r>
              <a:rPr lang="en-US" dirty="0" smtClean="0"/>
              <a:t> Marks : ");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f",&amp;marks</a:t>
            </a:r>
            <a:r>
              <a:rPr lang="en-US" dirty="0" smtClean="0"/>
              <a:t>); 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,"%</a:t>
            </a:r>
            <a:r>
              <a:rPr lang="en-US" dirty="0" err="1" smtClean="0"/>
              <a:t>d%s%f",roll,name,marks</a:t>
            </a:r>
            <a:r>
              <a:rPr lang="en-US" dirty="0" smtClean="0"/>
              <a:t>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nDo</a:t>
            </a:r>
            <a:r>
              <a:rPr lang="en-US" dirty="0" smtClean="0"/>
              <a:t> you want to add another data (y/n) : ");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}while(</a:t>
            </a:r>
            <a:r>
              <a:rPr lang="en-US" dirty="0" err="1" smtClean="0"/>
              <a:t>ch</a:t>
            </a:r>
            <a:r>
              <a:rPr lang="en-US" dirty="0" smtClean="0"/>
              <a:t>=='y' || </a:t>
            </a:r>
            <a:r>
              <a:rPr lang="en-US" dirty="0" err="1" smtClean="0"/>
              <a:t>ch</a:t>
            </a:r>
            <a:r>
              <a:rPr lang="en-US" dirty="0" smtClean="0"/>
              <a:t>=='Y');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nData</a:t>
            </a:r>
            <a:r>
              <a:rPr lang="en-US" dirty="0" smtClean="0"/>
              <a:t> written successfully...");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Output 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smtClean="0"/>
              <a:t>Roll : 1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smtClean="0"/>
              <a:t>Name : </a:t>
            </a:r>
            <a:r>
              <a:rPr lang="en-US" dirty="0" err="1" smtClean="0"/>
              <a:t>Nilo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smtClean="0"/>
              <a:t>Marks : 78.53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 </a:t>
            </a:r>
            <a:r>
              <a:rPr lang="en-US" dirty="0" smtClean="0"/>
              <a:t>you want to add another data (y/n) : 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smtClean="0"/>
              <a:t>Roll : 2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smtClean="0"/>
              <a:t>Name : </a:t>
            </a:r>
            <a:r>
              <a:rPr lang="en-US" dirty="0" err="1" smtClean="0"/>
              <a:t>Nafees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smtClean="0"/>
              <a:t>Marks : 89.62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 </a:t>
            </a:r>
            <a:r>
              <a:rPr lang="en-US" dirty="0" smtClean="0"/>
              <a:t>you want to add another data (y/n) : 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Data </a:t>
            </a:r>
            <a:r>
              <a:rPr lang="en-US" dirty="0" smtClean="0"/>
              <a:t>written successfully...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smtClean="0"/>
              <a:t>main()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FILE </a:t>
            </a:r>
            <a:r>
              <a:rPr lang="en-US" dirty="0" smtClean="0"/>
              <a:t>*</a:t>
            </a:r>
            <a:r>
              <a:rPr lang="en-US" dirty="0" err="1" smtClean="0"/>
              <a:t>fp</a:t>
            </a:r>
            <a:r>
              <a:rPr lang="en-US" dirty="0" smtClean="0"/>
              <a:t>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fp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fopen</a:t>
            </a:r>
            <a:r>
              <a:rPr lang="en-US" dirty="0" smtClean="0"/>
              <a:t>("</a:t>
            </a:r>
            <a:r>
              <a:rPr lang="en-US" dirty="0" err="1" smtClean="0"/>
              <a:t>file.txt","r</a:t>
            </a:r>
            <a:r>
              <a:rPr lang="en-US" dirty="0" smtClean="0"/>
              <a:t>"); //Statement 1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fp</a:t>
            </a:r>
            <a:r>
              <a:rPr lang="en-US" dirty="0" smtClean="0"/>
              <a:t> </a:t>
            </a:r>
            <a:r>
              <a:rPr lang="en-US" dirty="0" smtClean="0"/>
              <a:t>== NULL)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nCan't</a:t>
            </a:r>
            <a:r>
              <a:rPr lang="en-US" dirty="0" smtClean="0"/>
              <a:t> open file or file doesn't exist.");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exit(0</a:t>
            </a:r>
            <a:r>
              <a:rPr lang="en-US" dirty="0" smtClean="0"/>
              <a:t>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}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4678" y="812053"/>
            <a:ext cx="557216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//Program for </a:t>
            </a:r>
            <a:r>
              <a:rPr lang="en-US" sz="2400" dirty="0" smtClean="0"/>
              <a:t>file manipulation using </a:t>
            </a:r>
            <a:r>
              <a:rPr lang="en-US" sz="2400" dirty="0" err="1" smtClean="0"/>
              <a:t>fscanf</a:t>
            </a:r>
            <a:r>
              <a:rPr lang="en-US" sz="2400" dirty="0" smtClean="0"/>
              <a:t>()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4294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nData</a:t>
            </a:r>
            <a:r>
              <a:rPr lang="en-US" dirty="0" smtClean="0"/>
              <a:t> in file...\n</a:t>
            </a:r>
            <a:r>
              <a:rPr lang="en-US" dirty="0" smtClean="0"/>
              <a:t>");</a:t>
            </a:r>
          </a:p>
          <a:p>
            <a:pPr algn="just">
              <a:buNone/>
            </a:pPr>
            <a:r>
              <a:rPr lang="en-US" dirty="0" smtClean="0"/>
              <a:t>	while</a:t>
            </a:r>
            <a:r>
              <a:rPr lang="en-US" dirty="0" smtClean="0"/>
              <a:t>((</a:t>
            </a:r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,"%</a:t>
            </a:r>
            <a:r>
              <a:rPr lang="en-US" dirty="0" err="1" smtClean="0"/>
              <a:t>d%s%f",&amp;roll,name,&amp;marks</a:t>
            </a:r>
            <a:r>
              <a:rPr lang="en-US" dirty="0" smtClean="0"/>
              <a:t>))!=EOF) //Statement </a:t>
            </a:r>
            <a:r>
              <a:rPr lang="en-US" dirty="0" smtClean="0"/>
              <a:t>2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{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n%d</a:t>
            </a:r>
            <a:r>
              <a:rPr lang="en-US" dirty="0" smtClean="0"/>
              <a:t>\</a:t>
            </a:r>
            <a:r>
              <a:rPr lang="en-US" dirty="0" err="1" smtClean="0"/>
              <a:t>t%s</a:t>
            </a:r>
            <a:r>
              <a:rPr lang="en-US" dirty="0" smtClean="0"/>
              <a:t>\</a:t>
            </a:r>
            <a:r>
              <a:rPr lang="en-US" dirty="0" err="1" smtClean="0"/>
              <a:t>t%f",roll,name,marks</a:t>
            </a:r>
            <a:r>
              <a:rPr lang="en-US" dirty="0" smtClean="0"/>
              <a:t>);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}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 </a:t>
            </a:r>
          </a:p>
          <a:p>
            <a:pPr>
              <a:buNone/>
            </a:pPr>
            <a:r>
              <a:rPr lang="en-US" b="1" dirty="0" smtClean="0"/>
              <a:t>Output </a:t>
            </a:r>
            <a:r>
              <a:rPr lang="en-US" b="1" dirty="0" smtClean="0"/>
              <a:t>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Data </a:t>
            </a:r>
            <a:r>
              <a:rPr lang="en-US" dirty="0" smtClean="0"/>
              <a:t>in file...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 </a:t>
            </a:r>
            <a:r>
              <a:rPr lang="en-US" dirty="0" err="1" smtClean="0"/>
              <a:t>Nilo</a:t>
            </a:r>
            <a:r>
              <a:rPr lang="en-US" dirty="0" smtClean="0"/>
              <a:t> </a:t>
            </a:r>
            <a:r>
              <a:rPr lang="en-US" dirty="0" smtClean="0"/>
              <a:t>78.53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 </a:t>
            </a:r>
            <a:r>
              <a:rPr lang="en-US" dirty="0" err="1" smtClean="0"/>
              <a:t>Nafees</a:t>
            </a:r>
            <a:r>
              <a:rPr lang="en-US" dirty="0" smtClean="0"/>
              <a:t> </a:t>
            </a:r>
            <a:r>
              <a:rPr lang="en-US" dirty="0" smtClean="0"/>
              <a:t>89.62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Preprocessor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a program that processes the source program before compilation.</a:t>
            </a:r>
          </a:p>
          <a:p>
            <a:pPr eaLnBrk="1" hangingPunct="1"/>
            <a:r>
              <a:rPr lang="en-US" smtClean="0"/>
              <a:t>It operates under the following directives</a:t>
            </a:r>
          </a:p>
          <a:p>
            <a:pPr lvl="3" eaLnBrk="1" hangingPunct="1"/>
            <a:r>
              <a:rPr lang="en-US" sz="2800" smtClean="0"/>
              <a:t>File Inclusion</a:t>
            </a:r>
          </a:p>
          <a:p>
            <a:pPr lvl="3" eaLnBrk="1" hangingPunct="1"/>
            <a:r>
              <a:rPr lang="en-US" sz="2800" smtClean="0"/>
              <a:t>Macro substitution</a:t>
            </a:r>
          </a:p>
          <a:p>
            <a:pPr lvl="3" eaLnBrk="1" hangingPunct="1"/>
            <a:r>
              <a:rPr lang="en-US" sz="2800" smtClean="0"/>
              <a:t>Conditional inclusion</a:t>
            </a:r>
          </a:p>
          <a:p>
            <a:pPr lvl="3"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Inclusion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include some file that contains functions or some definitions.</a:t>
            </a:r>
          </a:p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i="1" smtClean="0"/>
              <a:t>#include&lt;filename&gt;   (or)</a:t>
            </a:r>
          </a:p>
          <a:p>
            <a:pPr eaLnBrk="1" hangingPunct="1">
              <a:buFont typeface="Arial" charset="0"/>
              <a:buNone/>
            </a:pPr>
            <a:r>
              <a:rPr lang="en-US" i="1" smtClean="0"/>
              <a:t>		#include“filename”</a:t>
            </a:r>
          </a:p>
          <a:p>
            <a:pPr eaLnBrk="1" hangingPunct="1"/>
            <a:r>
              <a:rPr lang="en-US" smtClean="0"/>
              <a:t>Eg: #include&lt;stdio.h&gt;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 #include “ex.c”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 "addition.txt"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int a,b;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printf("\nEnter the numbers:");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scanf("%d%d",&amp;a,&amp;b);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Value is %d",add(a,b));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addition.txt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int add(int a,int b)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 return(a+b);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int x=5;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Address of x = %u",&amp;x);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printf("\n The Value of x = %d",x);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Output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Address of x = 8714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Value of x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Enter the numbers:7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4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Value is 11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 "fact.c"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int a;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printf("\nEnter the number:");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scanf("%d",&amp;a);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factorial of %d! is %d",a,rec(a));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 Substitution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define and use integer, string, or identifier in the source program</a:t>
            </a:r>
          </a:p>
          <a:p>
            <a:pPr eaLnBrk="1" hangingPunct="1"/>
            <a:r>
              <a:rPr lang="en-US" smtClean="0"/>
              <a:t>The three forms of macros are</a:t>
            </a:r>
          </a:p>
          <a:p>
            <a:pPr lvl="3" eaLnBrk="1" hangingPunct="1"/>
            <a:r>
              <a:rPr lang="en-US" sz="2800" smtClean="0"/>
              <a:t>Simple Macro</a:t>
            </a:r>
          </a:p>
          <a:p>
            <a:pPr lvl="3" eaLnBrk="1" hangingPunct="1"/>
            <a:r>
              <a:rPr lang="en-US" sz="2800" smtClean="0"/>
              <a:t>Argumented Macro</a:t>
            </a:r>
          </a:p>
          <a:p>
            <a:pPr lvl="3" eaLnBrk="1" hangingPunct="1"/>
            <a:r>
              <a:rPr lang="en-US" sz="2800" smtClean="0"/>
              <a:t>Nested Macro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i="1" smtClean="0">
                <a:latin typeface="Arial" charset="0"/>
              </a:rPr>
              <a:t>Simple Macro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define some constants</a:t>
            </a:r>
          </a:p>
          <a:p>
            <a:pPr eaLnBrk="1" hangingPunct="1"/>
            <a:r>
              <a:rPr lang="en-US" b="1" i="1" smtClean="0"/>
              <a:t>Syntax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# define identifier string/integer</a:t>
            </a:r>
          </a:p>
          <a:p>
            <a:pPr eaLnBrk="1" hangingPunct="1"/>
            <a:r>
              <a:rPr lang="en-US" b="1" i="1" smtClean="0"/>
              <a:t>Eg: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	#define pi 3.14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	#define CITY “chennai”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pi 3.14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CITY "chennai"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Value is %f",2*pi);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printf("\nThe Value CITY is %s",CITY);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is 6.280000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CITY is chennai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i="1" smtClean="0">
                <a:latin typeface="Arial" charset="0"/>
              </a:rPr>
              <a:t>Argumented Macro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smtClean="0"/>
              <a:t>It is used to define some complex forms in the source program.</a:t>
            </a:r>
          </a:p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#define identifier (v1,v2,….) string/integer</a:t>
            </a:r>
          </a:p>
          <a:p>
            <a:pPr eaLnBrk="1" hangingPunct="1">
              <a:buFont typeface="Arial" charset="0"/>
              <a:buNone/>
            </a:pPr>
            <a:endParaRPr lang="en-US" b="1" i="1" smtClean="0"/>
          </a:p>
          <a:p>
            <a:pPr eaLnBrk="1" hangingPunct="1"/>
            <a:r>
              <a:rPr lang="en-US" b="1" i="1" smtClean="0"/>
              <a:t>Eg: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#define cube(n) (n*n*n)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cube(n) (n*n*n)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printf("The Value of 3 cube is %d",cube(3));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of 3 cube is 27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i="1" smtClean="0">
                <a:latin typeface="Arial" charset="0"/>
              </a:rPr>
              <a:t>Nested Macro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one macro is used by another macro.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i="1" smtClean="0"/>
              <a:t>Eg: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smtClean="0"/>
              <a:t>#define a 3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#define sq a*a</a:t>
            </a:r>
            <a:endParaRPr lang="en-US" b="1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#define a 3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#define sq a*a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printf("The Value is %d",sq);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The Value is 9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Arial" charset="0"/>
              </a:rPr>
              <a:t>Conditional Inclusion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used to include some conditional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Declaration</a:t>
            </a:r>
          </a:p>
        </p:txBody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b="1" smtClean="0"/>
              <a:t>Syntax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</a:t>
            </a:r>
            <a:r>
              <a:rPr lang="en-US" b="1" i="1" smtClean="0"/>
              <a:t>data-type *pointer-name;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i="1" smtClean="0"/>
              <a:t>data-type 		- Type of the data to 					  which the pointer points.</a:t>
            </a:r>
          </a:p>
          <a:p>
            <a:pPr eaLnBrk="1" hangingPunct="1">
              <a:buFont typeface="Arial" charset="0"/>
              <a:buNone/>
            </a:pPr>
            <a:r>
              <a:rPr lang="en-US" i="1" smtClean="0"/>
              <a:t>	</a:t>
            </a:r>
            <a:r>
              <a:rPr lang="en-US" b="1" i="1" smtClean="0"/>
              <a:t>	</a:t>
            </a:r>
            <a:r>
              <a:rPr lang="en-US" i="1" smtClean="0"/>
              <a:t>pointer-name  -  Name of the pointer</a:t>
            </a:r>
          </a:p>
          <a:p>
            <a:pPr eaLnBrk="1" hangingPunct="1">
              <a:buFont typeface="Arial" charset="0"/>
              <a:buNone/>
            </a:pPr>
            <a:endParaRPr lang="en-US" i="1" smtClean="0"/>
          </a:p>
          <a:p>
            <a:pPr eaLnBrk="1" hangingPunct="1"/>
            <a:r>
              <a:rPr lang="en-US" b="1" smtClean="0"/>
              <a:t>Example:  </a:t>
            </a:r>
            <a:r>
              <a:rPr lang="en-US" sz="4000" smtClean="0"/>
              <a:t>int *a;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a 3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#ifdef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#define c a+5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#endif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  printf("\nThe value C is %d",c);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The value C is 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Storage classes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Every C variable has a storage class,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 classes determines 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part of memory where storage is allocated for variable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will be the initial value of the variable if not assigned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How long the storage allocation continues to exists.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scope which specifies the part of the program over which a variable name is visible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Categories of storage classes in C: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Automatic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External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Static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Register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Automatic (auto)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By default, variables in C uses the auto storage class.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variables are automatically created when needed and deleted when they fall out of the scope.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auto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a=10;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auto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a=20;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auto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=30;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(“%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n%d”,a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n%d”,a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2202412"/>
            <a:ext cx="1143008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</a:p>
          <a:p>
            <a:endParaRPr lang="en-US" sz="2400" dirty="0" smtClean="0"/>
          </a:p>
          <a:p>
            <a:r>
              <a:rPr lang="en-US" sz="2400" dirty="0" smtClean="0"/>
              <a:t>30</a:t>
            </a:r>
          </a:p>
          <a:p>
            <a:r>
              <a:rPr lang="en-US" sz="2400" dirty="0" smtClean="0"/>
              <a:t>20</a:t>
            </a:r>
          </a:p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Automatic (auto)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		: Memory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Scope	           : Within the block in which variable is   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defined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Life                       : Till the program control is within the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block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Default value        : Un predictable (Garbage Value)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External (Global) -extern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Global variables are accessible from within any block &amp; or remains in existence for the entire execution of the program.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Using global variables we can transfer information into a function without using arguments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sum();</a:t>
            </a:r>
          </a:p>
          <a:p>
            <a:pPr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a=10,b=5; 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clrscr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sum();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getch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sum()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c=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a+b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(“Added values : %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d”,c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2571744"/>
            <a:ext cx="2571768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</a:p>
          <a:p>
            <a:endParaRPr lang="en-US" sz="2400" dirty="0" smtClean="0"/>
          </a:p>
          <a:p>
            <a:r>
              <a:rPr lang="en-US" sz="2400" dirty="0" smtClean="0"/>
              <a:t>Added values :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External - extern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		: Memory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Scope	           : Global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Life                       : During entire program execution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Default value        : zer0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Static variables - static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28654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Storage: Memory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Scope  : Local to the block in which the  variable is defined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Life       : Value of the variables persist between different function calls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Default value : zer0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incr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()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static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a=1;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(“%d\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t”,a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a=a+1;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}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2500306"/>
            <a:ext cx="2571768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Output</a:t>
            </a:r>
          </a:p>
          <a:p>
            <a:endParaRPr lang="en-US" sz="2000" dirty="0" smtClean="0"/>
          </a:p>
          <a:p>
            <a:r>
              <a:rPr lang="en-US" sz="2000" dirty="0" smtClean="0"/>
              <a:t>1 2 3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 variables - register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62865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 variables are usually stored in memory and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passed back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&amp; forth to the processor as needed.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Storage: CPU Registers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Scope  : Local to the block in which the  variable is 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defined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Life       : Till the program control is within the block in   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which variable is defined.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Default value : Unpredictable(Garbage).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Ex: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register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counter;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}</a:t>
            </a: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C4DA-C272-45D1-9F14-1560F477D28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Arial" charset="0"/>
              </a:rPr>
              <a:t>Accessing Variable through Pointer</a:t>
            </a:r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If a pointer is declared and assigned to a variable, then the variable can be accessed through the pointer.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*a;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x=5;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a=&amp;x;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dirty="0" smtClean="0">
                <a:latin typeface="Arial" charset="0"/>
              </a:rPr>
              <a:t>Example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b="1" i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stdio.h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conio.h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 x=5;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int</a:t>
            </a:r>
            <a:r>
              <a:rPr lang="en-US" sz="2800" dirty="0" smtClean="0">
                <a:latin typeface="Arial" charset="0"/>
              </a:rPr>
              <a:t> *a;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a=&amp;x;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("\n The Value of x = %d",*a);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("\n The Address of x = %</a:t>
            </a:r>
            <a:r>
              <a:rPr lang="en-US" sz="2800" dirty="0" err="1" smtClean="0">
                <a:latin typeface="Arial" charset="0"/>
              </a:rPr>
              <a:t>u",a</a:t>
            </a:r>
            <a:r>
              <a:rPr lang="en-US" sz="28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Output</a:t>
            </a:r>
          </a:p>
        </p:txBody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The Value of x = 5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The Address of x = 8758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Example</a:t>
            </a:r>
          </a:p>
        </p:txBody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8229600" cy="650085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en-US" sz="3800" dirty="0" smtClean="0"/>
              <a:t>//Area of Circle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#include&lt;</a:t>
            </a:r>
            <a:r>
              <a:rPr lang="en-US" sz="3800" dirty="0" err="1" smtClean="0"/>
              <a:t>stdio.h</a:t>
            </a:r>
            <a:r>
              <a:rPr lang="en-US" sz="3800" dirty="0" smtClean="0"/>
              <a:t>&gt;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#include&lt;</a:t>
            </a:r>
            <a:r>
              <a:rPr lang="en-US" sz="3800" dirty="0" err="1" smtClean="0"/>
              <a:t>conio.h</a:t>
            </a:r>
            <a:r>
              <a:rPr lang="en-US" sz="3800" dirty="0" smtClean="0"/>
              <a:t>&gt;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void main()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{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float r, area, pi=3.14;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float *radius;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radius=&amp;r;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printf</a:t>
            </a:r>
            <a:r>
              <a:rPr lang="en-US" sz="3800" dirty="0" smtClean="0"/>
              <a:t>(“Enter the radius : “);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scanf</a:t>
            </a:r>
            <a:r>
              <a:rPr lang="en-US" sz="3800" dirty="0" smtClean="0"/>
              <a:t>(“%f”, &amp;r);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area=pi*(*radius)*(*radius);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printf</a:t>
            </a:r>
            <a:r>
              <a:rPr lang="en-US" sz="3800" dirty="0" smtClean="0"/>
              <a:t>(“The area of circle is : %f”, area);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getch</a:t>
            </a:r>
            <a:r>
              <a:rPr lang="en-US" sz="3800" dirty="0" smtClean="0"/>
              <a:t>();</a:t>
            </a:r>
          </a:p>
          <a:p>
            <a:pPr eaLnBrk="1" hangingPunct="1">
              <a:buFont typeface="Arial" charset="0"/>
              <a:buNone/>
            </a:pPr>
            <a:r>
              <a:rPr lang="en-US" sz="3800" dirty="0" smtClean="0"/>
              <a:t>}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C7FF-CC11-4E95-A6F7-6810AC0B10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1934" y="1071546"/>
            <a:ext cx="4786346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</a:p>
          <a:p>
            <a:endParaRPr lang="en-US" sz="2400" dirty="0" smtClean="0"/>
          </a:p>
          <a:p>
            <a:r>
              <a:rPr lang="en-US" sz="2400" dirty="0" smtClean="0"/>
              <a:t>Enter the radius : 5.5</a:t>
            </a:r>
          </a:p>
          <a:p>
            <a:r>
              <a:rPr lang="en-US" sz="2400" dirty="0" smtClean="0"/>
              <a:t>Area of circle is : 94.985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2163</Words>
  <Application>Microsoft Office PowerPoint</Application>
  <PresentationFormat>On-screen Show (4:3)</PresentationFormat>
  <Paragraphs>727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UNIT 5  POINTERS AND FILES</vt:lpstr>
      <vt:lpstr>Pointers</vt:lpstr>
      <vt:lpstr>Slide 3</vt:lpstr>
      <vt:lpstr>Example</vt:lpstr>
      <vt:lpstr>Pointer Declaration</vt:lpstr>
      <vt:lpstr>Accessing Variable through Pointer</vt:lpstr>
      <vt:lpstr>Slide 7</vt:lpstr>
      <vt:lpstr>Output</vt:lpstr>
      <vt:lpstr>Example</vt:lpstr>
      <vt:lpstr>DYNAMIC MEMORY ALLOCATION</vt:lpstr>
      <vt:lpstr>Slide 11</vt:lpstr>
      <vt:lpstr>Slide 12</vt:lpstr>
      <vt:lpstr>Slide 13</vt:lpstr>
      <vt:lpstr>Slide 14</vt:lpstr>
      <vt:lpstr>POINTER ARITHMETIC</vt:lpstr>
      <vt:lpstr>Slide 16</vt:lpstr>
      <vt:lpstr>Slide 17</vt:lpstr>
      <vt:lpstr>Slide 18</vt:lpstr>
      <vt:lpstr>Slide 19</vt:lpstr>
      <vt:lpstr>Slide 20</vt:lpstr>
      <vt:lpstr>FILES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Preprocessor</vt:lpstr>
      <vt:lpstr>File Inclusion</vt:lpstr>
      <vt:lpstr>Example</vt:lpstr>
      <vt:lpstr>addition.txt</vt:lpstr>
      <vt:lpstr>Output</vt:lpstr>
      <vt:lpstr>Example</vt:lpstr>
      <vt:lpstr>Macro Substitution</vt:lpstr>
      <vt:lpstr>Simple Macro</vt:lpstr>
      <vt:lpstr>Example</vt:lpstr>
      <vt:lpstr>Argumented Macro</vt:lpstr>
      <vt:lpstr>Example</vt:lpstr>
      <vt:lpstr>Nested Macro</vt:lpstr>
      <vt:lpstr>Example</vt:lpstr>
      <vt:lpstr>Conditional Inclusion</vt:lpstr>
      <vt:lpstr>Example</vt:lpstr>
      <vt:lpstr>Storage classes</vt:lpstr>
      <vt:lpstr>Automatic (auto)</vt:lpstr>
      <vt:lpstr>Automatic (auto)</vt:lpstr>
      <vt:lpstr>External (Global) -extern</vt:lpstr>
      <vt:lpstr>External - extern</vt:lpstr>
      <vt:lpstr>Static variables - static</vt:lpstr>
      <vt:lpstr>Register variables - register</vt:lpstr>
    </vt:vector>
  </TitlesOfParts>
  <Company>JS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</dc:title>
  <dc:creator>Noornilo</dc:creator>
  <cp:lastModifiedBy>Noornilo</cp:lastModifiedBy>
  <cp:revision>17</cp:revision>
  <dcterms:created xsi:type="dcterms:W3CDTF">2015-10-07T09:24:24Z</dcterms:created>
  <dcterms:modified xsi:type="dcterms:W3CDTF">2017-08-31T07:14:01Z</dcterms:modified>
</cp:coreProperties>
</file>