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8" r:id="rId3"/>
    <p:sldId id="257" r:id="rId4"/>
    <p:sldId id="259" r:id="rId5"/>
    <p:sldId id="260" r:id="rId6"/>
    <p:sldId id="261" r:id="rId7"/>
    <p:sldId id="262" r:id="rId8"/>
    <p:sldId id="296" r:id="rId9"/>
    <p:sldId id="263" r:id="rId10"/>
    <p:sldId id="264" r:id="rId11"/>
    <p:sldId id="265" r:id="rId12"/>
    <p:sldId id="266" r:id="rId13"/>
    <p:sldId id="267" r:id="rId14"/>
    <p:sldId id="297" r:id="rId15"/>
    <p:sldId id="268" r:id="rId16"/>
    <p:sldId id="269" r:id="rId17"/>
    <p:sldId id="298" r:id="rId18"/>
    <p:sldId id="270" r:id="rId19"/>
    <p:sldId id="271" r:id="rId20"/>
    <p:sldId id="272" r:id="rId21"/>
    <p:sldId id="278" r:id="rId22"/>
    <p:sldId id="279" r:id="rId23"/>
    <p:sldId id="280" r:id="rId24"/>
    <p:sldId id="299"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DE0000"/>
    <a:srgbClr val="D00000"/>
    <a:srgbClr val="C80000"/>
    <a:srgbClr val="C00000"/>
    <a:srgbClr val="B80000"/>
    <a:srgbClr val="2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18" autoAdjust="0"/>
  </p:normalViewPr>
  <p:slideViewPr>
    <p:cSldViewPr>
      <p:cViewPr>
        <p:scale>
          <a:sx n="70" d="100"/>
          <a:sy n="70" d="100"/>
        </p:scale>
        <p:origin x="-1386" y="-108"/>
      </p:cViewPr>
      <p:guideLst>
        <p:guide orient="horz" pos="2160"/>
        <p:guide pos="2880"/>
      </p:guideLst>
    </p:cSldViewPr>
  </p:slideViewPr>
  <p:outlineViewPr>
    <p:cViewPr>
      <p:scale>
        <a:sx n="33" d="100"/>
        <a:sy n="33" d="100"/>
      </p:scale>
      <p:origin x="0" y="812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8C0AC-219B-4A78-8E47-BB9A92B2B456}" type="datetimeFigureOut">
              <a:rPr lang="en-US" smtClean="0"/>
              <a:pPr/>
              <a:t>11-Jul-20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B0303-45FA-43F9-91D9-1DE46D3ED8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8EE484F-70F8-406B-A70E-927490830200}" type="datetime1">
              <a:rPr lang="en-US" smtClean="0"/>
              <a:pPr/>
              <a:t>11-Jul-20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Noornilo Nafees</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E41A72-63AC-41FD-A0BE-A8B1AC4A03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4D7422-0111-4BAF-89BC-D60E8371E6AE}" type="datetime1">
              <a:rPr lang="en-US" smtClean="0"/>
              <a:pPr/>
              <a:t>11-Jul-20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ADD990-ABE1-4B2B-B17B-7AFC20AC591A}" type="datetime1">
              <a:rPr lang="en-US" smtClean="0"/>
              <a:pPr/>
              <a:t>11-Jul-20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4A14E1-9890-4778-AD0F-32C48B6A42D3}" type="datetime1">
              <a:rPr lang="en-US" smtClean="0"/>
              <a:pPr/>
              <a:t>11-Jul-20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71430A-221E-44AD-A0E3-F691EFCA5A46}" type="datetime1">
              <a:rPr lang="en-US" smtClean="0"/>
              <a:pPr/>
              <a:t>11-Jul-20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DD7B6A-9052-491A-B56E-57FE3F7D1DDF}" type="datetime1">
              <a:rPr lang="en-US" smtClean="0"/>
              <a:pPr/>
              <a:t>11-Jul-20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F8CF94-9EC8-494D-A58D-F501FF280F43}" type="datetime1">
              <a:rPr lang="en-US" smtClean="0"/>
              <a:pPr/>
              <a:t>11-Jul-20</a:t>
            </a:fld>
            <a:endParaRPr lang="en-US"/>
          </a:p>
        </p:txBody>
      </p:sp>
      <p:sp>
        <p:nvSpPr>
          <p:cNvPr id="8" name="Footer Placeholder 7"/>
          <p:cNvSpPr>
            <a:spLocks noGrp="1"/>
          </p:cNvSpPr>
          <p:nvPr>
            <p:ph type="ftr" sz="quarter" idx="11"/>
          </p:nvPr>
        </p:nvSpPr>
        <p:spPr/>
        <p:txBody>
          <a:bodyPr/>
          <a:lstStyle>
            <a:extLst/>
          </a:lstStyle>
          <a:p>
            <a:r>
              <a:rPr lang="en-US" smtClean="0"/>
              <a:t>Noornilo Nafees</a:t>
            </a:r>
            <a:endParaRPr lang="en-US"/>
          </a:p>
        </p:txBody>
      </p:sp>
      <p:sp>
        <p:nvSpPr>
          <p:cNvPr id="9" name="Slide Number Placeholder 8"/>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4B6281B-6C5E-44E4-A24F-9C333E5BBE0A}" type="datetime1">
              <a:rPr lang="en-US" smtClean="0"/>
              <a:pPr/>
              <a:t>11-Jul-20</a:t>
            </a:fld>
            <a:endParaRPr lang="en-US"/>
          </a:p>
        </p:txBody>
      </p:sp>
      <p:sp>
        <p:nvSpPr>
          <p:cNvPr id="4" name="Footer Placeholder 3"/>
          <p:cNvSpPr>
            <a:spLocks noGrp="1"/>
          </p:cNvSpPr>
          <p:nvPr>
            <p:ph type="ftr" sz="quarter" idx="11"/>
          </p:nvPr>
        </p:nvSpPr>
        <p:spPr/>
        <p:txBody>
          <a:bodyPr/>
          <a:lstStyle>
            <a:extLst/>
          </a:lstStyle>
          <a:p>
            <a:r>
              <a:rPr lang="en-US" smtClean="0"/>
              <a:t>Noornilo Nafees</a:t>
            </a:r>
            <a:endParaRPr lang="en-US"/>
          </a:p>
        </p:txBody>
      </p:sp>
      <p:sp>
        <p:nvSpPr>
          <p:cNvPr id="5" name="Slide Number Placeholder 4"/>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343461-F5EA-4465-9B4D-5682029C3588}" type="datetime1">
              <a:rPr lang="en-US" smtClean="0"/>
              <a:pPr/>
              <a:t>11-Jul-20</a:t>
            </a:fld>
            <a:endParaRPr lang="en-US"/>
          </a:p>
        </p:txBody>
      </p:sp>
      <p:sp>
        <p:nvSpPr>
          <p:cNvPr id="3" name="Footer Placeholder 2"/>
          <p:cNvSpPr>
            <a:spLocks noGrp="1"/>
          </p:cNvSpPr>
          <p:nvPr>
            <p:ph type="ftr" sz="quarter" idx="11"/>
          </p:nvPr>
        </p:nvSpPr>
        <p:spPr/>
        <p:txBody>
          <a:bodyPr/>
          <a:lstStyle>
            <a:extLst/>
          </a:lstStyle>
          <a:p>
            <a:r>
              <a:rPr lang="en-US" smtClean="0"/>
              <a:t>Noornilo Nafees</a:t>
            </a:r>
            <a:endParaRPr lang="en-US"/>
          </a:p>
        </p:txBody>
      </p:sp>
      <p:sp>
        <p:nvSpPr>
          <p:cNvPr id="4" name="Slide Number Placeholder 3"/>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1CE4260-410C-4FF3-AD59-69EDC4123353}" type="datetime1">
              <a:rPr lang="en-US" smtClean="0"/>
              <a:pPr/>
              <a:t>11-Jul-20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CD7B7CA-096E-4303-9FF3-A438A1B360DB}" type="datetime1">
              <a:rPr lang="en-US" smtClean="0"/>
              <a:pPr/>
              <a:t>11-Jul-20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E41A72-63AC-41FD-A0BE-A8B1AC4A030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28EF36-452D-40BC-B378-85168EC0254F}" type="datetime1">
              <a:rPr lang="en-US" smtClean="0"/>
              <a:pPr/>
              <a:t>11-Jul-20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Noornilo Nafees</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E41A72-63AC-41FD-A0BE-A8B1AC4A03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0"/>
            <a:ext cx="7772400" cy="1829761"/>
          </a:xfrm>
        </p:spPr>
        <p:txBody>
          <a:bodyPr/>
          <a:lstStyle/>
          <a:p>
            <a:pPr algn="l"/>
            <a:r>
              <a:rPr lang="en-US" dirty="0" smtClean="0">
                <a:solidFill>
                  <a:srgbClr val="F20000"/>
                </a:solidFill>
              </a:rPr>
              <a:t>1702CS704 – CLOUD COMPUTING</a:t>
            </a:r>
            <a:endParaRPr lang="en-US" dirty="0">
              <a:solidFill>
                <a:srgbClr val="F20000"/>
              </a:solidFill>
            </a:endParaRPr>
          </a:p>
        </p:txBody>
      </p:sp>
      <p:sp>
        <p:nvSpPr>
          <p:cNvPr id="3" name="Subtitle 2"/>
          <p:cNvSpPr>
            <a:spLocks noGrp="1"/>
          </p:cNvSpPr>
          <p:nvPr>
            <p:ph type="subTitle" idx="1"/>
          </p:nvPr>
        </p:nvSpPr>
        <p:spPr>
          <a:xfrm>
            <a:off x="214282" y="3611607"/>
            <a:ext cx="8501122" cy="1199704"/>
          </a:xfrm>
        </p:spPr>
        <p:txBody>
          <a:bodyPr>
            <a:normAutofit fontScale="92500" lnSpcReduction="20000"/>
          </a:bodyPr>
          <a:lstStyle/>
          <a:p>
            <a:r>
              <a:rPr lang="en-US" dirty="0" smtClean="0">
                <a:solidFill>
                  <a:srgbClr val="F20000"/>
                </a:solidFill>
              </a:rPr>
              <a:t>Prof J. </a:t>
            </a:r>
            <a:r>
              <a:rPr lang="en-US" dirty="0" err="1" smtClean="0">
                <a:solidFill>
                  <a:srgbClr val="F20000"/>
                </a:solidFill>
              </a:rPr>
              <a:t>Noorul</a:t>
            </a:r>
            <a:r>
              <a:rPr lang="en-US" dirty="0" smtClean="0">
                <a:solidFill>
                  <a:srgbClr val="F20000"/>
                </a:solidFill>
              </a:rPr>
              <a:t> </a:t>
            </a:r>
            <a:r>
              <a:rPr lang="en-US" dirty="0" err="1" smtClean="0">
                <a:solidFill>
                  <a:srgbClr val="F20000"/>
                </a:solidFill>
              </a:rPr>
              <a:t>Ameen</a:t>
            </a:r>
            <a:r>
              <a:rPr lang="en-US" dirty="0" smtClean="0">
                <a:solidFill>
                  <a:srgbClr val="F20000"/>
                </a:solidFill>
              </a:rPr>
              <a:t> M.E,(</a:t>
            </a:r>
            <a:r>
              <a:rPr lang="en-US" dirty="0" err="1" smtClean="0">
                <a:solidFill>
                  <a:srgbClr val="F20000"/>
                </a:solidFill>
              </a:rPr>
              <a:t>Ph.D</a:t>
            </a:r>
            <a:r>
              <a:rPr lang="en-US" dirty="0" smtClean="0">
                <a:solidFill>
                  <a:srgbClr val="F20000"/>
                </a:solidFill>
              </a:rPr>
              <a:t>), EMCAA, MISTE, </a:t>
            </a:r>
            <a:r>
              <a:rPr lang="en-US" dirty="0" err="1" smtClean="0">
                <a:solidFill>
                  <a:srgbClr val="F20000"/>
                </a:solidFill>
              </a:rPr>
              <a:t>D.Acu</a:t>
            </a:r>
            <a:r>
              <a:rPr lang="en-US" dirty="0" smtClean="0">
                <a:solidFill>
                  <a:srgbClr val="F20000"/>
                </a:solidFill>
              </a:rPr>
              <a:t>.,</a:t>
            </a:r>
          </a:p>
          <a:p>
            <a:r>
              <a:rPr lang="en-US" dirty="0" smtClean="0">
                <a:solidFill>
                  <a:srgbClr val="F20000"/>
                </a:solidFill>
              </a:rPr>
              <a:t>Assistant Professor/CSE</a:t>
            </a:r>
          </a:p>
          <a:p>
            <a:r>
              <a:rPr lang="en-US" dirty="0" smtClean="0">
                <a:solidFill>
                  <a:srgbClr val="F20000"/>
                </a:solidFill>
              </a:rPr>
              <a:t>E.G.S </a:t>
            </a:r>
            <a:r>
              <a:rPr lang="en-US" dirty="0" err="1" smtClean="0">
                <a:solidFill>
                  <a:srgbClr val="F20000"/>
                </a:solidFill>
              </a:rPr>
              <a:t>Pillay</a:t>
            </a:r>
            <a:r>
              <a:rPr lang="en-US" dirty="0" smtClean="0">
                <a:solidFill>
                  <a:srgbClr val="F20000"/>
                </a:solidFill>
              </a:rPr>
              <a:t> Engineering College, </a:t>
            </a:r>
            <a:r>
              <a:rPr lang="en-US" dirty="0" err="1" smtClean="0">
                <a:solidFill>
                  <a:srgbClr val="F20000"/>
                </a:solidFill>
              </a:rPr>
              <a:t>Nagapattinam</a:t>
            </a:r>
            <a:endParaRPr lang="en-US" dirty="0">
              <a:solidFill>
                <a:srgbClr val="F20000"/>
              </a:solidFill>
            </a:endParaRPr>
          </a:p>
        </p:txBody>
      </p:sp>
      <p:sp>
        <p:nvSpPr>
          <p:cNvPr id="4" name="Subtitle 2"/>
          <p:cNvSpPr txBox="1">
            <a:spLocks/>
          </p:cNvSpPr>
          <p:nvPr/>
        </p:nvSpPr>
        <p:spPr>
          <a:xfrm>
            <a:off x="0" y="5500702"/>
            <a:ext cx="7772400" cy="1199704"/>
          </a:xfrm>
          <a:prstGeom prst="rect">
            <a:avLst/>
          </a:prstGeom>
        </p:spPr>
        <p:txBody>
          <a:bodyPr vert="horz" lIns="45720" rIns="45720">
            <a:normAutofit fontScale="92500" lnSpcReduction="20000"/>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9150132532</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rgbClr val="F20000"/>
                </a:solidFill>
                <a:effectLst/>
                <a:uLnTx/>
                <a:uFillTx/>
                <a:latin typeface="+mn-lt"/>
                <a:ea typeface="+mn-ea"/>
                <a:cs typeface="+mn-cs"/>
              </a:rPr>
              <a:t>noornilo@gmail.com</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Profameencse.weebly.com</a:t>
            </a:r>
            <a:endParaRPr kumimoji="0" lang="en-US" sz="2700" b="0" i="0" u="none" strike="noStrike" kern="1200" cap="none" spc="0" normalizeH="0" baseline="0" noProof="0" dirty="0" smtClean="0">
              <a:ln>
                <a:noFill/>
              </a:ln>
              <a:solidFill>
                <a:srgbClr val="F2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88E41A72-63AC-41FD-A0BE-A8B1AC4A030A}"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22547" t="24609" r="18704" b="20703"/>
          <a:stretch>
            <a:fillRect/>
          </a:stretch>
        </p:blipFill>
        <p:spPr bwMode="auto">
          <a:xfrm>
            <a:off x="357190" y="285728"/>
            <a:ext cx="8501090" cy="4572032"/>
          </a:xfrm>
          <a:prstGeom prst="rect">
            <a:avLst/>
          </a:prstGeom>
          <a:noFill/>
          <a:ln w="9525">
            <a:noFill/>
            <a:miter lim="800000"/>
            <a:headEnd/>
            <a:tailEnd/>
          </a:ln>
          <a:effectLst/>
        </p:spPr>
      </p:pic>
      <p:sp>
        <p:nvSpPr>
          <p:cNvPr id="2" name="Content Placeholder 1"/>
          <p:cNvSpPr>
            <a:spLocks noGrp="1"/>
          </p:cNvSpPr>
          <p:nvPr>
            <p:ph idx="1"/>
          </p:nvPr>
        </p:nvSpPr>
        <p:spPr>
          <a:xfrm>
            <a:off x="357158" y="285728"/>
            <a:ext cx="8501122" cy="6286544"/>
          </a:xfrm>
        </p:spPr>
        <p:txBody>
          <a:bodyPr>
            <a:normAutofit lnSpcReduction="10000"/>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r>
              <a:rPr lang="en-US" b="1" dirty="0" smtClean="0">
                <a:solidFill>
                  <a:srgbClr val="FF0000"/>
                </a:solidFill>
              </a:rPr>
              <a:t>Fig: Cloud service consumers are sending requests to a cloud service (1). </a:t>
            </a:r>
          </a:p>
          <a:p>
            <a:pPr algn="just"/>
            <a:r>
              <a:rPr lang="en-US" b="1" dirty="0" smtClean="0">
                <a:solidFill>
                  <a:srgbClr val="FF0000"/>
                </a:solidFill>
              </a:rPr>
              <a:t>The automated scaling listener monitors the cloud service to determine if predefined capacity thresholds 			are being exceeded (2).</a:t>
            </a:r>
          </a:p>
          <a:p>
            <a:pPr algn="just"/>
            <a:endParaRPr lang="en-US" b="1" dirty="0" smtClean="0">
              <a:solidFill>
                <a:srgbClr val="FF0000"/>
              </a:solidFill>
            </a:endParaRP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21998" t="16797" r="19253" b="15820"/>
          <a:stretch>
            <a:fillRect/>
          </a:stretch>
        </p:blipFill>
        <p:spPr bwMode="auto">
          <a:xfrm>
            <a:off x="178045" y="-24"/>
            <a:ext cx="8751673" cy="5643602"/>
          </a:xfrm>
          <a:prstGeom prst="rect">
            <a:avLst/>
          </a:prstGeom>
          <a:noFill/>
          <a:ln w="9525">
            <a:noFill/>
            <a:miter lim="800000"/>
            <a:headEnd/>
            <a:tailEnd/>
          </a:ln>
          <a:effectLst/>
        </p:spPr>
      </p:pic>
      <p:sp>
        <p:nvSpPr>
          <p:cNvPr id="2" name="Content Placeholder 1"/>
          <p:cNvSpPr>
            <a:spLocks noGrp="1"/>
          </p:cNvSpPr>
          <p:nvPr>
            <p:ph idx="1"/>
          </p:nvPr>
        </p:nvSpPr>
        <p:spPr>
          <a:xfrm>
            <a:off x="357158" y="285728"/>
            <a:ext cx="8501122" cy="6572272"/>
          </a:xfrm>
        </p:spPr>
        <p:txBody>
          <a:bodyPr>
            <a:normAutofit fontScale="85000" lnSpcReduction="20000"/>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r>
              <a:rPr lang="en-US" b="1" dirty="0" smtClean="0">
                <a:solidFill>
                  <a:srgbClr val="FF0000"/>
                </a:solidFill>
              </a:rPr>
              <a:t>Fig: The number of requests coming from cloud service consumers increases (3). </a:t>
            </a:r>
          </a:p>
          <a:p>
            <a:pPr algn="just"/>
            <a:r>
              <a:rPr lang="en-US" b="1" dirty="0" smtClean="0">
                <a:solidFill>
                  <a:srgbClr val="FF0000"/>
                </a:solidFill>
              </a:rPr>
              <a:t>The workload exceeds the performance thresholds. The automated scaling listener determines the next course of action based on a predefined scaling policy (4). </a:t>
            </a:r>
          </a:p>
          <a:p>
            <a:pPr algn="just"/>
            <a:endParaRPr lang="en-US" b="1" dirty="0" smtClean="0">
              <a:solidFill>
                <a:srgbClr val="FF0000"/>
              </a:solidFill>
            </a:endParaRPr>
          </a:p>
          <a:p>
            <a:pPr algn="just"/>
            <a:endParaRPr lang="en-US" b="1" dirty="0" smtClean="0">
              <a:solidFill>
                <a:srgbClr val="FF0000"/>
              </a:solidFill>
            </a:endParaRPr>
          </a:p>
          <a:p>
            <a:pPr algn="just"/>
            <a:r>
              <a:rPr lang="en-US" b="1" dirty="0" smtClean="0">
                <a:solidFill>
                  <a:srgbClr val="FF0000"/>
                </a:solidFill>
              </a:rPr>
              <a:t>If the cloud service implementation is deemed eligible for 			additional scaling, the automated scaling listener 				initiates the scaling process (5).</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0315" t="14648" r="20937" b="31641"/>
          <a:stretch>
            <a:fillRect/>
          </a:stretch>
        </p:blipFill>
        <p:spPr bwMode="auto">
          <a:xfrm>
            <a:off x="285720" y="214290"/>
            <a:ext cx="8680366" cy="4857784"/>
          </a:xfrm>
          <a:prstGeom prst="rect">
            <a:avLst/>
          </a:prstGeom>
          <a:noFill/>
          <a:ln w="9525">
            <a:noFill/>
            <a:miter lim="800000"/>
            <a:headEnd/>
            <a:tailEnd/>
          </a:ln>
          <a:effectLst/>
        </p:spPr>
      </p:pic>
      <p:sp>
        <p:nvSpPr>
          <p:cNvPr id="2" name="Content Placeholder 1"/>
          <p:cNvSpPr>
            <a:spLocks noGrp="1"/>
          </p:cNvSpPr>
          <p:nvPr>
            <p:ph idx="1"/>
          </p:nvPr>
        </p:nvSpPr>
        <p:spPr>
          <a:xfrm>
            <a:off x="357158" y="285728"/>
            <a:ext cx="8501122" cy="6286544"/>
          </a:xfrm>
        </p:spPr>
        <p:txBody>
          <a:bodyPr>
            <a:normAutofit fontScale="92500" lnSpcReduction="10000"/>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r>
              <a:rPr lang="en-US" b="1" dirty="0" smtClean="0">
                <a:solidFill>
                  <a:srgbClr val="FF0000"/>
                </a:solidFill>
              </a:rPr>
              <a:t>Fig: The automated scaling listener sends a signal to the resource replication mechanism (6), which creates more instances of the cloud service (7). </a:t>
            </a:r>
          </a:p>
          <a:p>
            <a:pPr algn="just"/>
            <a:r>
              <a:rPr lang="en-US" b="1" dirty="0" smtClean="0">
                <a:solidFill>
                  <a:srgbClr val="FF0000"/>
                </a:solidFill>
              </a:rPr>
              <a:t>Now that the increased workload has been accommodated, the automated scaling listener resumes monitoring and 		        detracting and adding IT resources, as required (8).</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lnSpcReduction="10000"/>
          </a:bodyPr>
          <a:lstStyle/>
          <a:p>
            <a:pPr algn="just"/>
            <a:r>
              <a:rPr lang="en-US" dirty="0" smtClean="0"/>
              <a:t>The dynamic scalability architecture can be applied to a range of IT resources, including virtual servers and cloud storage devices. </a:t>
            </a:r>
          </a:p>
          <a:p>
            <a:pPr algn="just"/>
            <a:r>
              <a:rPr lang="en-US" dirty="0" smtClean="0"/>
              <a:t>Besides the core automated scaling listener and resource replication mechanisms, the following mechanisms can also be used in this form of cloud architecture:</a:t>
            </a:r>
          </a:p>
          <a:p>
            <a:pPr algn="just"/>
            <a:r>
              <a:rPr lang="en-US" b="1" dirty="0" smtClean="0">
                <a:solidFill>
                  <a:srgbClr val="FF0000"/>
                </a:solidFill>
              </a:rPr>
              <a:t>• </a:t>
            </a:r>
            <a:r>
              <a:rPr lang="en-US" b="1" i="1" dirty="0" smtClean="0">
                <a:solidFill>
                  <a:srgbClr val="FF0000"/>
                </a:solidFill>
              </a:rPr>
              <a:t>Cloud Usage Monitor – </a:t>
            </a:r>
            <a:r>
              <a:rPr lang="en-US" i="1" dirty="0" smtClean="0"/>
              <a:t>Specialized cloud usage monitors can track runtime usage </a:t>
            </a:r>
            <a:r>
              <a:rPr lang="en-US" dirty="0" smtClean="0"/>
              <a:t>in response to dynamic fluctuations caused by this architecture.</a:t>
            </a:r>
          </a:p>
          <a:p>
            <a:pPr algn="just"/>
            <a:r>
              <a:rPr lang="en-US" b="1" dirty="0" smtClean="0">
                <a:solidFill>
                  <a:srgbClr val="FF0000"/>
                </a:solidFill>
              </a:rPr>
              <a:t>• </a:t>
            </a:r>
            <a:r>
              <a:rPr lang="en-US" b="1" i="1" dirty="0" smtClean="0">
                <a:solidFill>
                  <a:srgbClr val="FF0000"/>
                </a:solidFill>
              </a:rPr>
              <a:t>Hypervisor – </a:t>
            </a:r>
            <a:r>
              <a:rPr lang="en-US" i="1" dirty="0" smtClean="0"/>
              <a:t>The hypervisor is invoked by a dynamic scalability system to create </a:t>
            </a:r>
            <a:r>
              <a:rPr lang="en-US" dirty="0" smtClean="0"/>
              <a:t>or remove virtual server instances, or to be scaled itself.</a:t>
            </a:r>
          </a:p>
          <a:p>
            <a:pPr algn="just"/>
            <a:r>
              <a:rPr lang="en-US" b="1" dirty="0" smtClean="0">
                <a:solidFill>
                  <a:srgbClr val="FF0000"/>
                </a:solidFill>
              </a:rPr>
              <a:t>• </a:t>
            </a:r>
            <a:r>
              <a:rPr lang="en-US" b="1" i="1" dirty="0" smtClean="0">
                <a:solidFill>
                  <a:srgbClr val="FF0000"/>
                </a:solidFill>
              </a:rPr>
              <a:t>Pay-Per-Use Monitor – </a:t>
            </a:r>
            <a:r>
              <a:rPr lang="en-US" i="1" dirty="0" smtClean="0"/>
              <a:t>The pay-per-use monitor is engaged to collect usage cost </a:t>
            </a:r>
            <a:r>
              <a:rPr lang="en-US" dirty="0" smtClean="0"/>
              <a:t>information in response to the scaling of IT resources.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229600" cy="5715040"/>
          </a:xfrm>
        </p:spPr>
        <p:txBody>
          <a:bodyPr>
            <a:normAutofit fontScale="92500" lnSpcReduction="20000"/>
          </a:bodyPr>
          <a:lstStyle/>
          <a:p>
            <a:pPr algn="just"/>
            <a:r>
              <a:rPr lang="en-US" dirty="0" smtClean="0"/>
              <a:t>The </a:t>
            </a:r>
            <a:r>
              <a:rPr lang="en-US" i="1" dirty="0" smtClean="0"/>
              <a:t>cloud bursting architecture establishes a form of dynamic scaling that scales or </a:t>
            </a:r>
            <a:r>
              <a:rPr lang="en-US" dirty="0" smtClean="0"/>
              <a:t>“bursts out” on-premise IT resources into a cloud whenever predefined capacity thresholds have been reached. </a:t>
            </a:r>
          </a:p>
          <a:p>
            <a:pPr algn="just"/>
            <a:r>
              <a:rPr lang="en-US" dirty="0" smtClean="0"/>
              <a:t>The corresponding cloud-based IT resources are redundantly pre-deployed but remain inactive until cloud bursting occurs. </a:t>
            </a:r>
          </a:p>
          <a:p>
            <a:pPr algn="just"/>
            <a:r>
              <a:rPr lang="en-US" dirty="0" smtClean="0"/>
              <a:t>After they are no longer required, the cloud-based IT resources are released and the architecture “bursts in” back to the on-premise environment.</a:t>
            </a:r>
          </a:p>
          <a:p>
            <a:pPr algn="just"/>
            <a:r>
              <a:rPr lang="en-US" dirty="0" smtClean="0"/>
              <a:t>Cloud bursting is a flexible scaling architecture that provides cloud consumers with the option of using cloud based IT resources only to meet higher usage demands. </a:t>
            </a:r>
          </a:p>
          <a:p>
            <a:pPr algn="just"/>
            <a:r>
              <a:rPr lang="en-US" dirty="0" smtClean="0"/>
              <a:t>The foundation of this architectural model is based on the automated scaling listener and resource replication mechanisms.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14</a:t>
            </a:fld>
            <a:endParaRPr lang="en-US"/>
          </a:p>
        </p:txBody>
      </p:sp>
      <p:sp>
        <p:nvSpPr>
          <p:cNvPr id="5" name="Title 4"/>
          <p:cNvSpPr>
            <a:spLocks noGrp="1"/>
          </p:cNvSpPr>
          <p:nvPr>
            <p:ph type="title"/>
          </p:nvPr>
        </p:nvSpPr>
        <p:spPr>
          <a:xfrm>
            <a:off x="428596" y="-142900"/>
            <a:ext cx="8229600" cy="1143000"/>
          </a:xfrm>
        </p:spPr>
        <p:txBody>
          <a:bodyPr>
            <a:normAutofit/>
          </a:bodyPr>
          <a:lstStyle/>
          <a:p>
            <a:pPr algn="ctr"/>
            <a:r>
              <a:rPr lang="en-US" dirty="0" smtClean="0">
                <a:solidFill>
                  <a:srgbClr val="FF0000"/>
                </a:solidFill>
              </a:rPr>
              <a:t>Cloud Bursting Architecture</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2511" t="26367" r="18191" b="22851"/>
          <a:stretch>
            <a:fillRect/>
          </a:stretch>
        </p:blipFill>
        <p:spPr bwMode="auto">
          <a:xfrm>
            <a:off x="214282" y="214290"/>
            <a:ext cx="8753902" cy="4214842"/>
          </a:xfrm>
          <a:prstGeom prst="rect">
            <a:avLst/>
          </a:prstGeom>
          <a:noFill/>
          <a:ln w="9525">
            <a:noFill/>
            <a:miter lim="800000"/>
            <a:headEnd/>
            <a:tailEnd/>
          </a:ln>
          <a:effectLst/>
        </p:spPr>
      </p:pic>
      <p:sp>
        <p:nvSpPr>
          <p:cNvPr id="2" name="Content Placeholder 1"/>
          <p:cNvSpPr>
            <a:spLocks noGrp="1"/>
          </p:cNvSpPr>
          <p:nvPr>
            <p:ph idx="1"/>
          </p:nvPr>
        </p:nvSpPr>
        <p:spPr>
          <a:xfrm>
            <a:off x="357158" y="285728"/>
            <a:ext cx="8501122" cy="6572272"/>
          </a:xfrm>
        </p:spPr>
        <p:txBody>
          <a:bodyPr>
            <a:normAutofit fontScale="92500" lnSpcReduction="10000"/>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r>
              <a:rPr lang="en-US" b="1" dirty="0" smtClean="0">
                <a:solidFill>
                  <a:srgbClr val="FF0000"/>
                </a:solidFill>
              </a:rPr>
              <a:t>Fig: An automated scaling listener monitors the usage of on-premise Service A, and redirects Service Consumer C’s request to Service A’s redundant implementation in the cloud (Cloud Service A) once Service A’s usage threshold has been exceeded (1). </a:t>
            </a:r>
          </a:p>
          <a:p>
            <a:pPr algn="just"/>
            <a:r>
              <a:rPr lang="en-US" b="1" dirty="0" smtClean="0">
                <a:solidFill>
                  <a:srgbClr val="FF0000"/>
                </a:solidFill>
              </a:rPr>
              <a:t>                A resource replication system is used to keep state    			 management databases synchronized (2).</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dirty="0" smtClean="0"/>
              <a:t>The automated scaling listener determines when to redirect requests to cloud-based IT resources, and resource replication is used to maintain synchronicity between </a:t>
            </a:r>
            <a:r>
              <a:rPr lang="en-US" smtClean="0"/>
              <a:t>on premise</a:t>
            </a:r>
            <a:r>
              <a:rPr lang="en-US" dirty="0" smtClean="0"/>
              <a:t> </a:t>
            </a:r>
            <a:r>
              <a:rPr lang="en-US" smtClean="0"/>
              <a:t>and </a:t>
            </a:r>
            <a:r>
              <a:rPr lang="en-US" dirty="0" smtClean="0"/>
              <a:t>cloud-based IT resources in relation to </a:t>
            </a:r>
            <a:r>
              <a:rPr lang="en-US" smtClean="0"/>
              <a:t>state information.</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74"/>
            <a:ext cx="8229600" cy="4857784"/>
          </a:xfrm>
        </p:spPr>
        <p:txBody>
          <a:bodyPr/>
          <a:lstStyle/>
          <a:p>
            <a:pPr algn="just"/>
            <a:r>
              <a:rPr lang="en-US" dirty="0" smtClean="0"/>
              <a:t>The hypervisor clustering architecture establishes a high-availability cluster of hypervisors across multiple physical servers. </a:t>
            </a:r>
          </a:p>
          <a:p>
            <a:pPr algn="just"/>
            <a:r>
              <a:rPr lang="en-US" dirty="0" smtClean="0"/>
              <a:t>The hypervisor cluster is controlled via a central VIM, which sends regular heartbeat messages to the hypervisors to confirm that they are up and running. </a:t>
            </a:r>
          </a:p>
          <a:p>
            <a:pPr algn="just"/>
            <a:r>
              <a:rPr lang="en-US" dirty="0" smtClean="0"/>
              <a:t>The hypervisor cluster uses a shared cloud device to live-migrate virtual servers. </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17</a:t>
            </a:fld>
            <a:endParaRPr lang="en-US"/>
          </a:p>
        </p:txBody>
      </p:sp>
      <p:sp>
        <p:nvSpPr>
          <p:cNvPr id="5" name="Title 4"/>
          <p:cNvSpPr>
            <a:spLocks noGrp="1"/>
          </p:cNvSpPr>
          <p:nvPr>
            <p:ph type="title"/>
          </p:nvPr>
        </p:nvSpPr>
        <p:spPr>
          <a:xfrm>
            <a:off x="457200" y="285736"/>
            <a:ext cx="8229600" cy="1143000"/>
          </a:xfrm>
        </p:spPr>
        <p:txBody>
          <a:bodyPr/>
          <a:lstStyle/>
          <a:p>
            <a:pPr algn="ctr"/>
            <a:r>
              <a:rPr lang="en-US" dirty="0" smtClean="0">
                <a:solidFill>
                  <a:srgbClr val="FF0000"/>
                </a:solidFill>
              </a:rPr>
              <a:t>Hypervisor Clustering Architecture</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23913" y="71414"/>
            <a:ext cx="7496175" cy="5267325"/>
          </a:xfrm>
          <a:prstGeom prst="rect">
            <a:avLst/>
          </a:prstGeom>
          <a:noFill/>
          <a:ln w="9525">
            <a:noFill/>
            <a:miter lim="800000"/>
            <a:headEnd/>
            <a:tailEnd/>
          </a:ln>
          <a:effectLst/>
        </p:spPr>
      </p:pic>
      <p:sp>
        <p:nvSpPr>
          <p:cNvPr id="2" name="Content Placeholder 1"/>
          <p:cNvSpPr>
            <a:spLocks noGrp="1"/>
          </p:cNvSpPr>
          <p:nvPr>
            <p:ph idx="1"/>
          </p:nvPr>
        </p:nvSpPr>
        <p:spPr>
          <a:xfrm>
            <a:off x="357158" y="285728"/>
            <a:ext cx="8501122" cy="6572272"/>
          </a:xfrm>
        </p:spPr>
        <p:txBody>
          <a:bodyPr>
            <a:normAutofit fontScale="92500" lnSpcReduction="20000"/>
          </a:bodyPr>
          <a:lstStyle/>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endParaRPr lang="en-US" b="1" dirty="0" smtClean="0">
              <a:solidFill>
                <a:srgbClr val="FF0000"/>
              </a:solidFill>
            </a:endParaRPr>
          </a:p>
          <a:p>
            <a:pPr algn="just"/>
            <a:r>
              <a:rPr lang="en-US" b="1" dirty="0" smtClean="0">
                <a:solidFill>
                  <a:srgbClr val="FF0000"/>
                </a:solidFill>
              </a:rPr>
              <a:t>Fig:  Physical Server 1 is hosting a hypervisor that hosts Virtual Servers 1 and 2 (1). </a:t>
            </a:r>
          </a:p>
          <a:p>
            <a:pPr algn="just"/>
            <a:r>
              <a:rPr lang="en-US" b="1" dirty="0" smtClean="0">
                <a:solidFill>
                  <a:srgbClr val="FF0000"/>
                </a:solidFill>
              </a:rPr>
              <a:t>          When Physical Server 1 fails, the hypervisor and two 			       virtual servers consequently fail as well (2). </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4876" y="285728"/>
            <a:ext cx="4143404" cy="6286544"/>
          </a:xfrm>
        </p:spPr>
        <p:txBody>
          <a:bodyPr/>
          <a:lstStyle/>
          <a:p>
            <a:pPr algn="just"/>
            <a:r>
              <a:rPr lang="en-US" b="1" dirty="0" smtClean="0">
                <a:solidFill>
                  <a:srgbClr val="FF0000"/>
                </a:solidFill>
              </a:rPr>
              <a:t>Fig: Physical Server 1 becomes unavailable and causes its hypervisor to fail. </a:t>
            </a:r>
          </a:p>
          <a:p>
            <a:pPr algn="just"/>
            <a:r>
              <a:rPr lang="en-US" b="1" dirty="0" smtClean="0">
                <a:solidFill>
                  <a:srgbClr val="FF0000"/>
                </a:solidFill>
              </a:rPr>
              <a:t>Virtual Server 1 can be migrated to a different host named Physical Server 2, which has another hypervisor that is part of the cluster to which Physical Server 1 belongs. </a:t>
            </a:r>
          </a:p>
          <a:p>
            <a:pPr algn="just">
              <a:buNone/>
            </a:pP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19</a:t>
            </a:fld>
            <a:endParaRPr lang="en-US"/>
          </a:p>
        </p:txBody>
      </p:sp>
      <p:pic>
        <p:nvPicPr>
          <p:cNvPr id="2050" name="Picture 2"/>
          <p:cNvPicPr>
            <a:picLocks noChangeAspect="1" noChangeArrowheads="1"/>
          </p:cNvPicPr>
          <p:nvPr/>
        </p:nvPicPr>
        <p:blipFill>
          <a:blip r:embed="rId2"/>
          <a:srcRect/>
          <a:stretch>
            <a:fillRect/>
          </a:stretch>
        </p:blipFill>
        <p:spPr bwMode="auto">
          <a:xfrm>
            <a:off x="214282" y="219089"/>
            <a:ext cx="4495800" cy="542448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5576"/>
            <a:ext cx="8229600" cy="5162382"/>
          </a:xfrm>
        </p:spPr>
        <p:txBody>
          <a:bodyPr>
            <a:normAutofit/>
          </a:bodyPr>
          <a:lstStyle/>
          <a:p>
            <a:pPr algn="just"/>
            <a:r>
              <a:rPr lang="en-US" sz="3200" dirty="0" smtClean="0">
                <a:solidFill>
                  <a:srgbClr val="F20000"/>
                </a:solidFill>
              </a:rPr>
              <a:t>At the end of this course students can able to</a:t>
            </a:r>
          </a:p>
          <a:p>
            <a:pPr lvl="0" algn="just"/>
            <a:r>
              <a:rPr lang="en-US" sz="2800" dirty="0" smtClean="0"/>
              <a:t>CO1: Understand the differences between traditional   </a:t>
            </a:r>
          </a:p>
          <a:p>
            <a:pPr lvl="0" algn="just">
              <a:buNone/>
            </a:pPr>
            <a:r>
              <a:rPr lang="en-US" sz="2800" dirty="0" smtClean="0"/>
              <a:t>             and Cloud deployment</a:t>
            </a:r>
          </a:p>
          <a:p>
            <a:pPr lvl="0" algn="just"/>
            <a:r>
              <a:rPr lang="en-US" sz="2800" dirty="0" smtClean="0"/>
              <a:t>CO2: Understand  technical  and  business viability of   </a:t>
            </a:r>
          </a:p>
          <a:p>
            <a:pPr lvl="0" algn="just">
              <a:buNone/>
            </a:pPr>
            <a:r>
              <a:rPr lang="en-US" sz="2800" dirty="0" smtClean="0"/>
              <a:t>             migrating existing applications to cloud</a:t>
            </a:r>
          </a:p>
          <a:p>
            <a:pPr lvl="0" algn="just"/>
            <a:r>
              <a:rPr lang="en-US" sz="2800" dirty="0" smtClean="0"/>
              <a:t>CO3: Deploy cloud applications on AWS and Azure</a:t>
            </a:r>
          </a:p>
          <a:p>
            <a:pPr lvl="0" algn="just"/>
            <a:r>
              <a:rPr lang="en-US" sz="2800" dirty="0" smtClean="0"/>
              <a:t>CO4: Design and build cloud based applications</a:t>
            </a:r>
          </a:p>
          <a:p>
            <a:pPr lvl="0"/>
            <a:r>
              <a:rPr lang="en-US" sz="2800" dirty="0" smtClean="0"/>
              <a:t>CO5: Design  scalable cloud  environment  for  elastic demands</a:t>
            </a:r>
          </a:p>
          <a:p>
            <a:pPr algn="just"/>
            <a:endParaRPr lang="en-US" sz="3200" dirty="0" smtClean="0">
              <a:solidFill>
                <a:srgbClr val="F20000"/>
              </a:solidFill>
            </a:endParaRPr>
          </a:p>
          <a:p>
            <a:pPr lvl="1" algn="just">
              <a:buNone/>
            </a:pPr>
            <a:endParaRPr lang="en-US" sz="2400" dirty="0" smtClean="0">
              <a:solidFill>
                <a:srgbClr val="F20000"/>
              </a:solidFill>
            </a:endParaRPr>
          </a:p>
        </p:txBody>
      </p:sp>
      <p:sp>
        <p:nvSpPr>
          <p:cNvPr id="3" name="Title 2"/>
          <p:cNvSpPr>
            <a:spLocks noGrp="1"/>
          </p:cNvSpPr>
          <p:nvPr>
            <p:ph type="title"/>
          </p:nvPr>
        </p:nvSpPr>
        <p:spPr/>
        <p:txBody>
          <a:bodyPr/>
          <a:lstStyle/>
          <a:p>
            <a:r>
              <a:rPr lang="en-US" dirty="0" smtClean="0">
                <a:solidFill>
                  <a:srgbClr val="F20000"/>
                </a:solidFill>
              </a:rPr>
              <a:t>Course Outcomes</a:t>
            </a:r>
            <a:endParaRPr lang="en-US" dirty="0">
              <a:solidFill>
                <a:srgbClr val="F20000"/>
              </a:solidFill>
            </a:endParaRPr>
          </a:p>
        </p:txBody>
      </p:sp>
      <p:sp>
        <p:nvSpPr>
          <p:cNvPr id="4" name="Slide Number Placeholder 3"/>
          <p:cNvSpPr>
            <a:spLocks noGrp="1"/>
          </p:cNvSpPr>
          <p:nvPr>
            <p:ph type="sldNum" sz="quarter" idx="12"/>
          </p:nvPr>
        </p:nvSpPr>
        <p:spPr/>
        <p:txBody>
          <a:bodyPr/>
          <a:lstStyle/>
          <a:p>
            <a:fld id="{88E41A72-63AC-41FD-A0BE-A8B1AC4A030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2844" y="142852"/>
            <a:ext cx="5429288" cy="6715148"/>
          </a:xfrm>
          <a:prstGeom prst="rect">
            <a:avLst/>
          </a:prstGeom>
          <a:noFill/>
          <a:ln w="9525">
            <a:noFill/>
            <a:miter lim="800000"/>
            <a:headEnd/>
            <a:tailEnd/>
          </a:ln>
          <a:effectLst/>
        </p:spPr>
      </p:pic>
      <p:sp>
        <p:nvSpPr>
          <p:cNvPr id="2" name="Content Placeholder 1"/>
          <p:cNvSpPr>
            <a:spLocks noGrp="1"/>
          </p:cNvSpPr>
          <p:nvPr>
            <p:ph idx="1"/>
          </p:nvPr>
        </p:nvSpPr>
        <p:spPr>
          <a:xfrm>
            <a:off x="5500694" y="-214338"/>
            <a:ext cx="3357586" cy="6858000"/>
          </a:xfrm>
        </p:spPr>
        <p:txBody>
          <a:bodyPr>
            <a:normAutofit fontScale="92500" lnSpcReduction="20000"/>
          </a:bodyPr>
          <a:lstStyle/>
          <a:p>
            <a:pPr algn="just"/>
            <a:endParaRPr lang="en-US" b="1" dirty="0" smtClean="0"/>
          </a:p>
          <a:p>
            <a:pPr algn="just"/>
            <a:endParaRPr lang="en-US" b="1" dirty="0" smtClean="0"/>
          </a:p>
          <a:p>
            <a:pPr algn="just"/>
            <a:r>
              <a:rPr lang="en-US" b="1" dirty="0" smtClean="0">
                <a:solidFill>
                  <a:srgbClr val="FF0000"/>
                </a:solidFill>
              </a:rPr>
              <a:t>Fig: Hypervisors are installed on Physical Servers 1, 2, and 3 (1). </a:t>
            </a:r>
          </a:p>
          <a:p>
            <a:pPr algn="just"/>
            <a:r>
              <a:rPr lang="en-US" b="1" dirty="0" smtClean="0">
                <a:solidFill>
                  <a:srgbClr val="FF0000"/>
                </a:solidFill>
              </a:rPr>
              <a:t>Virtual servers are created by the hypervisors (2). </a:t>
            </a:r>
          </a:p>
          <a:p>
            <a:pPr algn="just"/>
            <a:r>
              <a:rPr lang="en-US" b="1" dirty="0" smtClean="0">
                <a:solidFill>
                  <a:srgbClr val="FF0000"/>
                </a:solidFill>
              </a:rPr>
              <a:t>A shared cloud storage device containing virtual server configuration files is positioned for accessibility by all hypervisors (3). </a:t>
            </a:r>
          </a:p>
          <a:p>
            <a:pPr algn="just"/>
            <a:r>
              <a:rPr lang="en-US" b="1" dirty="0" smtClean="0">
                <a:solidFill>
                  <a:srgbClr val="FF0000"/>
                </a:solidFill>
              </a:rPr>
              <a:t>The hypervisor cluster is enabled on the three physical server hosts via a central VIM (4). </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21</a:t>
            </a:fld>
            <a:endParaRPr lang="en-US"/>
          </a:p>
        </p:txBody>
      </p:sp>
      <p:pic>
        <p:nvPicPr>
          <p:cNvPr id="4098" name="Picture 2"/>
          <p:cNvPicPr>
            <a:picLocks noChangeAspect="1" noChangeArrowheads="1"/>
          </p:cNvPicPr>
          <p:nvPr/>
        </p:nvPicPr>
        <p:blipFill>
          <a:blip r:embed="rId2"/>
          <a:srcRect/>
          <a:stretch>
            <a:fillRect/>
          </a:stretch>
        </p:blipFill>
        <p:spPr bwMode="auto">
          <a:xfrm>
            <a:off x="428596" y="71414"/>
            <a:ext cx="8305128" cy="6700859"/>
          </a:xfrm>
          <a:prstGeom prst="rect">
            <a:avLst/>
          </a:prstGeom>
          <a:noFill/>
          <a:ln w="9525">
            <a:noFill/>
            <a:miter lim="800000"/>
            <a:headEnd/>
            <a:tailEnd/>
          </a:ln>
          <a:effectLst/>
        </p:spPr>
      </p:pic>
      <p:sp>
        <p:nvSpPr>
          <p:cNvPr id="6" name="TextBox 5"/>
          <p:cNvSpPr txBox="1"/>
          <p:nvPr/>
        </p:nvSpPr>
        <p:spPr>
          <a:xfrm>
            <a:off x="500034" y="4857760"/>
            <a:ext cx="3429024" cy="2010807"/>
          </a:xfrm>
          <a:prstGeom prst="rect">
            <a:avLst/>
          </a:prstGeom>
          <a:noFill/>
        </p:spPr>
        <p:txBody>
          <a:bodyPr wrap="square" rtlCol="0">
            <a:spAutoFit/>
          </a:bodyPr>
          <a:lstStyle/>
          <a:p>
            <a:pPr algn="just"/>
            <a:r>
              <a:rPr lang="en-US" sz="3200" b="1" baseline="-25000" dirty="0" smtClean="0">
                <a:solidFill>
                  <a:srgbClr val="FF0000"/>
                </a:solidFill>
              </a:rPr>
              <a:t>Fig: The physical servers exchange heartbeat messages with one another and the VIM according to a pre-defined schedule (5). </a:t>
            </a:r>
          </a:p>
          <a:p>
            <a:pPr algn="just"/>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22</a:t>
            </a:fld>
            <a:endParaRPr lang="en-US"/>
          </a:p>
        </p:txBody>
      </p:sp>
      <p:pic>
        <p:nvPicPr>
          <p:cNvPr id="5122" name="Picture 2"/>
          <p:cNvPicPr>
            <a:picLocks noChangeAspect="1" noChangeArrowheads="1"/>
          </p:cNvPicPr>
          <p:nvPr/>
        </p:nvPicPr>
        <p:blipFill>
          <a:blip r:embed="rId2"/>
          <a:srcRect/>
          <a:stretch>
            <a:fillRect/>
          </a:stretch>
        </p:blipFill>
        <p:spPr bwMode="auto">
          <a:xfrm>
            <a:off x="224211" y="85751"/>
            <a:ext cx="8562631" cy="7129463"/>
          </a:xfrm>
          <a:prstGeom prst="rect">
            <a:avLst/>
          </a:prstGeom>
          <a:noFill/>
          <a:ln w="9525">
            <a:noFill/>
            <a:miter lim="800000"/>
            <a:headEnd/>
            <a:tailEnd/>
          </a:ln>
          <a:effectLst/>
        </p:spPr>
      </p:pic>
      <p:sp>
        <p:nvSpPr>
          <p:cNvPr id="6" name="TextBox 5"/>
          <p:cNvSpPr txBox="1"/>
          <p:nvPr/>
        </p:nvSpPr>
        <p:spPr>
          <a:xfrm>
            <a:off x="4714876" y="4929198"/>
            <a:ext cx="4143404" cy="2246769"/>
          </a:xfrm>
          <a:prstGeom prst="rect">
            <a:avLst/>
          </a:prstGeom>
          <a:noFill/>
        </p:spPr>
        <p:txBody>
          <a:bodyPr wrap="square" rtlCol="0">
            <a:spAutoFit/>
          </a:bodyPr>
          <a:lstStyle/>
          <a:p>
            <a:pPr algn="just"/>
            <a:r>
              <a:rPr lang="en-US" sz="2000" b="1" i="1" dirty="0" smtClean="0">
                <a:solidFill>
                  <a:srgbClr val="FF0000"/>
                </a:solidFill>
              </a:rPr>
              <a:t>Fig :Physical Server 2 fails and becomes unavailable, jeopardizing Virtual Server C (1). </a:t>
            </a:r>
          </a:p>
          <a:p>
            <a:pPr algn="just"/>
            <a:r>
              <a:rPr lang="en-US" sz="2000" b="1" i="1" dirty="0" smtClean="0">
                <a:solidFill>
                  <a:srgbClr val="FF0000"/>
                </a:solidFill>
              </a:rPr>
              <a:t>The other physical servers and the VIM stop receiving heartbeat messages from Physical Server 2 (2). </a:t>
            </a:r>
          </a:p>
          <a:p>
            <a:pPr algn="just"/>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72132" y="71414"/>
            <a:ext cx="3286148" cy="6715172"/>
          </a:xfrm>
        </p:spPr>
        <p:txBody>
          <a:bodyPr>
            <a:normAutofit fontScale="92500" lnSpcReduction="10000"/>
          </a:bodyPr>
          <a:lstStyle/>
          <a:p>
            <a:pPr algn="just"/>
            <a:r>
              <a:rPr lang="en-US" b="1" dirty="0" smtClean="0">
                <a:solidFill>
                  <a:srgbClr val="FF0000"/>
                </a:solidFill>
              </a:rPr>
              <a:t>Fig: The VIM chooses Physical Server 3 as the new host to take ownership of Virtual Server C after assessing the available capacity of other hypervisors in the cluster (3). </a:t>
            </a:r>
          </a:p>
          <a:p>
            <a:pPr algn="just"/>
            <a:r>
              <a:rPr lang="en-US" b="1" dirty="0" smtClean="0">
                <a:solidFill>
                  <a:srgbClr val="FF0000"/>
                </a:solidFill>
              </a:rPr>
              <a:t>Virtual Server C is live-migrated to the hypervisor running on Physical Server 3, where restarting may be necessary before normal operations can be resumed (4). </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23</a:t>
            </a:fld>
            <a:endParaRPr lang="en-US"/>
          </a:p>
        </p:txBody>
      </p:sp>
      <p:pic>
        <p:nvPicPr>
          <p:cNvPr id="6146" name="Picture 2"/>
          <p:cNvPicPr>
            <a:picLocks noChangeAspect="1" noChangeArrowheads="1"/>
          </p:cNvPicPr>
          <p:nvPr/>
        </p:nvPicPr>
        <p:blipFill>
          <a:blip r:embed="rId2"/>
          <a:srcRect/>
          <a:stretch>
            <a:fillRect/>
          </a:stretch>
        </p:blipFill>
        <p:spPr bwMode="auto">
          <a:xfrm>
            <a:off x="214282" y="71414"/>
            <a:ext cx="5715040" cy="7110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b="1" dirty="0" smtClean="0">
                <a:solidFill>
                  <a:srgbClr val="FF0000"/>
                </a:solidFill>
              </a:rPr>
              <a:t>Service-level agreements (SLAs) </a:t>
            </a:r>
            <a:r>
              <a:rPr lang="en-US" dirty="0" smtClean="0"/>
              <a:t>are a focal point of negotiations, contract terms, legal obligations, and runtime metrics and measurements. </a:t>
            </a:r>
          </a:p>
          <a:p>
            <a:pPr algn="just"/>
            <a:r>
              <a:rPr lang="en-US" dirty="0" smtClean="0"/>
              <a:t>SLAs formalize the guarantees put forth by cloud providers, and correspondingly influence or determine the pricing models and payment terms. </a:t>
            </a:r>
          </a:p>
          <a:p>
            <a:pPr algn="just"/>
            <a:r>
              <a:rPr lang="en-US" dirty="0" smtClean="0"/>
              <a:t>SLAs set cloud consumer expectations and are integral to how organizations build business automation around the utilization of cloud-based IT resources.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24</a:t>
            </a:fld>
            <a:endParaRPr lang="en-US"/>
          </a:p>
        </p:txBody>
      </p:sp>
      <p:sp>
        <p:nvSpPr>
          <p:cNvPr id="5" name="Title 4"/>
          <p:cNvSpPr>
            <a:spLocks noGrp="1"/>
          </p:cNvSpPr>
          <p:nvPr>
            <p:ph type="title"/>
          </p:nvPr>
        </p:nvSpPr>
        <p:spPr/>
        <p:txBody>
          <a:bodyPr/>
          <a:lstStyle/>
          <a:p>
            <a:pPr algn="ctr"/>
            <a:r>
              <a:rPr lang="en-IN" dirty="0" smtClean="0">
                <a:solidFill>
                  <a:srgbClr val="FF0000"/>
                </a:solidFill>
              </a:rPr>
              <a:t>Service Quality Metrics &amp; SLA</a:t>
            </a:r>
            <a:endParaRPr 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lnSpcReduction="10000"/>
          </a:bodyPr>
          <a:lstStyle/>
          <a:p>
            <a:pPr algn="just"/>
            <a:r>
              <a:rPr lang="en-US" dirty="0" smtClean="0"/>
              <a:t>The guarantees made by a cloud provider to a cloud consumer are often carried forward, in that the same guarantees are made by the cloud consumer organization to its clients, business partners, or whomever will be relying on the services and solutions hosted by the cloud provider. </a:t>
            </a:r>
          </a:p>
          <a:p>
            <a:pPr algn="just"/>
            <a:r>
              <a:rPr lang="en-US" dirty="0" smtClean="0"/>
              <a:t>It is therefore crucial for SLAs and related service quality metrics to be understood and aligned in support of the cloud consumer’s business requirements, while also ensuring that the guarantees can, in fact, be realistically fulfilled consistently and reliably by the cloud provider. </a:t>
            </a:r>
          </a:p>
          <a:p>
            <a:pPr algn="just"/>
            <a:r>
              <a:rPr lang="en-US" dirty="0" smtClean="0"/>
              <a:t>The latter consideration is especially relevant for cloud providers that host shared IT resources for high volumes of cloud consumers, each of which will have been issued its own SLA guarantees.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20000"/>
          </a:bodyPr>
          <a:lstStyle/>
          <a:p>
            <a:pPr algn="just"/>
            <a:r>
              <a:rPr lang="en-US" b="1" dirty="0" smtClean="0">
                <a:solidFill>
                  <a:srgbClr val="FF0000"/>
                </a:solidFill>
              </a:rPr>
              <a:t>SERVICE QUALITY METRICS: </a:t>
            </a:r>
            <a:r>
              <a:rPr lang="en-US" dirty="0" smtClean="0"/>
              <a:t>SLAs issued by cloud providers are human-readable documents that describe quality-of-service (</a:t>
            </a:r>
            <a:r>
              <a:rPr lang="en-US" dirty="0" err="1" smtClean="0"/>
              <a:t>QoS</a:t>
            </a:r>
            <a:r>
              <a:rPr lang="en-US" dirty="0" smtClean="0"/>
              <a:t>) features, guarantees, and limitations of one or more cloud-based IT resources.</a:t>
            </a:r>
          </a:p>
          <a:p>
            <a:pPr algn="just"/>
            <a:r>
              <a:rPr lang="en-US" dirty="0" smtClean="0"/>
              <a:t>SLAs use service quality metrics to express measurable </a:t>
            </a:r>
            <a:r>
              <a:rPr lang="en-US" dirty="0" err="1" smtClean="0"/>
              <a:t>QoS</a:t>
            </a:r>
            <a:r>
              <a:rPr lang="en-US" dirty="0" smtClean="0"/>
              <a:t> characteristics.</a:t>
            </a:r>
          </a:p>
          <a:p>
            <a:pPr algn="just"/>
            <a:r>
              <a:rPr lang="en-US" dirty="0" smtClean="0"/>
              <a:t>For example:</a:t>
            </a:r>
          </a:p>
          <a:p>
            <a:pPr algn="just"/>
            <a:r>
              <a:rPr lang="en-US" b="1" dirty="0" smtClean="0">
                <a:solidFill>
                  <a:srgbClr val="FF0000"/>
                </a:solidFill>
              </a:rPr>
              <a:t>• Availability – </a:t>
            </a:r>
            <a:r>
              <a:rPr lang="en-US" dirty="0" smtClean="0"/>
              <a:t>Up-time, outages, service duration</a:t>
            </a:r>
          </a:p>
          <a:p>
            <a:pPr algn="just"/>
            <a:r>
              <a:rPr lang="en-US" b="1" dirty="0" smtClean="0">
                <a:solidFill>
                  <a:srgbClr val="FF0000"/>
                </a:solidFill>
              </a:rPr>
              <a:t>• Reliability – </a:t>
            </a:r>
            <a:r>
              <a:rPr lang="en-US" dirty="0" smtClean="0"/>
              <a:t>Minimum time between failures, guaranteed rate of successful responses</a:t>
            </a:r>
          </a:p>
          <a:p>
            <a:pPr algn="just"/>
            <a:r>
              <a:rPr lang="en-US" b="1" dirty="0" smtClean="0">
                <a:solidFill>
                  <a:srgbClr val="FF0000"/>
                </a:solidFill>
              </a:rPr>
              <a:t>• Performance –</a:t>
            </a:r>
            <a:r>
              <a:rPr lang="en-US" dirty="0" smtClean="0"/>
              <a:t> Capacity, response time, and delivery time guarantees</a:t>
            </a:r>
          </a:p>
          <a:p>
            <a:pPr algn="just"/>
            <a:r>
              <a:rPr lang="en-US" b="1" dirty="0" smtClean="0">
                <a:solidFill>
                  <a:srgbClr val="FF0000"/>
                </a:solidFill>
              </a:rPr>
              <a:t>• Scalability –</a:t>
            </a:r>
            <a:r>
              <a:rPr lang="en-US" dirty="0" smtClean="0"/>
              <a:t> Capacity fluctuation and responsiveness guarantees</a:t>
            </a:r>
            <a:endParaRPr lang="en-US" b="1" dirty="0" smtClean="0">
              <a:solidFill>
                <a:srgbClr val="FF0000"/>
              </a:solidFill>
            </a:endParaRPr>
          </a:p>
          <a:p>
            <a:pPr algn="just"/>
            <a:r>
              <a:rPr lang="en-US" b="1" dirty="0" smtClean="0">
                <a:solidFill>
                  <a:srgbClr val="FF0000"/>
                </a:solidFill>
              </a:rPr>
              <a:t>• Resiliency –</a:t>
            </a:r>
            <a:r>
              <a:rPr lang="en-US" dirty="0" smtClean="0"/>
              <a:t> Mean-time to switchover and recovery SLA management systems use these metrics to perform periodic measurements that verify compliance with SLA guarantees, in addition to collecting SLA-related data for various types of     	   		   statistical analysis.</a:t>
            </a:r>
          </a:p>
          <a:p>
            <a:pPr algn="just"/>
            <a:endParaRPr lang="en-US" dirty="0" smtClean="0"/>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lstStyle/>
          <a:p>
            <a:pPr algn="just"/>
            <a:r>
              <a:rPr lang="en-US" dirty="0" smtClean="0"/>
              <a:t>Each service quality metric is ideally defined </a:t>
            </a:r>
            <a:r>
              <a:rPr lang="en-US" dirty="0" smtClean="0"/>
              <a:t>using some of </a:t>
            </a:r>
            <a:r>
              <a:rPr lang="en-US" dirty="0" smtClean="0"/>
              <a:t>the </a:t>
            </a:r>
            <a:r>
              <a:rPr lang="en-US" dirty="0" smtClean="0"/>
              <a:t>characteristics such as:</a:t>
            </a:r>
            <a:endParaRPr lang="en-US" dirty="0" smtClean="0"/>
          </a:p>
          <a:p>
            <a:pPr algn="just"/>
            <a:r>
              <a:rPr lang="en-US" b="1" dirty="0" smtClean="0">
                <a:solidFill>
                  <a:srgbClr val="FF0000"/>
                </a:solidFill>
              </a:rPr>
              <a:t>• Quantifiable – </a:t>
            </a:r>
            <a:r>
              <a:rPr lang="en-US" dirty="0" smtClean="0"/>
              <a:t>The unit of measure is clearly set, absolute, and appropriate so that the metric can be based on quantitative measurements.</a:t>
            </a:r>
          </a:p>
          <a:p>
            <a:pPr algn="just"/>
            <a:r>
              <a:rPr lang="en-US" b="1" dirty="0" smtClean="0">
                <a:solidFill>
                  <a:srgbClr val="FF0000"/>
                </a:solidFill>
              </a:rPr>
              <a:t>• Repeatable – </a:t>
            </a:r>
            <a:r>
              <a:rPr lang="en-US" dirty="0" smtClean="0"/>
              <a:t>The methods of measuring the metric need to yield identical results when repeated under identical conditions.</a:t>
            </a:r>
          </a:p>
          <a:p>
            <a:pPr algn="just"/>
            <a:r>
              <a:rPr lang="en-US" b="1" dirty="0" smtClean="0">
                <a:solidFill>
                  <a:srgbClr val="FF0000"/>
                </a:solidFill>
              </a:rPr>
              <a:t>• Comparable – </a:t>
            </a:r>
            <a:r>
              <a:rPr lang="en-US" dirty="0" smtClean="0"/>
              <a:t>The units of measure used by a metric need to be standardized and comparable.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9"/>
            <a:ext cx="8229600" cy="4714907"/>
          </a:xfrm>
        </p:spPr>
        <p:txBody>
          <a:bodyPr>
            <a:normAutofit/>
          </a:bodyPr>
          <a:lstStyle/>
          <a:p>
            <a:pPr algn="just"/>
            <a:r>
              <a:rPr lang="en-IN" sz="3000" dirty="0" smtClean="0">
                <a:solidFill>
                  <a:srgbClr val="FF0000"/>
                </a:solidFill>
              </a:rPr>
              <a:t>Workload Distribution Architecture</a:t>
            </a:r>
          </a:p>
          <a:p>
            <a:pPr algn="just"/>
            <a:r>
              <a:rPr lang="en-IN" sz="3000" dirty="0" smtClean="0">
                <a:solidFill>
                  <a:srgbClr val="FF0000"/>
                </a:solidFill>
              </a:rPr>
              <a:t>Dynamic Scalability</a:t>
            </a:r>
          </a:p>
          <a:p>
            <a:pPr algn="just"/>
            <a:r>
              <a:rPr lang="en-IN" sz="3000" dirty="0" smtClean="0">
                <a:solidFill>
                  <a:srgbClr val="FF0000"/>
                </a:solidFill>
              </a:rPr>
              <a:t>Cloud Bursting</a:t>
            </a:r>
          </a:p>
          <a:p>
            <a:pPr algn="just"/>
            <a:r>
              <a:rPr lang="en-IN" sz="3000" dirty="0" smtClean="0">
                <a:solidFill>
                  <a:srgbClr val="FF0000"/>
                </a:solidFill>
              </a:rPr>
              <a:t>Hypervisor Clustering</a:t>
            </a:r>
          </a:p>
          <a:p>
            <a:pPr algn="just"/>
            <a:r>
              <a:rPr lang="en-IN" sz="3000" dirty="0" smtClean="0">
                <a:solidFill>
                  <a:srgbClr val="FF0000"/>
                </a:solidFill>
              </a:rPr>
              <a:t>Service Quality Metrics &amp; SLA.</a:t>
            </a:r>
            <a:endParaRPr lang="en-US" sz="3000" dirty="0" smtClean="0">
              <a:solidFill>
                <a:srgbClr val="FF0000"/>
              </a:solidFill>
            </a:endParaRPr>
          </a:p>
        </p:txBody>
      </p:sp>
      <p:sp>
        <p:nvSpPr>
          <p:cNvPr id="3" name="Title 2"/>
          <p:cNvSpPr>
            <a:spLocks noGrp="1"/>
          </p:cNvSpPr>
          <p:nvPr>
            <p:ph type="title"/>
          </p:nvPr>
        </p:nvSpPr>
        <p:spPr>
          <a:xfrm>
            <a:off x="71438" y="214298"/>
            <a:ext cx="9001156" cy="1143000"/>
          </a:xfrm>
        </p:spPr>
        <p:txBody>
          <a:bodyPr>
            <a:normAutofit fontScale="90000"/>
          </a:bodyPr>
          <a:lstStyle/>
          <a:p>
            <a:pPr algn="ctr"/>
            <a:r>
              <a:rPr lang="en-US" dirty="0" smtClean="0">
                <a:solidFill>
                  <a:srgbClr val="F20000"/>
                </a:solidFill>
              </a:rPr>
              <a:t>UNIT 5 – </a:t>
            </a:r>
            <a:r>
              <a:rPr lang="en-IN" dirty="0" smtClean="0">
                <a:solidFill>
                  <a:srgbClr val="F20000"/>
                </a:solidFill>
              </a:rPr>
              <a:t>SPECIALIZED CLOUD ARCHITECTURE</a:t>
            </a:r>
            <a:endParaRPr lang="en-US" dirty="0" smtClean="0">
              <a:solidFill>
                <a:srgbClr val="F20000"/>
              </a:solidFill>
            </a:endParaRPr>
          </a:p>
        </p:txBody>
      </p:sp>
      <p:sp>
        <p:nvSpPr>
          <p:cNvPr id="4" name="Slide Number Placeholder 3"/>
          <p:cNvSpPr>
            <a:spLocks noGrp="1"/>
          </p:cNvSpPr>
          <p:nvPr>
            <p:ph type="sldNum" sz="quarter" idx="12"/>
          </p:nvPr>
        </p:nvSpPr>
        <p:spPr/>
        <p:txBody>
          <a:bodyPr/>
          <a:lstStyle/>
          <a:p>
            <a:fld id="{88E41A72-63AC-41FD-A0BE-A8B1AC4A030A}"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5357850"/>
          </a:xfrm>
        </p:spPr>
        <p:txBody>
          <a:bodyPr/>
          <a:lstStyle/>
          <a:p>
            <a:pPr algn="just"/>
            <a:r>
              <a:rPr lang="en-US" dirty="0" smtClean="0"/>
              <a:t>IT resources can be horizontally scaled via the addition of one or more identical IT resources, and a load balancer that provides runtime logic capable of evenly distributing the workload among the available IT resources . </a:t>
            </a:r>
          </a:p>
          <a:p>
            <a:pPr algn="just"/>
            <a:r>
              <a:rPr lang="en-US" dirty="0" smtClean="0"/>
              <a:t>The resulting </a:t>
            </a:r>
            <a:r>
              <a:rPr lang="en-US" i="1" dirty="0" smtClean="0"/>
              <a:t>workload distribution architecture reduces both IT resource over-utilization and under-utilization </a:t>
            </a:r>
            <a:r>
              <a:rPr lang="en-US" dirty="0" smtClean="0"/>
              <a:t>to an extent dependent upon the sophistication of the load balancing algorithms and runtime logic.</a:t>
            </a:r>
            <a:endParaRPr lang="en-US" dirty="0"/>
          </a:p>
        </p:txBody>
      </p:sp>
      <p:sp>
        <p:nvSpPr>
          <p:cNvPr id="3" name="Footer Placeholder 2"/>
          <p:cNvSpPr>
            <a:spLocks noGrp="1"/>
          </p:cNvSpPr>
          <p:nvPr>
            <p:ph type="ftr" sz="quarter" idx="11"/>
          </p:nvPr>
        </p:nvSpPr>
        <p:spPr/>
        <p:txBody>
          <a:bodyPr/>
          <a:lstStyle/>
          <a:p>
            <a:r>
              <a:rPr lang="en-US" dirty="0" err="1" smtClean="0"/>
              <a:t>Noornilo</a:t>
            </a:r>
            <a:r>
              <a:rPr lang="en-US" dirty="0" smtClean="0"/>
              <a:t> </a:t>
            </a:r>
            <a:r>
              <a:rPr lang="en-US" dirty="0" err="1" smtClean="0"/>
              <a:t>Nafees</a:t>
            </a:r>
            <a:endParaRPr lang="en-US" dirty="0"/>
          </a:p>
        </p:txBody>
      </p:sp>
      <p:sp>
        <p:nvSpPr>
          <p:cNvPr id="4" name="Slide Number Placeholder 3"/>
          <p:cNvSpPr>
            <a:spLocks noGrp="1"/>
          </p:cNvSpPr>
          <p:nvPr>
            <p:ph type="sldNum" sz="quarter" idx="12"/>
          </p:nvPr>
        </p:nvSpPr>
        <p:spPr/>
        <p:txBody>
          <a:bodyPr/>
          <a:lstStyle/>
          <a:p>
            <a:fld id="{88E41A72-63AC-41FD-A0BE-A8B1AC4A030A}" type="slidenum">
              <a:rPr lang="en-US" smtClean="0"/>
              <a:pPr/>
              <a:t>4</a:t>
            </a:fld>
            <a:endParaRPr lang="en-US"/>
          </a:p>
        </p:txBody>
      </p:sp>
      <p:sp>
        <p:nvSpPr>
          <p:cNvPr id="5" name="Title 4"/>
          <p:cNvSpPr>
            <a:spLocks noGrp="1"/>
          </p:cNvSpPr>
          <p:nvPr>
            <p:ph type="title"/>
          </p:nvPr>
        </p:nvSpPr>
        <p:spPr>
          <a:xfrm>
            <a:off x="457200" y="-24"/>
            <a:ext cx="8229600" cy="1143000"/>
          </a:xfrm>
        </p:spPr>
        <p:txBody>
          <a:bodyPr>
            <a:normAutofit fontScale="90000"/>
          </a:bodyPr>
          <a:lstStyle/>
          <a:p>
            <a:pPr algn="ctr"/>
            <a:r>
              <a:rPr lang="en-IN" sz="4400" dirty="0" smtClean="0">
                <a:solidFill>
                  <a:srgbClr val="FF0000"/>
                </a:solidFill>
              </a:rPr>
              <a:t>Workload Distribution Architecture</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7686" t="12695" r="7760" b="8203"/>
          <a:stretch>
            <a:fillRect/>
          </a:stretch>
        </p:blipFill>
        <p:spPr bwMode="auto">
          <a:xfrm>
            <a:off x="214315" y="142852"/>
            <a:ext cx="8786841" cy="5857916"/>
          </a:xfrm>
          <a:prstGeom prst="rect">
            <a:avLst/>
          </a:prstGeom>
          <a:noFill/>
          <a:ln w="9525">
            <a:noFill/>
            <a:miter lim="800000"/>
            <a:headEnd/>
            <a:tailEnd/>
          </a:ln>
          <a:effectLst/>
        </p:spPr>
      </p:pic>
      <p:sp>
        <p:nvSpPr>
          <p:cNvPr id="2" name="Content Placeholder 1"/>
          <p:cNvSpPr>
            <a:spLocks noGrp="1"/>
          </p:cNvSpPr>
          <p:nvPr>
            <p:ph idx="1"/>
          </p:nvPr>
        </p:nvSpPr>
        <p:spPr>
          <a:xfrm>
            <a:off x="357158" y="285728"/>
            <a:ext cx="8501122" cy="6858048"/>
          </a:xfrm>
        </p:spPr>
        <p:txBody>
          <a:bodyPr>
            <a:normAutofit/>
          </a:bodyPr>
          <a:lstStyle/>
          <a:p>
            <a:pPr algn="just">
              <a:buNone/>
            </a:pPr>
            <a:r>
              <a:rPr lang="en-US" b="1" dirty="0" smtClean="0">
                <a:solidFill>
                  <a:srgbClr val="FF0000"/>
                </a:solidFill>
              </a:rPr>
              <a:t>Fig: Workload</a:t>
            </a:r>
          </a:p>
          <a:p>
            <a:pPr algn="just">
              <a:buNone/>
            </a:pPr>
            <a:r>
              <a:rPr lang="en-US" b="1" dirty="0" smtClean="0">
                <a:solidFill>
                  <a:srgbClr val="FF0000"/>
                </a:solidFill>
              </a:rPr>
              <a:t>       Distribution</a:t>
            </a:r>
          </a:p>
          <a:p>
            <a:pPr algn="just">
              <a:buNone/>
            </a:pPr>
            <a:r>
              <a:rPr lang="en-US" b="1" dirty="0" smtClean="0">
                <a:solidFill>
                  <a:srgbClr val="FF0000"/>
                </a:solidFill>
              </a:rPr>
              <a:t>	    Architecture</a:t>
            </a:r>
          </a:p>
          <a:p>
            <a:pPr algn="just">
              <a:buNone/>
            </a:pPr>
            <a:endParaRPr lang="en-US" b="1" dirty="0" smtClean="0">
              <a:solidFill>
                <a:srgbClr val="FF0000"/>
              </a:solidFill>
            </a:endParaRPr>
          </a:p>
          <a:p>
            <a:pPr algn="just">
              <a:buNone/>
            </a:pPr>
            <a:endParaRPr lang="en-US" b="1" dirty="0" smtClean="0">
              <a:solidFill>
                <a:srgbClr val="FF0000"/>
              </a:solidFill>
            </a:endParaRPr>
          </a:p>
          <a:p>
            <a:pPr algn="just">
              <a:buNone/>
            </a:pPr>
            <a:endParaRPr lang="en-US" b="1" dirty="0" smtClean="0">
              <a:solidFill>
                <a:srgbClr val="FF0000"/>
              </a:solidFill>
            </a:endParaRPr>
          </a:p>
          <a:p>
            <a:pPr algn="just">
              <a:buNone/>
            </a:pPr>
            <a:endParaRPr lang="en-US" b="1" dirty="0" smtClean="0">
              <a:solidFill>
                <a:srgbClr val="FF0000"/>
              </a:solidFill>
            </a:endParaRPr>
          </a:p>
          <a:p>
            <a:pPr algn="just">
              <a:buNone/>
            </a:pPr>
            <a:endParaRPr lang="en-US" b="1" dirty="0" smtClean="0">
              <a:solidFill>
                <a:srgbClr val="FF0000"/>
              </a:solidFill>
            </a:endParaRPr>
          </a:p>
          <a:p>
            <a:pPr algn="just">
              <a:buNone/>
            </a:pPr>
            <a:endParaRPr lang="en-US" b="1" dirty="0" smtClean="0">
              <a:solidFill>
                <a:srgbClr val="FF0000"/>
              </a:solidFill>
            </a:endParaRPr>
          </a:p>
          <a:p>
            <a:pPr algn="just">
              <a:buNone/>
            </a:pPr>
            <a:endParaRPr lang="en-US" b="1" dirty="0" smtClean="0">
              <a:solidFill>
                <a:srgbClr val="FF0000"/>
              </a:solidFill>
            </a:endParaRPr>
          </a:p>
          <a:p>
            <a:pPr algn="just"/>
            <a:r>
              <a:rPr lang="en-US" sz="2500" dirty="0" smtClean="0">
                <a:solidFill>
                  <a:srgbClr val="FF0000"/>
                </a:solidFill>
              </a:rPr>
              <a:t>A redundant copy of Cloud Service A is implemented on Virtual Server B. The load balancer intercepts cloud service consumer requests and directs them to both Virtual Servers A 		and B to ensure even workload distribution.</a:t>
            </a:r>
            <a:endParaRPr lang="en-US" sz="2500"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lnSpcReduction="10000"/>
          </a:bodyPr>
          <a:lstStyle/>
          <a:p>
            <a:pPr algn="just"/>
            <a:r>
              <a:rPr lang="en-US" dirty="0" smtClean="0"/>
              <a:t>This fundamental architectural model can be applied to any IT resource, with workload distribution commonly carried out in support of distributed virtual servers, cloud storage devices, and cloud services.</a:t>
            </a:r>
          </a:p>
          <a:p>
            <a:pPr algn="just"/>
            <a:r>
              <a:rPr lang="en-US" dirty="0" smtClean="0"/>
              <a:t>In addition to the base load balancer mechanism, and the virtual server and cloud storage device mechanisms to which load balancing can be applied, the following mechanisms can also be part of this cloud architecture:</a:t>
            </a:r>
          </a:p>
          <a:p>
            <a:pPr algn="just"/>
            <a:r>
              <a:rPr lang="en-US" b="1" dirty="0" smtClean="0">
                <a:solidFill>
                  <a:srgbClr val="FF0000"/>
                </a:solidFill>
              </a:rPr>
              <a:t>• </a:t>
            </a:r>
            <a:r>
              <a:rPr lang="en-US" b="1" i="1" dirty="0" smtClean="0">
                <a:solidFill>
                  <a:srgbClr val="FF0000"/>
                </a:solidFill>
              </a:rPr>
              <a:t>Audit Monitor – </a:t>
            </a:r>
            <a:r>
              <a:rPr lang="en-US" i="1" dirty="0" smtClean="0"/>
              <a:t>When distributing runtime workloads, the type and geographical </a:t>
            </a:r>
            <a:r>
              <a:rPr lang="en-US" dirty="0" smtClean="0"/>
              <a:t>location of the IT resources that process the data can determine whether monitoring is necessary to fulfill legal and regulatory requirements.</a:t>
            </a:r>
          </a:p>
          <a:p>
            <a:pPr algn="just"/>
            <a:r>
              <a:rPr lang="en-US" dirty="0" smtClean="0"/>
              <a:t>• </a:t>
            </a:r>
            <a:r>
              <a:rPr lang="en-US" b="1" i="1" dirty="0" smtClean="0">
                <a:solidFill>
                  <a:srgbClr val="FF0000"/>
                </a:solidFill>
              </a:rPr>
              <a:t>Cloud Usage Monitor – </a:t>
            </a:r>
            <a:r>
              <a:rPr lang="en-US" i="1" dirty="0" smtClean="0"/>
              <a:t>Various monitors can be involved to carry out runtime </a:t>
            </a:r>
            <a:r>
              <a:rPr lang="en-US" dirty="0" smtClean="0"/>
              <a:t>workload tracking and data processing.</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a:bodyPr>
          <a:lstStyle/>
          <a:p>
            <a:pPr algn="just"/>
            <a:r>
              <a:rPr lang="en-US" b="1" dirty="0" smtClean="0">
                <a:solidFill>
                  <a:srgbClr val="FF0000"/>
                </a:solidFill>
              </a:rPr>
              <a:t>• </a:t>
            </a:r>
            <a:r>
              <a:rPr lang="en-US" b="1" i="1" dirty="0" smtClean="0">
                <a:solidFill>
                  <a:srgbClr val="FF0000"/>
                </a:solidFill>
              </a:rPr>
              <a:t>Hypervisor –</a:t>
            </a:r>
            <a:r>
              <a:rPr lang="en-US" b="1" i="1" dirty="0" smtClean="0"/>
              <a:t> </a:t>
            </a:r>
            <a:r>
              <a:rPr lang="en-US" i="1" dirty="0" smtClean="0"/>
              <a:t>Workloads between hypervisors and the virtual servers that they </a:t>
            </a:r>
            <a:r>
              <a:rPr lang="en-US" dirty="0" smtClean="0"/>
              <a:t>host may require distribution.</a:t>
            </a:r>
          </a:p>
          <a:p>
            <a:pPr algn="just"/>
            <a:r>
              <a:rPr lang="en-US" b="1" dirty="0" smtClean="0">
                <a:solidFill>
                  <a:srgbClr val="FF0000"/>
                </a:solidFill>
              </a:rPr>
              <a:t>• </a:t>
            </a:r>
            <a:r>
              <a:rPr lang="en-US" b="1" i="1" dirty="0" smtClean="0">
                <a:solidFill>
                  <a:srgbClr val="FF0000"/>
                </a:solidFill>
              </a:rPr>
              <a:t>Logical Network Perimeter –</a:t>
            </a:r>
            <a:r>
              <a:rPr lang="en-US" i="1" dirty="0" smtClean="0"/>
              <a:t> The logical network perimeter isolates cloud consumer </a:t>
            </a:r>
            <a:r>
              <a:rPr lang="en-US" dirty="0" smtClean="0"/>
              <a:t>network boundaries in relation to how and where workloads are distributed.</a:t>
            </a:r>
          </a:p>
          <a:p>
            <a:pPr algn="just"/>
            <a:r>
              <a:rPr lang="en-US" b="1" dirty="0" smtClean="0">
                <a:solidFill>
                  <a:srgbClr val="FF0000"/>
                </a:solidFill>
              </a:rPr>
              <a:t>• </a:t>
            </a:r>
            <a:r>
              <a:rPr lang="en-US" b="1" i="1" dirty="0" smtClean="0">
                <a:solidFill>
                  <a:srgbClr val="FF0000"/>
                </a:solidFill>
              </a:rPr>
              <a:t>Resource Cluster – </a:t>
            </a:r>
            <a:r>
              <a:rPr lang="en-US" i="1" dirty="0" smtClean="0"/>
              <a:t>Clustered IT resources in active/active mode are commonly </a:t>
            </a:r>
            <a:r>
              <a:rPr lang="en-US" dirty="0" smtClean="0"/>
              <a:t>used to support workload balancing between different cluster nodes.</a:t>
            </a:r>
          </a:p>
          <a:p>
            <a:pPr algn="just"/>
            <a:r>
              <a:rPr lang="en-US" b="1" dirty="0" smtClean="0">
                <a:solidFill>
                  <a:srgbClr val="FF0000"/>
                </a:solidFill>
              </a:rPr>
              <a:t>• </a:t>
            </a:r>
            <a:r>
              <a:rPr lang="en-US" b="1" i="1" dirty="0" smtClean="0">
                <a:solidFill>
                  <a:srgbClr val="FF0000"/>
                </a:solidFill>
              </a:rPr>
              <a:t>Resource Replication – </a:t>
            </a:r>
            <a:r>
              <a:rPr lang="en-US" i="1" dirty="0" smtClean="0"/>
              <a:t>This mechanism can generate new instances of virtualized </a:t>
            </a:r>
            <a:r>
              <a:rPr lang="en-US" dirty="0" smtClean="0"/>
              <a:t>IT resources in response to runtime workload distribution demands.</a:t>
            </a:r>
            <a:endParaRPr lang="en-US" b="1" dirty="0" smtClean="0">
              <a:solidFill>
                <a:srgbClr val="FF0000"/>
              </a:solidFill>
            </a:endParaRP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7232"/>
            <a:ext cx="8229600" cy="5715040"/>
          </a:xfrm>
        </p:spPr>
        <p:txBody>
          <a:bodyPr>
            <a:normAutofit fontScale="92500" lnSpcReduction="10000"/>
          </a:bodyPr>
          <a:lstStyle/>
          <a:p>
            <a:pPr algn="just"/>
            <a:r>
              <a:rPr lang="en-US" dirty="0" smtClean="0"/>
              <a:t>The </a:t>
            </a:r>
            <a:r>
              <a:rPr lang="en-US" i="1" dirty="0" smtClean="0"/>
              <a:t>dynamic scalability architecture is an architectural model based on a system of predefined </a:t>
            </a:r>
            <a:r>
              <a:rPr lang="en-US" dirty="0" smtClean="0"/>
              <a:t>scaling conditions that trigger the dynamic allocation of IT resources from resource pools. </a:t>
            </a:r>
          </a:p>
          <a:p>
            <a:pPr algn="just"/>
            <a:r>
              <a:rPr lang="en-US" dirty="0" smtClean="0"/>
              <a:t>Dynamic allocation enables variable utilization as dictated by usage demand fluctuations, since unnecessary IT resources are efficiently reclaimed without requiring manual interaction.</a:t>
            </a:r>
          </a:p>
          <a:p>
            <a:pPr algn="just"/>
            <a:r>
              <a:rPr lang="en-US" dirty="0" smtClean="0"/>
              <a:t>The automated scaling listener is configured with workload thresholds that dictate when new IT resources need to be added to the workload processing. </a:t>
            </a:r>
          </a:p>
          <a:p>
            <a:pPr algn="just"/>
            <a:r>
              <a:rPr lang="en-US" dirty="0" smtClean="0"/>
              <a:t>This mechanism can be provided with logic that determines how many additional IT resources can be dynamically provided, based on the terms of a given cloud consumer’s 	provisioning contract.</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8</a:t>
            </a:fld>
            <a:endParaRPr lang="en-US"/>
          </a:p>
        </p:txBody>
      </p:sp>
      <p:sp>
        <p:nvSpPr>
          <p:cNvPr id="5" name="Title 4"/>
          <p:cNvSpPr>
            <a:spLocks noGrp="1"/>
          </p:cNvSpPr>
          <p:nvPr>
            <p:ph type="title"/>
          </p:nvPr>
        </p:nvSpPr>
        <p:spPr>
          <a:xfrm>
            <a:off x="428596" y="-71462"/>
            <a:ext cx="8229600" cy="1143000"/>
          </a:xfrm>
        </p:spPr>
        <p:txBody>
          <a:bodyPr/>
          <a:lstStyle/>
          <a:p>
            <a:pPr algn="ctr"/>
            <a:r>
              <a:rPr lang="en-US" dirty="0" smtClean="0">
                <a:solidFill>
                  <a:srgbClr val="FF0000"/>
                </a:solidFill>
              </a:rPr>
              <a:t>Dynamic Scalability Architecture</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501122" cy="6286544"/>
          </a:xfrm>
        </p:spPr>
        <p:txBody>
          <a:bodyPr>
            <a:normAutofit fontScale="92500" lnSpcReduction="20000"/>
          </a:bodyPr>
          <a:lstStyle/>
          <a:p>
            <a:pPr algn="just"/>
            <a:r>
              <a:rPr lang="en-US" dirty="0" smtClean="0"/>
              <a:t>The following types of dynamic scaling are commonly used:</a:t>
            </a:r>
          </a:p>
          <a:p>
            <a:pPr algn="just"/>
            <a:r>
              <a:rPr lang="en-US" b="1" dirty="0" smtClean="0">
                <a:solidFill>
                  <a:srgbClr val="FF0000"/>
                </a:solidFill>
              </a:rPr>
              <a:t>• </a:t>
            </a:r>
            <a:r>
              <a:rPr lang="en-US" b="1" i="1" dirty="0" smtClean="0">
                <a:solidFill>
                  <a:srgbClr val="FF0000"/>
                </a:solidFill>
              </a:rPr>
              <a:t>Dynamic Horizontal Scaling – </a:t>
            </a:r>
            <a:r>
              <a:rPr lang="en-US" i="1" dirty="0" smtClean="0"/>
              <a:t>IT resource instances are scaled out and in to handle </a:t>
            </a:r>
            <a:r>
              <a:rPr lang="en-US" dirty="0" smtClean="0"/>
              <a:t>fluctuating workloads. </a:t>
            </a:r>
          </a:p>
          <a:p>
            <a:pPr algn="just"/>
            <a:r>
              <a:rPr lang="en-US" dirty="0" smtClean="0"/>
              <a:t>The automatic scaling listener monitors requests and signals resource replication to initiate IT resource duplication, as per requirements and permissions.</a:t>
            </a:r>
          </a:p>
          <a:p>
            <a:pPr algn="just"/>
            <a:r>
              <a:rPr lang="en-US" b="1" dirty="0" smtClean="0">
                <a:solidFill>
                  <a:srgbClr val="FF0000"/>
                </a:solidFill>
              </a:rPr>
              <a:t>• </a:t>
            </a:r>
            <a:r>
              <a:rPr lang="en-US" b="1" i="1" dirty="0" smtClean="0">
                <a:solidFill>
                  <a:srgbClr val="FF0000"/>
                </a:solidFill>
              </a:rPr>
              <a:t>Dynamic Vertical Scaling – </a:t>
            </a:r>
            <a:r>
              <a:rPr lang="en-US" i="1" dirty="0" smtClean="0"/>
              <a:t>IT resource instances are scaled up and down when </a:t>
            </a:r>
            <a:r>
              <a:rPr lang="en-US" dirty="0" smtClean="0"/>
              <a:t>there is a need to adjust the processing capacity of a single IT resource. </a:t>
            </a:r>
          </a:p>
          <a:p>
            <a:pPr algn="just"/>
            <a:r>
              <a:rPr lang="en-US" dirty="0" smtClean="0"/>
              <a:t>For example, a virtual server that is being overloaded can have its memory dynamically increased or it may have a processing core added.</a:t>
            </a:r>
          </a:p>
          <a:p>
            <a:pPr algn="just"/>
            <a:r>
              <a:rPr lang="en-US" b="1" dirty="0" smtClean="0">
                <a:solidFill>
                  <a:srgbClr val="FF0000"/>
                </a:solidFill>
              </a:rPr>
              <a:t>• </a:t>
            </a:r>
            <a:r>
              <a:rPr lang="en-US" b="1" i="1" dirty="0" smtClean="0">
                <a:solidFill>
                  <a:srgbClr val="FF0000"/>
                </a:solidFill>
              </a:rPr>
              <a:t>Dynamic Relocation –</a:t>
            </a:r>
            <a:r>
              <a:rPr lang="en-US" i="1" dirty="0" smtClean="0"/>
              <a:t> The IT resource is relocated to a host with more capacity. </a:t>
            </a:r>
          </a:p>
          <a:p>
            <a:pPr algn="just"/>
            <a:r>
              <a:rPr lang="en-US" i="1" dirty="0" smtClean="0"/>
              <a:t>For </a:t>
            </a:r>
            <a:r>
              <a:rPr lang="en-US" dirty="0" smtClean="0"/>
              <a:t>example, a database may need to be moved from a tape-based SAN storage device with 4 GB per second I/O capacity to another disk-based SAN storage device with </a:t>
            </a:r>
            <a:r>
              <a:rPr lang="it-IT" dirty="0" smtClean="0"/>
              <a:t>8 GB per second I/O capacity.</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5371</TotalTime>
  <Words>1918</Words>
  <Application>Microsoft Office PowerPoint</Application>
  <PresentationFormat>On-screen Show (4:3)</PresentationFormat>
  <Paragraphs>225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1702CS704 – CLOUD COMPUTING</vt:lpstr>
      <vt:lpstr>Course Outcomes</vt:lpstr>
      <vt:lpstr>UNIT 5 – SPECIALIZED CLOUD ARCHITECTURE</vt:lpstr>
      <vt:lpstr>Workload Distribution Architecture</vt:lpstr>
      <vt:lpstr>Slide 5</vt:lpstr>
      <vt:lpstr>Slide 6</vt:lpstr>
      <vt:lpstr>Slide 7</vt:lpstr>
      <vt:lpstr>Dynamic Scalability Architecture</vt:lpstr>
      <vt:lpstr>Slide 9</vt:lpstr>
      <vt:lpstr>Slide 10</vt:lpstr>
      <vt:lpstr>Slide 11</vt:lpstr>
      <vt:lpstr>Slide 12</vt:lpstr>
      <vt:lpstr>Slide 13</vt:lpstr>
      <vt:lpstr>Cloud Bursting Architecture</vt:lpstr>
      <vt:lpstr>Slide 15</vt:lpstr>
      <vt:lpstr>Slide 16</vt:lpstr>
      <vt:lpstr>Hypervisor Clustering Architecture</vt:lpstr>
      <vt:lpstr>Slide 18</vt:lpstr>
      <vt:lpstr>Slide 19</vt:lpstr>
      <vt:lpstr>Slide 20</vt:lpstr>
      <vt:lpstr>Slide 21</vt:lpstr>
      <vt:lpstr>Slide 22</vt:lpstr>
      <vt:lpstr>Slide 23</vt:lpstr>
      <vt:lpstr>Service Quality Metrics &amp; SLA</vt:lpstr>
      <vt:lpstr>Slide 25</vt:lpstr>
      <vt:lpstr>Slide 26</vt:lpstr>
      <vt:lpstr>Slide 27</vt:lpstr>
    </vt:vector>
  </TitlesOfParts>
  <Company>JS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dc:title>
  <dc:creator>Noornilo</dc:creator>
  <cp:lastModifiedBy>Noornilo</cp:lastModifiedBy>
  <cp:revision>140</cp:revision>
  <dcterms:created xsi:type="dcterms:W3CDTF">2016-12-08T14:23:39Z</dcterms:created>
  <dcterms:modified xsi:type="dcterms:W3CDTF">2020-07-11T08:06:22Z</dcterms:modified>
</cp:coreProperties>
</file>