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1"/>
  </p:sldMasterIdLst>
  <p:notesMasterIdLst>
    <p:notesMasterId r:id="rId29"/>
  </p:notesMasterIdLst>
  <p:handoutMasterIdLst>
    <p:handoutMasterId r:id="rId30"/>
  </p:handoutMasterIdLst>
  <p:sldIdLst>
    <p:sldId id="332" r:id="rId2"/>
    <p:sldId id="259" r:id="rId3"/>
    <p:sldId id="303" r:id="rId4"/>
    <p:sldId id="283" r:id="rId5"/>
    <p:sldId id="284" r:id="rId6"/>
    <p:sldId id="286" r:id="rId7"/>
    <p:sldId id="330" r:id="rId8"/>
    <p:sldId id="325" r:id="rId9"/>
    <p:sldId id="326" r:id="rId10"/>
    <p:sldId id="328" r:id="rId11"/>
    <p:sldId id="322" r:id="rId12"/>
    <p:sldId id="323" r:id="rId13"/>
    <p:sldId id="299" r:id="rId14"/>
    <p:sldId id="300" r:id="rId15"/>
    <p:sldId id="301" r:id="rId16"/>
    <p:sldId id="314" r:id="rId17"/>
    <p:sldId id="311" r:id="rId18"/>
    <p:sldId id="312" r:id="rId19"/>
    <p:sldId id="331" r:id="rId20"/>
    <p:sldId id="302" r:id="rId21"/>
    <p:sldId id="315" r:id="rId22"/>
    <p:sldId id="316" r:id="rId23"/>
    <p:sldId id="271" r:id="rId24"/>
    <p:sldId id="266" r:id="rId25"/>
    <p:sldId id="334" r:id="rId26"/>
    <p:sldId id="333" r:id="rId27"/>
    <p:sldId id="335"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95DD"/>
    <a:srgbClr val="5F5F5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94" autoAdjust="0"/>
    <p:restoredTop sz="54363" autoAdjust="0"/>
  </p:normalViewPr>
  <p:slideViewPr>
    <p:cSldViewPr>
      <p:cViewPr varScale="1">
        <p:scale>
          <a:sx n="60" d="100"/>
          <a:sy n="60" d="100"/>
        </p:scale>
        <p:origin x="-3180" y="-96"/>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369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848CEE-5278-4579-8B59-240B75EA41CE}" type="doc">
      <dgm:prSet loTypeId="urn:microsoft.com/office/officeart/2005/8/layout/arrow2" loCatId="process" qsTypeId="urn:microsoft.com/office/officeart/2005/8/quickstyle/simple1" qsCatId="simple" csTypeId="urn:microsoft.com/office/officeart/2005/8/colors/accent1_2" csCatId="accent1" phldr="1"/>
      <dgm:spPr/>
    </dgm:pt>
    <dgm:pt modelId="{97537FC1-5298-43E6-9ED8-F94FB3574508}">
      <dgm:prSet phldrT="[Text]" custT="1"/>
      <dgm:spPr/>
      <dgm:t>
        <a:bodyPr/>
        <a:lstStyle/>
        <a:p>
          <a:r>
            <a:rPr lang="en-US" sz="1600" dirty="0" smtClean="0">
              <a:latin typeface="Calibri" pitchFamily="34" charset="0"/>
            </a:rPr>
            <a:t>Phase 1: Assessment</a:t>
          </a:r>
          <a:endParaRPr lang="en-US" sz="1600" dirty="0">
            <a:latin typeface="Calibri" pitchFamily="34" charset="0"/>
          </a:endParaRPr>
        </a:p>
      </dgm:t>
    </dgm:pt>
    <dgm:pt modelId="{DDD7A715-E618-4780-8ABD-5582C96AD9EF}" type="parTrans" cxnId="{8B357C1A-54BB-471B-ADED-5210C78A94DE}">
      <dgm:prSet/>
      <dgm:spPr/>
      <dgm:t>
        <a:bodyPr/>
        <a:lstStyle/>
        <a:p>
          <a:endParaRPr lang="en-US" sz="2400"/>
        </a:p>
      </dgm:t>
    </dgm:pt>
    <dgm:pt modelId="{8EE3B9C4-0C83-4BAF-844D-2CC37741BEF2}" type="sibTrans" cxnId="{8B357C1A-54BB-471B-ADED-5210C78A94DE}">
      <dgm:prSet/>
      <dgm:spPr/>
      <dgm:t>
        <a:bodyPr/>
        <a:lstStyle/>
        <a:p>
          <a:endParaRPr lang="en-US" sz="2400"/>
        </a:p>
      </dgm:t>
    </dgm:pt>
    <dgm:pt modelId="{F734ED1F-BBCB-4755-A42B-D104D017292F}">
      <dgm:prSet phldrT="[Text]" custT="1"/>
      <dgm:spPr/>
      <dgm:t>
        <a:bodyPr/>
        <a:lstStyle/>
        <a:p>
          <a:r>
            <a:rPr lang="en-US" sz="1600" dirty="0" smtClean="0">
              <a:latin typeface="Calibri" pitchFamily="34" charset="0"/>
            </a:rPr>
            <a:t>Phase 2: Proof of Concept</a:t>
          </a:r>
          <a:endParaRPr lang="en-US" sz="1600" dirty="0">
            <a:latin typeface="Calibri" pitchFamily="34" charset="0"/>
          </a:endParaRPr>
        </a:p>
      </dgm:t>
    </dgm:pt>
    <dgm:pt modelId="{CAD8753B-87C8-49C1-A5A5-5066CCBC2115}" type="parTrans" cxnId="{4430F9D8-2C11-4D18-AEB5-FD84430C3B7C}">
      <dgm:prSet/>
      <dgm:spPr/>
      <dgm:t>
        <a:bodyPr/>
        <a:lstStyle/>
        <a:p>
          <a:endParaRPr lang="en-US" sz="2400"/>
        </a:p>
      </dgm:t>
    </dgm:pt>
    <dgm:pt modelId="{A62FD577-186A-43B0-9650-FABBFB07CE33}" type="sibTrans" cxnId="{4430F9D8-2C11-4D18-AEB5-FD84430C3B7C}">
      <dgm:prSet/>
      <dgm:spPr/>
      <dgm:t>
        <a:bodyPr/>
        <a:lstStyle/>
        <a:p>
          <a:endParaRPr lang="en-US" sz="2400"/>
        </a:p>
      </dgm:t>
    </dgm:pt>
    <dgm:pt modelId="{322DD5FF-F3F9-42E4-8EEE-00DC5F407878}">
      <dgm:prSet phldrT="[Text]" custT="1"/>
      <dgm:spPr/>
      <dgm:t>
        <a:bodyPr/>
        <a:lstStyle/>
        <a:p>
          <a:r>
            <a:rPr lang="en-US" sz="1600" dirty="0" smtClean="0">
              <a:latin typeface="Calibri" pitchFamily="34" charset="0"/>
            </a:rPr>
            <a:t>Phase 3: Migration</a:t>
          </a:r>
          <a:endParaRPr lang="en-US" sz="1600" dirty="0">
            <a:latin typeface="Calibri" pitchFamily="34" charset="0"/>
          </a:endParaRPr>
        </a:p>
      </dgm:t>
    </dgm:pt>
    <dgm:pt modelId="{95E8A611-B353-4985-9335-E0A7F5FCC145}" type="parTrans" cxnId="{A247E872-19A8-4972-8839-FD808EA5B8E1}">
      <dgm:prSet/>
      <dgm:spPr/>
      <dgm:t>
        <a:bodyPr/>
        <a:lstStyle/>
        <a:p>
          <a:endParaRPr lang="en-US" sz="2400"/>
        </a:p>
      </dgm:t>
    </dgm:pt>
    <dgm:pt modelId="{C8321111-ECAA-40BF-B4E0-7082FA989590}" type="sibTrans" cxnId="{A247E872-19A8-4972-8839-FD808EA5B8E1}">
      <dgm:prSet/>
      <dgm:spPr/>
      <dgm:t>
        <a:bodyPr/>
        <a:lstStyle/>
        <a:p>
          <a:endParaRPr lang="en-US" sz="2400"/>
        </a:p>
      </dgm:t>
    </dgm:pt>
    <dgm:pt modelId="{A9AF6CB1-C4A3-4920-9FBD-06F84FB67F63}">
      <dgm:prSet phldrT="[Text]" custT="1"/>
      <dgm:spPr/>
      <dgm:t>
        <a:bodyPr/>
        <a:lstStyle/>
        <a:p>
          <a:r>
            <a:rPr lang="en-US" sz="1600" dirty="0" smtClean="0">
              <a:latin typeface="Calibri" pitchFamily="34" charset="0"/>
            </a:rPr>
            <a:t>Phase 4: </a:t>
          </a:r>
          <a:r>
            <a:rPr lang="en-US" sz="1600" b="0" u="none" dirty="0" smtClean="0">
              <a:latin typeface="Calibri" pitchFamily="34" charset="0"/>
            </a:rPr>
            <a:t>Optimization </a:t>
          </a:r>
          <a:endParaRPr lang="en-US" sz="1600" b="0" u="none" dirty="0">
            <a:latin typeface="Calibri" pitchFamily="34" charset="0"/>
          </a:endParaRPr>
        </a:p>
      </dgm:t>
    </dgm:pt>
    <dgm:pt modelId="{73BC21E9-A100-4BB0-9713-024957D9DA49}" type="parTrans" cxnId="{D9EDAEA5-B4D2-4FA6-93B8-FDECA8E56E7C}">
      <dgm:prSet/>
      <dgm:spPr/>
      <dgm:t>
        <a:bodyPr/>
        <a:lstStyle/>
        <a:p>
          <a:endParaRPr lang="en-US" sz="2400"/>
        </a:p>
      </dgm:t>
    </dgm:pt>
    <dgm:pt modelId="{B76022F4-C3E1-4D56-BC7C-2963B684CBE0}" type="sibTrans" cxnId="{D9EDAEA5-B4D2-4FA6-93B8-FDECA8E56E7C}">
      <dgm:prSet/>
      <dgm:spPr/>
      <dgm:t>
        <a:bodyPr/>
        <a:lstStyle/>
        <a:p>
          <a:endParaRPr lang="en-US" sz="2400"/>
        </a:p>
      </dgm:t>
    </dgm:pt>
    <dgm:pt modelId="{4C40415F-F4D9-4533-AEC9-5A6D55BB5521}" type="pres">
      <dgm:prSet presAssocID="{0B848CEE-5278-4579-8B59-240B75EA41CE}" presName="arrowDiagram" presStyleCnt="0">
        <dgm:presLayoutVars>
          <dgm:chMax val="5"/>
          <dgm:dir/>
          <dgm:resizeHandles val="exact"/>
        </dgm:presLayoutVars>
      </dgm:prSet>
      <dgm:spPr/>
    </dgm:pt>
    <dgm:pt modelId="{FB70A7AD-1A36-4AFC-9E12-FBA1DDE7D27A}" type="pres">
      <dgm:prSet presAssocID="{0B848CEE-5278-4579-8B59-240B75EA41CE}" presName="arrow" presStyleLbl="bgShp" presStyleIdx="0" presStyleCnt="1" custLinFactNeighborY="-1613"/>
      <dgm:spPr/>
      <dgm:t>
        <a:bodyPr/>
        <a:lstStyle/>
        <a:p>
          <a:endParaRPr lang="en-US"/>
        </a:p>
      </dgm:t>
    </dgm:pt>
    <dgm:pt modelId="{06605BB8-B703-47F8-A0DA-FCBC23682098}" type="pres">
      <dgm:prSet presAssocID="{0B848CEE-5278-4579-8B59-240B75EA41CE}" presName="arrowDiagram4" presStyleCnt="0"/>
      <dgm:spPr/>
    </dgm:pt>
    <dgm:pt modelId="{2EA29A29-2E76-4279-9B05-4B164C672D5D}" type="pres">
      <dgm:prSet presAssocID="{97537FC1-5298-43E6-9ED8-F94FB3574508}" presName="bullet4a" presStyleLbl="node1" presStyleIdx="0" presStyleCnt="4"/>
      <dgm:spPr/>
    </dgm:pt>
    <dgm:pt modelId="{5023BD42-09C2-4476-8D3D-922A6C460EC9}" type="pres">
      <dgm:prSet presAssocID="{97537FC1-5298-43E6-9ED8-F94FB3574508}" presName="textBox4a" presStyleLbl="revTx" presStyleIdx="0" presStyleCnt="4">
        <dgm:presLayoutVars>
          <dgm:bulletEnabled val="1"/>
        </dgm:presLayoutVars>
      </dgm:prSet>
      <dgm:spPr/>
      <dgm:t>
        <a:bodyPr/>
        <a:lstStyle/>
        <a:p>
          <a:endParaRPr lang="en-US"/>
        </a:p>
      </dgm:t>
    </dgm:pt>
    <dgm:pt modelId="{CE2911DB-236F-4A50-B622-7F55CB658A21}" type="pres">
      <dgm:prSet presAssocID="{F734ED1F-BBCB-4755-A42B-D104D017292F}" presName="bullet4b" presStyleLbl="node1" presStyleIdx="1" presStyleCnt="4"/>
      <dgm:spPr/>
    </dgm:pt>
    <dgm:pt modelId="{41CEF475-2A2B-4345-A65B-EE8D79BA7319}" type="pres">
      <dgm:prSet presAssocID="{F734ED1F-BBCB-4755-A42B-D104D017292F}" presName="textBox4b" presStyleLbl="revTx" presStyleIdx="1" presStyleCnt="4">
        <dgm:presLayoutVars>
          <dgm:bulletEnabled val="1"/>
        </dgm:presLayoutVars>
      </dgm:prSet>
      <dgm:spPr/>
      <dgm:t>
        <a:bodyPr/>
        <a:lstStyle/>
        <a:p>
          <a:endParaRPr lang="en-US"/>
        </a:p>
      </dgm:t>
    </dgm:pt>
    <dgm:pt modelId="{6FDF81A9-40A2-4314-A425-E6C19345F707}" type="pres">
      <dgm:prSet presAssocID="{322DD5FF-F3F9-42E4-8EEE-00DC5F407878}" presName="bullet4c" presStyleLbl="node1" presStyleIdx="2" presStyleCnt="4"/>
      <dgm:spPr/>
    </dgm:pt>
    <dgm:pt modelId="{ECC7A6FE-B94D-4BD8-9744-14B2DD7A2D85}" type="pres">
      <dgm:prSet presAssocID="{322DD5FF-F3F9-42E4-8EEE-00DC5F407878}" presName="textBox4c" presStyleLbl="revTx" presStyleIdx="2" presStyleCnt="4">
        <dgm:presLayoutVars>
          <dgm:bulletEnabled val="1"/>
        </dgm:presLayoutVars>
      </dgm:prSet>
      <dgm:spPr/>
      <dgm:t>
        <a:bodyPr/>
        <a:lstStyle/>
        <a:p>
          <a:endParaRPr lang="en-US"/>
        </a:p>
      </dgm:t>
    </dgm:pt>
    <dgm:pt modelId="{88C98D72-2B52-4595-A9F3-483AEACEDEAB}" type="pres">
      <dgm:prSet presAssocID="{A9AF6CB1-C4A3-4920-9FBD-06F84FB67F63}" presName="bullet4d" presStyleLbl="node1" presStyleIdx="3" presStyleCnt="4"/>
      <dgm:spPr/>
    </dgm:pt>
    <dgm:pt modelId="{5890E800-3FD0-4BD0-B76A-792BCDE09C55}" type="pres">
      <dgm:prSet presAssocID="{A9AF6CB1-C4A3-4920-9FBD-06F84FB67F63}" presName="textBox4d" presStyleLbl="revTx" presStyleIdx="3" presStyleCnt="4">
        <dgm:presLayoutVars>
          <dgm:bulletEnabled val="1"/>
        </dgm:presLayoutVars>
      </dgm:prSet>
      <dgm:spPr/>
      <dgm:t>
        <a:bodyPr/>
        <a:lstStyle/>
        <a:p>
          <a:endParaRPr lang="en-US"/>
        </a:p>
      </dgm:t>
    </dgm:pt>
  </dgm:ptLst>
  <dgm:cxnLst>
    <dgm:cxn modelId="{A247E872-19A8-4972-8839-FD808EA5B8E1}" srcId="{0B848CEE-5278-4579-8B59-240B75EA41CE}" destId="{322DD5FF-F3F9-42E4-8EEE-00DC5F407878}" srcOrd="2" destOrd="0" parTransId="{95E8A611-B353-4985-9335-E0A7F5FCC145}" sibTransId="{C8321111-ECAA-40BF-B4E0-7082FA989590}"/>
    <dgm:cxn modelId="{8B357C1A-54BB-471B-ADED-5210C78A94DE}" srcId="{0B848CEE-5278-4579-8B59-240B75EA41CE}" destId="{97537FC1-5298-43E6-9ED8-F94FB3574508}" srcOrd="0" destOrd="0" parTransId="{DDD7A715-E618-4780-8ABD-5582C96AD9EF}" sibTransId="{8EE3B9C4-0C83-4BAF-844D-2CC37741BEF2}"/>
    <dgm:cxn modelId="{AB3E72C1-E709-4810-AC6D-1A4116FFF812}" type="presOf" srcId="{F734ED1F-BBCB-4755-A42B-D104D017292F}" destId="{41CEF475-2A2B-4345-A65B-EE8D79BA7319}" srcOrd="0" destOrd="0" presId="urn:microsoft.com/office/officeart/2005/8/layout/arrow2"/>
    <dgm:cxn modelId="{D9EDAEA5-B4D2-4FA6-93B8-FDECA8E56E7C}" srcId="{0B848CEE-5278-4579-8B59-240B75EA41CE}" destId="{A9AF6CB1-C4A3-4920-9FBD-06F84FB67F63}" srcOrd="3" destOrd="0" parTransId="{73BC21E9-A100-4BB0-9713-024957D9DA49}" sibTransId="{B76022F4-C3E1-4D56-BC7C-2963B684CBE0}"/>
    <dgm:cxn modelId="{4430F9D8-2C11-4D18-AEB5-FD84430C3B7C}" srcId="{0B848CEE-5278-4579-8B59-240B75EA41CE}" destId="{F734ED1F-BBCB-4755-A42B-D104D017292F}" srcOrd="1" destOrd="0" parTransId="{CAD8753B-87C8-49C1-A5A5-5066CCBC2115}" sibTransId="{A62FD577-186A-43B0-9650-FABBFB07CE33}"/>
    <dgm:cxn modelId="{EF5E9725-2C22-4519-8C3A-685B279A1284}" type="presOf" srcId="{322DD5FF-F3F9-42E4-8EEE-00DC5F407878}" destId="{ECC7A6FE-B94D-4BD8-9744-14B2DD7A2D85}" srcOrd="0" destOrd="0" presId="urn:microsoft.com/office/officeart/2005/8/layout/arrow2"/>
    <dgm:cxn modelId="{D7A7DC4B-28DE-470D-BFBA-6926776395C0}" type="presOf" srcId="{0B848CEE-5278-4579-8B59-240B75EA41CE}" destId="{4C40415F-F4D9-4533-AEC9-5A6D55BB5521}" srcOrd="0" destOrd="0" presId="urn:microsoft.com/office/officeart/2005/8/layout/arrow2"/>
    <dgm:cxn modelId="{E353AB0B-A37E-401B-B7F5-FB96559A1EF3}" type="presOf" srcId="{97537FC1-5298-43E6-9ED8-F94FB3574508}" destId="{5023BD42-09C2-4476-8D3D-922A6C460EC9}" srcOrd="0" destOrd="0" presId="urn:microsoft.com/office/officeart/2005/8/layout/arrow2"/>
    <dgm:cxn modelId="{5DCE6067-615A-4D77-BCCD-31787AE3ACF6}" type="presOf" srcId="{A9AF6CB1-C4A3-4920-9FBD-06F84FB67F63}" destId="{5890E800-3FD0-4BD0-B76A-792BCDE09C55}" srcOrd="0" destOrd="0" presId="urn:microsoft.com/office/officeart/2005/8/layout/arrow2"/>
    <dgm:cxn modelId="{E1004C2B-DF26-4733-AEE7-61E1D63F8FBA}" type="presParOf" srcId="{4C40415F-F4D9-4533-AEC9-5A6D55BB5521}" destId="{FB70A7AD-1A36-4AFC-9E12-FBA1DDE7D27A}" srcOrd="0" destOrd="0" presId="urn:microsoft.com/office/officeart/2005/8/layout/arrow2"/>
    <dgm:cxn modelId="{19AD36E1-E3BA-46BA-A629-724C7D6949A9}" type="presParOf" srcId="{4C40415F-F4D9-4533-AEC9-5A6D55BB5521}" destId="{06605BB8-B703-47F8-A0DA-FCBC23682098}" srcOrd="1" destOrd="0" presId="urn:microsoft.com/office/officeart/2005/8/layout/arrow2"/>
    <dgm:cxn modelId="{2A210520-1D0C-464C-AFD0-3AF555D65E52}" type="presParOf" srcId="{06605BB8-B703-47F8-A0DA-FCBC23682098}" destId="{2EA29A29-2E76-4279-9B05-4B164C672D5D}" srcOrd="0" destOrd="0" presId="urn:microsoft.com/office/officeart/2005/8/layout/arrow2"/>
    <dgm:cxn modelId="{E38F3790-7A4E-42D6-8724-4F7F41422DAF}" type="presParOf" srcId="{06605BB8-B703-47F8-A0DA-FCBC23682098}" destId="{5023BD42-09C2-4476-8D3D-922A6C460EC9}" srcOrd="1" destOrd="0" presId="urn:microsoft.com/office/officeart/2005/8/layout/arrow2"/>
    <dgm:cxn modelId="{AA42A48E-47E6-4DEF-9641-0564EC49F6D8}" type="presParOf" srcId="{06605BB8-B703-47F8-A0DA-FCBC23682098}" destId="{CE2911DB-236F-4A50-B622-7F55CB658A21}" srcOrd="2" destOrd="0" presId="urn:microsoft.com/office/officeart/2005/8/layout/arrow2"/>
    <dgm:cxn modelId="{089B201A-BE89-4564-97CF-2C9B1E0C446A}" type="presParOf" srcId="{06605BB8-B703-47F8-A0DA-FCBC23682098}" destId="{41CEF475-2A2B-4345-A65B-EE8D79BA7319}" srcOrd="3" destOrd="0" presId="urn:microsoft.com/office/officeart/2005/8/layout/arrow2"/>
    <dgm:cxn modelId="{6390ACEA-7C35-4D51-9C4D-7B2429868AD6}" type="presParOf" srcId="{06605BB8-B703-47F8-A0DA-FCBC23682098}" destId="{6FDF81A9-40A2-4314-A425-E6C19345F707}" srcOrd="4" destOrd="0" presId="urn:microsoft.com/office/officeart/2005/8/layout/arrow2"/>
    <dgm:cxn modelId="{A3B1F027-FADF-4D70-95B3-C3B993837EFE}" type="presParOf" srcId="{06605BB8-B703-47F8-A0DA-FCBC23682098}" destId="{ECC7A6FE-B94D-4BD8-9744-14B2DD7A2D85}" srcOrd="5" destOrd="0" presId="urn:microsoft.com/office/officeart/2005/8/layout/arrow2"/>
    <dgm:cxn modelId="{DCBBFAE7-302C-44A4-A1A0-9C13D9DB9E88}" type="presParOf" srcId="{06605BB8-B703-47F8-A0DA-FCBC23682098}" destId="{88C98D72-2B52-4595-A9F3-483AEACEDEAB}" srcOrd="6" destOrd="0" presId="urn:microsoft.com/office/officeart/2005/8/layout/arrow2"/>
    <dgm:cxn modelId="{EF7E557C-191B-482F-9435-962B2A7A4F06}" type="presParOf" srcId="{06605BB8-B703-47F8-A0DA-FCBC23682098}" destId="{5890E800-3FD0-4BD0-B76A-792BCDE09C55}" srcOrd="7"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7476ED5-2D64-43CD-A5A9-B4F8A2316785}" type="datetimeFigureOut">
              <a:rPr lang="en-US"/>
              <a:pPr>
                <a:defRPr/>
              </a:pPr>
              <a:t>9/5/2011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Copyright © 2011 EMC Corporation. Do not Copy - All Rights Reserved.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0216AA8-8606-4326-BD3F-B6ED45665008}"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858000" cy="457200"/>
          </a:xfrm>
          <a:prstGeom prst="rect">
            <a:avLst/>
          </a:prstGeom>
        </p:spPr>
        <p:txBody>
          <a:bodyPr vert="horz" rtlCol="0" anchor="ctr"/>
          <a:lstStyle>
            <a:lvl1pPr algn="ctr" fontAlgn="auto">
              <a:spcBef>
                <a:spcPts val="0"/>
              </a:spcBef>
              <a:spcAft>
                <a:spcPts val="0"/>
              </a:spcAft>
              <a:defRPr sz="1200">
                <a:latin typeface="MetaNormalLF-Roman" pitchFamily="34" charset="0"/>
                <a:cs typeface="+mn-cs"/>
              </a:defRPr>
            </a:lvl1pPr>
            <a:extLst/>
          </a:lstStyle>
          <a:p>
            <a:pPr>
              <a:defRPr/>
            </a:pPr>
            <a:endParaRPr lang="en-US" dirty="0"/>
          </a:p>
        </p:txBody>
      </p:sp>
      <p:sp>
        <p:nvSpPr>
          <p:cNvPr id="4" name="Slide Image Placeholder 3"/>
          <p:cNvSpPr>
            <a:spLocks noGrp="1" noRot="1" noChangeAspect="1"/>
          </p:cNvSpPr>
          <p:nvPr>
            <p:ph type="sldImg" idx="2"/>
          </p:nvPr>
        </p:nvSpPr>
        <p:spPr>
          <a:xfrm>
            <a:off x="914400" y="552450"/>
            <a:ext cx="4953000" cy="3714750"/>
          </a:xfrm>
          <a:prstGeom prst="rect">
            <a:avLst/>
          </a:prstGeom>
          <a:noFill/>
          <a:ln w="12700">
            <a:solidFill>
              <a:prstClr val="black"/>
            </a:solidFill>
          </a:ln>
        </p:spPr>
        <p:txBody>
          <a:bodyPr vert="horz" rtlCol="0" anchor="ctr"/>
          <a:lstStyle>
            <a:extLst/>
          </a:lstStyle>
          <a:p>
            <a:pPr lvl="0"/>
            <a:endParaRPr lang="en-US" noProof="0"/>
          </a:p>
        </p:txBody>
      </p:sp>
      <p:sp>
        <p:nvSpPr>
          <p:cNvPr id="5" name="Notes Placeholder 4"/>
          <p:cNvSpPr>
            <a:spLocks noGrp="1"/>
          </p:cNvSpPr>
          <p:nvPr>
            <p:ph type="body" sz="quarter" idx="3"/>
          </p:nvPr>
        </p:nvSpPr>
        <p:spPr>
          <a:xfrm>
            <a:off x="457200" y="4419600"/>
            <a:ext cx="5943600" cy="4343400"/>
          </a:xfrm>
          <a:prstGeom prst="rect">
            <a:avLst/>
          </a:prstGeom>
        </p:spPr>
        <p:txBody>
          <a:bodyPr vert="horz" rtlCol="0">
            <a:normAutofit/>
          </a:bodyPr>
          <a:lstStyle>
            <a:extLst/>
          </a:lstStyle>
          <a:p>
            <a:pPr lvl="0"/>
            <a:r>
              <a:rPr lang="en-US" noProof="0" dirty="0" smtClean="0"/>
              <a:t>Click to edit Master text styles</a:t>
            </a:r>
            <a:endParaRPr lang="en-US" noProof="0" dirty="0"/>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39200"/>
            <a:ext cx="4267200" cy="304800"/>
          </a:xfrm>
          <a:prstGeom prst="rect">
            <a:avLst/>
          </a:prstGeom>
        </p:spPr>
        <p:txBody>
          <a:bodyPr vert="horz" rtlCol="0" anchor="b"/>
          <a:lstStyle>
            <a:lvl1pPr algn="l" fontAlgn="auto">
              <a:spcBef>
                <a:spcPts val="0"/>
              </a:spcBef>
              <a:spcAft>
                <a:spcPts val="0"/>
              </a:spcAft>
              <a:defRPr sz="900">
                <a:latin typeface="MetaNormalLF-Roman" pitchFamily="34" charset="0"/>
                <a:cs typeface="+mn-cs"/>
              </a:defRPr>
            </a:lvl1pPr>
            <a:extLst/>
          </a:lstStyle>
          <a:p>
            <a:pPr>
              <a:defRPr/>
            </a:pPr>
            <a:r>
              <a:rPr lang="en-US"/>
              <a:t>Copyright © 2011 EMC Corporation. Do not Copy - All Rights Reserved.</a:t>
            </a:r>
            <a:endParaRPr lang="en-US" dirty="0"/>
          </a:p>
        </p:txBody>
      </p:sp>
      <p:sp>
        <p:nvSpPr>
          <p:cNvPr id="7" name="Slide Number Placeholder 6"/>
          <p:cNvSpPr>
            <a:spLocks noGrp="1"/>
          </p:cNvSpPr>
          <p:nvPr>
            <p:ph type="sldNum" sz="quarter" idx="5"/>
          </p:nvPr>
        </p:nvSpPr>
        <p:spPr>
          <a:xfrm>
            <a:off x="6400800" y="8839200"/>
            <a:ext cx="455613" cy="304800"/>
          </a:xfrm>
          <a:prstGeom prst="rect">
            <a:avLst/>
          </a:prstGeom>
        </p:spPr>
        <p:txBody>
          <a:bodyPr vert="horz" rtlCol="0" anchor="b"/>
          <a:lstStyle>
            <a:lvl1pPr algn="r" fontAlgn="auto">
              <a:spcBef>
                <a:spcPts val="0"/>
              </a:spcBef>
              <a:spcAft>
                <a:spcPts val="0"/>
              </a:spcAft>
              <a:defRPr sz="900">
                <a:latin typeface="MetaNormalLF-Roman" pitchFamily="34" charset="0"/>
                <a:cs typeface="+mn-cs"/>
              </a:defRPr>
            </a:lvl1pPr>
            <a:extLst/>
          </a:lstStyle>
          <a:p>
            <a:pPr>
              <a:defRPr/>
            </a:pPr>
            <a:fld id="{80249327-EC2F-4096-8D35-6B76097739FC}"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indent="-228600" algn="l" rtl="0" eaLnBrk="0" fontAlgn="base" hangingPunct="0">
      <a:spcBef>
        <a:spcPct val="30000"/>
      </a:spcBef>
      <a:spcAft>
        <a:spcPct val="0"/>
      </a:spcAft>
      <a:buSzPct val="120000"/>
      <a:buFont typeface="Arial" charset="0"/>
      <a:buChar char="•"/>
      <a:defRPr sz="1200" kern="1200">
        <a:solidFill>
          <a:schemeClr val="tx1"/>
        </a:solidFill>
        <a:latin typeface="Calibri" pitchFamily="34" charset="0"/>
        <a:ea typeface="+mn-ea"/>
        <a:cs typeface="+mn-cs"/>
      </a:defRPr>
    </a:lvl2pPr>
    <a:lvl3pPr marL="685800" indent="-228600" algn="l" rtl="0" eaLnBrk="0" fontAlgn="base" hangingPunct="0">
      <a:spcBef>
        <a:spcPct val="30000"/>
      </a:spcBef>
      <a:spcAft>
        <a:spcPct val="0"/>
      </a:spcAft>
      <a:buFont typeface="Webdings" pitchFamily="18" charset="2"/>
      <a:buChar char="4"/>
      <a:defRPr sz="1200" kern="1200">
        <a:solidFill>
          <a:schemeClr val="tx1"/>
        </a:solidFill>
        <a:latin typeface="Calibri" pitchFamily="34" charset="0"/>
        <a:ea typeface="+mn-ea"/>
        <a:cs typeface="+mn-cs"/>
      </a:defRPr>
    </a:lvl3pPr>
    <a:lvl4pPr marL="914400" indent="-228600" algn="l" rtl="0" eaLnBrk="0" fontAlgn="base" hangingPunct="0">
      <a:spcBef>
        <a:spcPct val="30000"/>
      </a:spcBef>
      <a:spcAft>
        <a:spcPct val="0"/>
      </a:spcAft>
      <a:buFont typeface="Webdings" pitchFamily="18" charset="2"/>
      <a:buChar char="8"/>
      <a:defRPr sz="1200" kern="1200">
        <a:solidFill>
          <a:schemeClr val="tx1"/>
        </a:solidFill>
        <a:latin typeface="Calibri" pitchFamily="34" charset="0"/>
        <a:ea typeface="+mn-ea"/>
        <a:cs typeface="+mn-cs"/>
      </a:defRPr>
    </a:lvl4pPr>
    <a:lvl5pPr marL="1143000" indent="-228600" algn="l" rtl="0" eaLnBrk="0" fontAlgn="base" hangingPunct="0">
      <a:spcBef>
        <a:spcPct val="30000"/>
      </a:spcBef>
      <a:spcAft>
        <a:spcPct val="0"/>
      </a:spcAft>
      <a:buFont typeface="Arial" charset="0"/>
      <a:buChar char="•"/>
      <a:defRPr sz="1200" kern="1200">
        <a:solidFill>
          <a:schemeClr val="tx1"/>
        </a:solidFill>
        <a:latin typeface="Calibri" pitchFamily="34" charset="0"/>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57200" y="533400"/>
            <a:ext cx="5943600" cy="8229600"/>
          </a:xfrm>
        </p:spPr>
        <p:txBody>
          <a:bodyPr>
            <a:normAutofit/>
          </a:bodyPr>
          <a:lstStyle/>
          <a:p>
            <a:endParaRPr lang="en-US" sz="4400" dirty="0" smtClean="0">
              <a:solidFill>
                <a:srgbClr val="2C95DD"/>
              </a:solidFill>
              <a:latin typeface="+mj-lt"/>
            </a:endParaRPr>
          </a:p>
          <a:p>
            <a:endParaRPr lang="en-US" sz="4400" dirty="0" smtClean="0">
              <a:solidFill>
                <a:srgbClr val="2C95DD"/>
              </a:solidFill>
              <a:latin typeface="+mj-lt"/>
            </a:endParaRPr>
          </a:p>
          <a:p>
            <a:endParaRPr lang="en-US" sz="4400" dirty="0" smtClean="0">
              <a:solidFill>
                <a:srgbClr val="2C95DD"/>
              </a:solidFill>
              <a:latin typeface="+mj-lt"/>
            </a:endParaRPr>
          </a:p>
          <a:p>
            <a:pPr algn="ctr"/>
            <a:r>
              <a:rPr lang="en-US" sz="4400" dirty="0" smtClean="0">
                <a:solidFill>
                  <a:srgbClr val="2C95DD"/>
                </a:solidFill>
                <a:latin typeface="+mj-lt"/>
              </a:rPr>
              <a:t>Module – 11 </a:t>
            </a:r>
          </a:p>
          <a:p>
            <a:pPr algn="ctr"/>
            <a:r>
              <a:rPr lang="en-US" sz="4400" dirty="0" smtClean="0">
                <a:solidFill>
                  <a:srgbClr val="2C95DD"/>
                </a:solidFill>
                <a:latin typeface="+mj-lt"/>
              </a:rPr>
              <a:t>Cloud Migration Considerations</a:t>
            </a:r>
            <a:endParaRPr lang="en-US" sz="4400" dirty="0">
              <a:solidFill>
                <a:srgbClr val="2C95DD"/>
              </a:solidFill>
              <a:latin typeface="+mj-lt"/>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867" tIns="44934" rIns="89867" bIns="44934">
            <a:normAutofit/>
          </a:bodyPr>
          <a:lstStyle/>
          <a:p>
            <a:r>
              <a:rPr lang="en-US" kern="1200" baseline="0" dirty="0" smtClean="0">
                <a:solidFill>
                  <a:schemeClr val="tx1"/>
                </a:solidFill>
                <a:latin typeface="Calibri" pitchFamily="34" charset="0"/>
                <a:ea typeface="+mn-ea"/>
                <a:cs typeface="+mn-cs"/>
              </a:rPr>
              <a:t>There are two key factors that impact Cloud performance,</a:t>
            </a:r>
            <a:r>
              <a:rPr lang="en-US" dirty="0" smtClean="0"/>
              <a:t> infrastructure performance and network latency. </a:t>
            </a:r>
            <a:endParaRPr lang="en-US" kern="1200" baseline="0" dirty="0" smtClean="0">
              <a:solidFill>
                <a:schemeClr val="tx1"/>
              </a:solidFill>
              <a:latin typeface="Calibri" pitchFamily="34" charset="0"/>
              <a:ea typeface="+mn-ea"/>
              <a:cs typeface="+mn-cs"/>
            </a:endParaRPr>
          </a:p>
          <a:p>
            <a:pPr marL="457200" indent="-228600">
              <a:buFont typeface="Arial" pitchFamily="34" charset="0"/>
              <a:buChar char="•"/>
            </a:pPr>
            <a:r>
              <a:rPr lang="en-US" b="1" i="0" kern="1200" baseline="0" dirty="0" smtClean="0">
                <a:solidFill>
                  <a:schemeClr val="tx1"/>
                </a:solidFill>
                <a:latin typeface="Calibri" pitchFamily="34" charset="0"/>
                <a:ea typeface="+mn-ea"/>
                <a:cs typeface="+mn-cs"/>
              </a:rPr>
              <a:t>Infrastructure performance:</a:t>
            </a:r>
            <a:r>
              <a:rPr lang="en-US" i="0" kern="1200" baseline="0" dirty="0" smtClean="0">
                <a:solidFill>
                  <a:schemeClr val="tx1"/>
                </a:solidFill>
                <a:latin typeface="Calibri" pitchFamily="34" charset="0"/>
                <a:ea typeface="+mn-ea"/>
                <a:cs typeface="+mn-cs"/>
              </a:rPr>
              <a:t> Most Cloud platforms leverage a shared, multitenant, virtual </a:t>
            </a:r>
            <a:r>
              <a:rPr lang="en-US" kern="1200" baseline="0" dirty="0" smtClean="0">
                <a:solidFill>
                  <a:schemeClr val="tx1"/>
                </a:solidFill>
                <a:latin typeface="Calibri" pitchFamily="34" charset="0"/>
                <a:ea typeface="+mn-ea"/>
                <a:cs typeface="+mn-cs"/>
              </a:rPr>
              <a:t>infrastructure. An application may have its own virtual space or virtual machine, but it shares processors and storage space with several other applications on that Cloud infrastructure. It is possible that the Cloud infrastructure may become saturated from time to time, and thus impact performance. There is not much that can be done about this, other than work with the Cloud provider to ensure that the application gets the required performance. Typically, this is taken care in the SLA.</a:t>
            </a:r>
          </a:p>
          <a:p>
            <a:pPr marL="457200" indent="-228600">
              <a:buFont typeface="Arial" pitchFamily="34" charset="0"/>
              <a:buChar char="•"/>
            </a:pPr>
            <a:r>
              <a:rPr lang="en-US" b="1" kern="1200" baseline="0" dirty="0" smtClean="0">
                <a:solidFill>
                  <a:schemeClr val="tx1"/>
                </a:solidFill>
                <a:latin typeface="Calibri" pitchFamily="34" charset="0"/>
                <a:ea typeface="+mn-ea"/>
                <a:cs typeface="+mn-cs"/>
              </a:rPr>
              <a:t>Network latency:</a:t>
            </a:r>
            <a:r>
              <a:rPr lang="en-US" kern="1200" baseline="0" dirty="0" smtClean="0">
                <a:solidFill>
                  <a:schemeClr val="tx1"/>
                </a:solidFill>
                <a:latin typeface="Calibri" pitchFamily="34" charset="0"/>
                <a:ea typeface="+mn-ea"/>
                <a:cs typeface="+mn-cs"/>
              </a:rPr>
              <a:t> </a:t>
            </a:r>
            <a:r>
              <a:rPr lang="en-US" i="0" kern="1200" baseline="0" dirty="0" smtClean="0">
                <a:solidFill>
                  <a:schemeClr val="tx1"/>
                </a:solidFill>
                <a:latin typeface="Calibri" pitchFamily="34" charset="0"/>
                <a:ea typeface="+mn-ea"/>
                <a:cs typeface="+mn-cs"/>
              </a:rPr>
              <a:t>Performance related to network latency typically arises due to large data </a:t>
            </a:r>
            <a:r>
              <a:rPr lang="en-US" kern="1200" baseline="0" dirty="0" smtClean="0">
                <a:solidFill>
                  <a:schemeClr val="tx1"/>
                </a:solidFill>
                <a:latin typeface="Calibri" pitchFamily="34" charset="0"/>
                <a:ea typeface="+mn-ea"/>
                <a:cs typeface="+mn-cs"/>
              </a:rPr>
              <a:t>sets being sent to and from the Cloud provider. The larger the dataset, the more likely that the network performance issues come into play. </a:t>
            </a:r>
          </a:p>
        </p:txBody>
      </p:sp>
      <p:sp>
        <p:nvSpPr>
          <p:cNvPr id="7" name="Slide Number Placeholder 4"/>
          <p:cNvSpPr>
            <a:spLocks noGrp="1"/>
          </p:cNvSpPr>
          <p:nvPr>
            <p:ph type="sldNum" sz="quarter" idx="5"/>
          </p:nvPr>
        </p:nvSpPr>
        <p:spPr>
          <a:xfrm>
            <a:off x="6400800" y="8839200"/>
            <a:ext cx="455613" cy="304800"/>
          </a:xfrm>
        </p:spPr>
        <p:txBody>
          <a:bodyPr/>
          <a:lstStyle/>
          <a:p>
            <a:pPr>
              <a:defRPr/>
            </a:pPr>
            <a:fld id="{80249327-EC2F-4096-8D35-6B76097739FC}" type="slidenum">
              <a:rPr lang="en-US" smtClean="0"/>
              <a:pPr>
                <a:defRPr/>
              </a:pPr>
              <a:t>10</a:t>
            </a:fld>
            <a:endParaRPr lang="en-US" dirty="0"/>
          </a:p>
        </p:txBody>
      </p:sp>
      <p:sp>
        <p:nvSpPr>
          <p:cNvPr id="6" name="Footer Placeholder 3"/>
          <p:cNvSpPr>
            <a:spLocks noGrp="1"/>
          </p:cNvSpPr>
          <p:nvPr>
            <p:ph type="ftr" sz="quarter" idx="4"/>
          </p:nvPr>
        </p:nvSpPr>
        <p:spPr>
          <a:xfrm>
            <a:off x="0" y="8839200"/>
            <a:ext cx="4267200" cy="304800"/>
          </a:xfrm>
        </p:spPr>
        <p:txBody>
          <a:bodyPr/>
          <a:lstStyle/>
          <a:p>
            <a:pPr>
              <a:defRPr/>
            </a:pPr>
            <a:r>
              <a:rPr lang="en-US" dirty="0" smtClean="0"/>
              <a:t>Copyright © 2011 EMC Corporation. Do not Copy - All Rights Reserved.</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Rot="1" noChangeAspect="1" noChangeArrowheads="1" noTextEdit="1"/>
          </p:cNvSpPr>
          <p:nvPr>
            <p:ph type="sldImg"/>
          </p:nvPr>
        </p:nvSpPr>
        <p:spPr>
          <a:ln/>
        </p:spPr>
      </p:sp>
      <p:sp>
        <p:nvSpPr>
          <p:cNvPr id="22534" name="Rectangle 5"/>
          <p:cNvSpPr>
            <a:spLocks noGrp="1" noChangeArrowheads="1"/>
          </p:cNvSpPr>
          <p:nvPr>
            <p:ph type="body" idx="1"/>
          </p:nvPr>
        </p:nvSpPr>
        <p:spPr>
          <a:noFill/>
          <a:ln/>
        </p:spPr>
        <p:txBody>
          <a:bodyPr lIns="89867" tIns="44934" rIns="89867" bIns="44934">
            <a:normAutofit/>
          </a:bodyPr>
          <a:lstStyle/>
          <a:p>
            <a:r>
              <a:rPr lang="en-US" dirty="0" smtClean="0"/>
              <a:t>This slide lists some key reasons that may prevent moving an application from one Cloud to another.</a:t>
            </a:r>
          </a:p>
          <a:p>
            <a:r>
              <a:rPr lang="en-US" dirty="0" smtClean="0"/>
              <a:t>Cloud lock-in refers to a situation where a Cloud consumer is unable to move out of the current Cloud vendor (service provider) due to the complexity/restriction imposed by the current Cloud vendor.</a:t>
            </a:r>
          </a:p>
          <a:p>
            <a:r>
              <a:rPr lang="en-US" dirty="0" smtClean="0"/>
              <a:t>Vendor lock-in is seen as deterrent to moving services to the Cloud. This concern is magnified when looking at a federated Cloud. Lock-in may prevent an organization from moving their application from one Cloud to another to take advantage </a:t>
            </a:r>
            <a:r>
              <a:rPr lang="en-US" b="0" u="none" dirty="0" smtClean="0"/>
              <a:t>of</a:t>
            </a:r>
            <a:r>
              <a:rPr lang="en-US" dirty="0" smtClean="0"/>
              <a:t> geography</a:t>
            </a:r>
            <a:r>
              <a:rPr lang="en-US" baseline="0" dirty="0" smtClean="0"/>
              <a:t> </a:t>
            </a:r>
            <a:r>
              <a:rPr lang="en-US" dirty="0" smtClean="0"/>
              <a:t>and for potential performance improvement. It makes a customer dependent on a vendor because</a:t>
            </a:r>
            <a:r>
              <a:rPr lang="en-US" baseline="0" dirty="0" smtClean="0"/>
              <a:t> </a:t>
            </a:r>
            <a:r>
              <a:rPr lang="en-US" dirty="0" smtClean="0"/>
              <a:t>switching to another vendor may come with costs. </a:t>
            </a:r>
          </a:p>
        </p:txBody>
      </p:sp>
      <p:sp>
        <p:nvSpPr>
          <p:cNvPr id="6" name="Slide Number Placeholder 4"/>
          <p:cNvSpPr>
            <a:spLocks noGrp="1"/>
          </p:cNvSpPr>
          <p:nvPr>
            <p:ph type="sldNum" sz="quarter" idx="5"/>
          </p:nvPr>
        </p:nvSpPr>
        <p:spPr>
          <a:xfrm>
            <a:off x="6400800" y="8839200"/>
            <a:ext cx="455613" cy="304800"/>
          </a:xfrm>
        </p:spPr>
        <p:txBody>
          <a:bodyPr/>
          <a:lstStyle/>
          <a:p>
            <a:pPr>
              <a:defRPr/>
            </a:pPr>
            <a:fld id="{80249327-EC2F-4096-8D35-6B76097739FC}" type="slidenum">
              <a:rPr lang="en-US" smtClean="0"/>
              <a:pPr>
                <a:defRPr/>
              </a:pPr>
              <a:t>11</a:t>
            </a:fld>
            <a:endParaRPr lang="en-US" dirty="0"/>
          </a:p>
        </p:txBody>
      </p:sp>
      <p:sp>
        <p:nvSpPr>
          <p:cNvPr id="7" name="Footer Placeholder 3"/>
          <p:cNvSpPr>
            <a:spLocks noGrp="1"/>
          </p:cNvSpPr>
          <p:nvPr>
            <p:ph type="ftr" sz="quarter" idx="4"/>
          </p:nvPr>
        </p:nvSpPr>
        <p:spPr>
          <a:xfrm>
            <a:off x="0" y="8839200"/>
            <a:ext cx="4267200" cy="304800"/>
          </a:xfrm>
        </p:spPr>
        <p:txBody>
          <a:bodyPr/>
          <a:lstStyle/>
          <a:p>
            <a:pPr>
              <a:defRPr/>
            </a:pPr>
            <a:r>
              <a:rPr lang="en-US" dirty="0" smtClean="0"/>
              <a:t>Copyright © 2011 EMC Corporation. Do not Copy - All Rights Reserved.</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Rot="1" noChangeAspect="1" noChangeArrowheads="1" noTextEdit="1"/>
          </p:cNvSpPr>
          <p:nvPr>
            <p:ph type="sldImg"/>
          </p:nvPr>
        </p:nvSpPr>
        <p:spPr>
          <a:ln/>
        </p:spPr>
      </p:sp>
      <p:sp>
        <p:nvSpPr>
          <p:cNvPr id="22534" name="Rectangle 5"/>
          <p:cNvSpPr>
            <a:spLocks noGrp="1" noChangeArrowheads="1"/>
          </p:cNvSpPr>
          <p:nvPr>
            <p:ph type="body" idx="1"/>
          </p:nvPr>
        </p:nvSpPr>
        <p:spPr>
          <a:noFill/>
          <a:ln/>
        </p:spPr>
        <p:txBody>
          <a:bodyPr lIns="89867" tIns="44934" rIns="89867" bIns="44934"/>
          <a:lstStyle/>
          <a:p>
            <a:r>
              <a:rPr lang="en-US" dirty="0" smtClean="0"/>
              <a:t>Open standards are the building block for multi-vendor, federated Clouds and can make vendor lock-in avoidable. Widely accepted standards provide interoperability and portability. Without open standards, it becomes difficult to connect public, private, and hybrid Clouds. </a:t>
            </a:r>
          </a:p>
          <a:p>
            <a:r>
              <a:rPr lang="en-US" dirty="0" smtClean="0"/>
              <a:t>When using open standards, choose technologies that are widely accepted and proven. For example, Use of common APIs for an application may</a:t>
            </a:r>
            <a:r>
              <a:rPr lang="en-US" baseline="0" dirty="0" smtClean="0"/>
              <a:t> </a:t>
            </a:r>
            <a:r>
              <a:rPr lang="en-US" dirty="0" smtClean="0"/>
              <a:t>allow an organization to move it to other Cloud with minimal or no change. Similarly, use of Open Virtual</a:t>
            </a:r>
            <a:r>
              <a:rPr lang="en-US" baseline="0" dirty="0" smtClean="0"/>
              <a:t> Machine </a:t>
            </a:r>
            <a:r>
              <a:rPr lang="en-US" dirty="0" smtClean="0"/>
              <a:t>Format (OVF) </a:t>
            </a:r>
            <a:r>
              <a:rPr lang="en-US" b="0" dirty="0" smtClean="0"/>
              <a:t>is a</a:t>
            </a:r>
            <a:r>
              <a:rPr lang="en-US" dirty="0" smtClean="0"/>
              <a:t> common VM format that enables</a:t>
            </a:r>
            <a:r>
              <a:rPr lang="en-US" baseline="0" dirty="0" smtClean="0"/>
              <a:t> </a:t>
            </a:r>
            <a:r>
              <a:rPr lang="en-US" dirty="0" smtClean="0"/>
              <a:t>using a VM built in one Cloud to be deployed to another Cloud with minimum or no changes.</a:t>
            </a:r>
          </a:p>
        </p:txBody>
      </p:sp>
      <p:sp>
        <p:nvSpPr>
          <p:cNvPr id="6" name="Slide Number Placeholder 4"/>
          <p:cNvSpPr>
            <a:spLocks noGrp="1"/>
          </p:cNvSpPr>
          <p:nvPr>
            <p:ph type="sldNum" sz="quarter" idx="5"/>
          </p:nvPr>
        </p:nvSpPr>
        <p:spPr>
          <a:xfrm>
            <a:off x="6400800" y="8839200"/>
            <a:ext cx="455613" cy="304800"/>
          </a:xfrm>
        </p:spPr>
        <p:txBody>
          <a:bodyPr/>
          <a:lstStyle/>
          <a:p>
            <a:pPr>
              <a:defRPr/>
            </a:pPr>
            <a:fld id="{80249327-EC2F-4096-8D35-6B76097739FC}" type="slidenum">
              <a:rPr lang="en-US" smtClean="0"/>
              <a:pPr>
                <a:defRPr/>
              </a:pPr>
              <a:t>12</a:t>
            </a:fld>
            <a:endParaRPr lang="en-US" dirty="0"/>
          </a:p>
        </p:txBody>
      </p:sp>
      <p:sp>
        <p:nvSpPr>
          <p:cNvPr id="7" name="Footer Placeholder 3"/>
          <p:cNvSpPr>
            <a:spLocks noGrp="1"/>
          </p:cNvSpPr>
          <p:nvPr>
            <p:ph type="ftr" sz="quarter" idx="4"/>
          </p:nvPr>
        </p:nvSpPr>
        <p:spPr>
          <a:xfrm>
            <a:off x="0" y="8839200"/>
            <a:ext cx="4267200" cy="304800"/>
          </a:xfrm>
        </p:spPr>
        <p:txBody>
          <a:bodyPr/>
          <a:lstStyle/>
          <a:p>
            <a:pPr>
              <a:defRPr/>
            </a:pPr>
            <a:r>
              <a:rPr lang="en-US" dirty="0" smtClean="0"/>
              <a:t>Copyright © 2011 EMC Corporation. Do not Copy - All Rights Reserved.</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lesson covers the different phases involved in adopting the Cloud</a:t>
            </a:r>
            <a:r>
              <a:rPr lang="en-US" baseline="0" dirty="0" smtClean="0"/>
              <a:t>. The adoption phases are: assessment phase, proof of concept phase, migration phase, and optimization phase.</a:t>
            </a: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After identifying the right application for the Cloud</a:t>
            </a:r>
            <a:r>
              <a:rPr lang="en-US" b="0" u="none" dirty="0" smtClean="0"/>
              <a:t>,</a:t>
            </a:r>
            <a:r>
              <a:rPr lang="en-US" b="0" u="none" baseline="0" dirty="0" smtClean="0"/>
              <a:t> it </a:t>
            </a:r>
            <a:r>
              <a:rPr lang="en-US" b="0" baseline="0" dirty="0" smtClean="0"/>
              <a:t>may</a:t>
            </a:r>
            <a:r>
              <a:rPr lang="en-US" b="0" u="none" baseline="0" dirty="0" smtClean="0"/>
              <a:t> be </a:t>
            </a:r>
            <a:r>
              <a:rPr lang="en-US" baseline="0" dirty="0" smtClean="0"/>
              <a:t>moved to the Cloud. </a:t>
            </a:r>
            <a:r>
              <a:rPr lang="en-US" dirty="0" smtClean="0"/>
              <a:t>Organizations typically adopt the Cloud in phases for </a:t>
            </a:r>
            <a:r>
              <a:rPr lang="en-US" sz="1200" kern="1200" dirty="0" smtClean="0">
                <a:solidFill>
                  <a:schemeClr val="tx1"/>
                </a:solidFill>
                <a:latin typeface="Calibri" pitchFamily="34" charset="0"/>
                <a:ea typeface="+mn-ea"/>
                <a:cs typeface="+mn-cs"/>
              </a:rPr>
              <a:t>smooth transition.</a:t>
            </a:r>
            <a:r>
              <a:rPr lang="en-US" sz="1200" kern="1200" baseline="0" dirty="0" smtClean="0">
                <a:solidFill>
                  <a:schemeClr val="tx1"/>
                </a:solidFill>
                <a:latin typeface="Calibri" pitchFamily="34" charset="0"/>
                <a:ea typeface="+mn-ea"/>
                <a:cs typeface="+mn-cs"/>
              </a:rPr>
              <a:t> The adoption process typically consists of four phases. They are assessment phase, proof of concept phase, migration phase, and optimization phase. </a:t>
            </a:r>
          </a:p>
          <a:p>
            <a:r>
              <a:rPr lang="en-US" dirty="0" smtClean="0"/>
              <a:t>Each</a:t>
            </a:r>
            <a:r>
              <a:rPr lang="en-US" baseline="0" dirty="0" smtClean="0"/>
              <a:t> phase is discussed in detail in the next few slides.</a:t>
            </a:r>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defRPr/>
            </a:pPr>
            <a:r>
              <a:rPr lang="en-US" dirty="0" smtClean="0"/>
              <a:t>The first phase in Cloud adoption is the assessment phase.</a:t>
            </a:r>
            <a:r>
              <a:rPr lang="en-US" baseline="0" dirty="0" smtClean="0"/>
              <a:t> </a:t>
            </a:r>
            <a:r>
              <a:rPr lang="en-US" kern="1200" baseline="0" dirty="0" smtClean="0">
                <a:solidFill>
                  <a:schemeClr val="tx1"/>
                </a:solidFill>
                <a:latin typeface="Calibri" pitchFamily="34" charset="0"/>
                <a:ea typeface="+mn-ea"/>
                <a:cs typeface="+mn-cs"/>
              </a:rPr>
              <a:t>To ensure successful </a:t>
            </a:r>
            <a:r>
              <a:rPr lang="en-US" b="0" u="none" kern="1200" baseline="0" dirty="0" smtClean="0">
                <a:solidFill>
                  <a:schemeClr val="tx1"/>
                </a:solidFill>
                <a:latin typeface="Calibri" pitchFamily="34" charset="0"/>
                <a:ea typeface="+mn-ea"/>
                <a:cs typeface="+mn-cs"/>
              </a:rPr>
              <a:t>assessment, it is important to define and understand its objectives. </a:t>
            </a:r>
            <a:r>
              <a:rPr lang="en-US" baseline="0" dirty="0" smtClean="0"/>
              <a:t>Assessment involves consideration of various factors. </a:t>
            </a:r>
            <a:r>
              <a:rPr lang="en-US" dirty="0" smtClean="0"/>
              <a:t>Assessment should be performed for each application that is identified as a potential candidate for the Cloud. Besides considerations</a:t>
            </a:r>
            <a:r>
              <a:rPr lang="en-US" baseline="0" dirty="0" smtClean="0"/>
              <a:t> discussed  in the previous lesson – </a:t>
            </a:r>
            <a:r>
              <a:rPr lang="en-US" dirty="0" smtClean="0"/>
              <a:t>Migration Considerations</a:t>
            </a:r>
            <a:r>
              <a:rPr lang="en-US" baseline="0" dirty="0" smtClean="0"/>
              <a:t>, other key assessments</a:t>
            </a:r>
            <a:r>
              <a:rPr lang="en-US" dirty="0" smtClean="0"/>
              <a:t> </a:t>
            </a:r>
            <a:r>
              <a:rPr lang="en-US" baseline="0" dirty="0" smtClean="0"/>
              <a:t>are: financial assessment, security and compliance assessment, technical assessment, and assessment of issues related</a:t>
            </a:r>
            <a:r>
              <a:rPr lang="en-US" dirty="0" smtClean="0"/>
              <a:t> </a:t>
            </a:r>
            <a:r>
              <a:rPr lang="en-US" baseline="0" dirty="0" smtClean="0"/>
              <a:t>to migration</a:t>
            </a:r>
            <a:r>
              <a:rPr lang="en-US" dirty="0" smtClean="0"/>
              <a:t> of</a:t>
            </a:r>
            <a:r>
              <a:rPr lang="en-US" baseline="0" dirty="0" smtClean="0"/>
              <a:t> licensed products.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Each of these assessments is discussed in detail in the next few slides.</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Financial assessment helps</a:t>
            </a:r>
            <a:r>
              <a:rPr lang="en-US" kern="1200" baseline="0" dirty="0" smtClean="0">
                <a:solidFill>
                  <a:schemeClr val="tx1"/>
                </a:solidFill>
                <a:latin typeface="Calibri" pitchFamily="34" charset="0"/>
                <a:ea typeface="+mn-ea"/>
                <a:cs typeface="+mn-cs"/>
              </a:rPr>
              <a:t> in determining Total Cost of Ownership (TCO) and Return on Investment (ROI) and in further building a business case. Financial assessment requires detailed and careful analysis, because it</a:t>
            </a:r>
            <a:r>
              <a:rPr lang="en-US" dirty="0" smtClean="0"/>
              <a:t> provides a clear picture of the</a:t>
            </a:r>
            <a:r>
              <a:rPr lang="en-US" baseline="0" dirty="0" smtClean="0"/>
              <a:t> </a:t>
            </a:r>
            <a:r>
              <a:rPr lang="en-US" dirty="0" smtClean="0"/>
              <a:t>cost involved in </a:t>
            </a:r>
            <a:r>
              <a:rPr lang="en-US" kern="1200" baseline="0" dirty="0" smtClean="0">
                <a:solidFill>
                  <a:schemeClr val="tx1"/>
                </a:solidFill>
                <a:latin typeface="Calibri" pitchFamily="34" charset="0"/>
                <a:ea typeface="+mn-ea"/>
                <a:cs typeface="+mn-cs"/>
              </a:rPr>
              <a:t>owning and operating a data center versus employing a Cloud</a:t>
            </a:r>
            <a:r>
              <a:rPr lang="en-US" kern="1200" dirty="0" smtClean="0">
                <a:solidFill>
                  <a:schemeClr val="tx1"/>
                </a:solidFill>
                <a:latin typeface="Calibri" pitchFamily="34" charset="0"/>
                <a:ea typeface="+mn-ea"/>
                <a:cs typeface="+mn-cs"/>
              </a:rPr>
              <a:t> </a:t>
            </a:r>
            <a:r>
              <a:rPr lang="en-US" kern="1200" baseline="0" dirty="0" smtClean="0">
                <a:solidFill>
                  <a:schemeClr val="tx1"/>
                </a:solidFill>
                <a:latin typeface="Calibri" pitchFamily="34" charset="0"/>
                <a:ea typeface="+mn-ea"/>
                <a:cs typeface="+mn-cs"/>
              </a:rPr>
              <a:t>based infrastructure.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kern="1200" baseline="0" dirty="0" smtClean="0">
                <a:solidFill>
                  <a:schemeClr val="tx1"/>
                </a:solidFill>
                <a:latin typeface="Calibri" pitchFamily="34" charset="0"/>
                <a:ea typeface="+mn-ea"/>
                <a:cs typeface="+mn-cs"/>
              </a:rPr>
              <a:t>Financial assessment is not simple and requires considering </a:t>
            </a:r>
            <a:r>
              <a:rPr lang="en-US" kern="1200" baseline="0" dirty="0" err="1" smtClean="0">
                <a:solidFill>
                  <a:schemeClr val="tx1"/>
                </a:solidFill>
                <a:latin typeface="Calibri" pitchFamily="34" charset="0"/>
                <a:ea typeface="+mn-ea"/>
                <a:cs typeface="+mn-cs"/>
              </a:rPr>
              <a:t>Capex</a:t>
            </a:r>
            <a:r>
              <a:rPr lang="en-US" kern="1200" baseline="0" dirty="0" smtClean="0">
                <a:solidFill>
                  <a:schemeClr val="tx1"/>
                </a:solidFill>
                <a:latin typeface="Calibri" pitchFamily="34" charset="0"/>
                <a:ea typeface="+mn-ea"/>
                <a:cs typeface="+mn-cs"/>
              </a:rPr>
              <a:t>,</a:t>
            </a:r>
            <a:r>
              <a:rPr lang="en-US" kern="1200" dirty="0" smtClean="0">
                <a:solidFill>
                  <a:schemeClr val="tx1"/>
                </a:solidFill>
                <a:latin typeface="Calibri" pitchFamily="34" charset="0"/>
                <a:ea typeface="+mn-ea"/>
                <a:cs typeface="+mn-cs"/>
              </a:rPr>
              <a:t> </a:t>
            </a:r>
            <a:r>
              <a:rPr lang="en-US" kern="1200" dirty="0" err="1" smtClean="0">
                <a:solidFill>
                  <a:schemeClr val="tx1"/>
                </a:solidFill>
                <a:latin typeface="Calibri" pitchFamily="34" charset="0"/>
                <a:ea typeface="+mn-ea"/>
                <a:cs typeface="+mn-cs"/>
              </a:rPr>
              <a:t>Opex</a:t>
            </a:r>
            <a:r>
              <a:rPr lang="en-US" dirty="0" smtClean="0"/>
              <a:t>, and Overhead </a:t>
            </a:r>
            <a:r>
              <a:rPr lang="en-US" kern="1200" baseline="0" dirty="0" smtClean="0">
                <a:solidFill>
                  <a:schemeClr val="tx1"/>
                </a:solidFill>
                <a:latin typeface="Calibri" pitchFamily="34" charset="0"/>
                <a:ea typeface="+mn-ea"/>
                <a:cs typeface="+mn-cs"/>
              </a:rPr>
              <a:t>cost. </a:t>
            </a:r>
          </a:p>
          <a:p>
            <a:pPr>
              <a:defRPr/>
            </a:pPr>
            <a:r>
              <a:rPr lang="en-US" kern="1200" baseline="0" dirty="0" smtClean="0">
                <a:solidFill>
                  <a:schemeClr val="tx1"/>
                </a:solidFill>
                <a:latin typeface="Calibri" pitchFamily="34" charset="0"/>
                <a:ea typeface="+mn-ea"/>
                <a:cs typeface="+mn-cs"/>
              </a:rPr>
              <a:t>For example, consider </a:t>
            </a:r>
            <a:r>
              <a:rPr lang="en-US" kern="1200" dirty="0" smtClean="0">
                <a:solidFill>
                  <a:schemeClr val="tx1"/>
                </a:solidFill>
                <a:latin typeface="Calibri" pitchFamily="34" charset="0"/>
                <a:ea typeface="+mn-ea"/>
                <a:cs typeface="+mn-cs"/>
              </a:rPr>
              <a:t>an organization that</a:t>
            </a:r>
            <a:r>
              <a:rPr lang="en-US" kern="1200" baseline="0" dirty="0" smtClean="0">
                <a:solidFill>
                  <a:schemeClr val="tx1"/>
                </a:solidFill>
                <a:latin typeface="Calibri" pitchFamily="34" charset="0"/>
                <a:ea typeface="+mn-ea"/>
                <a:cs typeface="+mn-cs"/>
              </a:rPr>
              <a:t> </a:t>
            </a:r>
            <a:r>
              <a:rPr lang="en-US" kern="1200" dirty="0" smtClean="0">
                <a:solidFill>
                  <a:schemeClr val="tx1"/>
                </a:solidFill>
                <a:latin typeface="Calibri" pitchFamily="34" charset="0"/>
                <a:ea typeface="+mn-ea"/>
                <a:cs typeface="+mn-cs"/>
              </a:rPr>
              <a:t>requires moving an application that has specific requirements, such as archiving data and retaining it for long period in the Cloud (compliance and governance) or specific security requirements. Then, the following are the cost components that should be considered to perform a financial assessment:</a:t>
            </a:r>
          </a:p>
          <a:p>
            <a:pPr marL="228600" indent="-228600">
              <a:buFont typeface="+mj-lt"/>
              <a:buAutoNum type="arabicPeriod"/>
              <a:defRPr/>
            </a:pPr>
            <a:r>
              <a:rPr lang="en-US" kern="1200" dirty="0" smtClean="0">
                <a:solidFill>
                  <a:schemeClr val="tx1"/>
                </a:solidFill>
                <a:latin typeface="Calibri" pitchFamily="34" charset="0"/>
                <a:ea typeface="+mn-ea"/>
                <a:cs typeface="+mn-cs"/>
              </a:rPr>
              <a:t>CAPEX includes cost of </a:t>
            </a:r>
            <a:r>
              <a:rPr lang="en-US" dirty="0" smtClean="0"/>
              <a:t>servers, storage, Operating System (OS), application, network equipments, real estate, etc. Moving an application to Cloud reduces CAPEX, compared to maintaining it on site.</a:t>
            </a:r>
          </a:p>
          <a:p>
            <a:pPr marL="228600" indent="-228600">
              <a:buFont typeface="+mj-lt"/>
              <a:buAutoNum type="arabicPeriod"/>
              <a:defRPr/>
            </a:pPr>
            <a:r>
              <a:rPr lang="en-US" dirty="0" smtClean="0"/>
              <a:t>OPEX includes the cost incurred for power and cooling, personnel, bandwidth, maintenance, support, backup, etc. Moving an application to Cloud reduces OPEX,</a:t>
            </a:r>
            <a:r>
              <a:rPr lang="en-US" baseline="0" dirty="0" smtClean="0"/>
              <a:t> </a:t>
            </a:r>
            <a:r>
              <a:rPr lang="en-US" dirty="0" smtClean="0"/>
              <a:t>compared to maintaining it on site.</a:t>
            </a:r>
          </a:p>
          <a:p>
            <a:pPr marL="228600" indent="-228600">
              <a:buFont typeface="+mj-lt"/>
              <a:buAutoNum type="arabicPeriod"/>
              <a:defRPr/>
            </a:pPr>
            <a:r>
              <a:rPr lang="en-US" kern="1200" baseline="0" dirty="0" smtClean="0">
                <a:solidFill>
                  <a:schemeClr val="tx1"/>
                </a:solidFill>
                <a:latin typeface="Calibri" pitchFamily="34" charset="0"/>
                <a:ea typeface="+mn-ea"/>
                <a:cs typeface="+mn-cs"/>
              </a:rPr>
              <a:t>Overhead includes migration</a:t>
            </a:r>
            <a:r>
              <a:rPr lang="en-US" kern="1200" dirty="0" smtClean="0">
                <a:solidFill>
                  <a:schemeClr val="tx1"/>
                </a:solidFill>
                <a:latin typeface="Calibri" pitchFamily="34" charset="0"/>
                <a:ea typeface="+mn-ea"/>
                <a:cs typeface="+mn-cs"/>
              </a:rPr>
              <a:t> cost and cost to ensure</a:t>
            </a:r>
            <a:r>
              <a:rPr lang="en-US" kern="1200" baseline="0" dirty="0" smtClean="0">
                <a:solidFill>
                  <a:schemeClr val="tx1"/>
                </a:solidFill>
                <a:latin typeface="Calibri" pitchFamily="34" charset="0"/>
                <a:ea typeface="+mn-ea"/>
                <a:cs typeface="+mn-cs"/>
              </a:rPr>
              <a:t> compliance and governance. In this case, the organization may have to pay an additional cost for archival service</a:t>
            </a:r>
            <a:r>
              <a:rPr lang="en-US" kern="1200" dirty="0" smtClean="0">
                <a:solidFill>
                  <a:schemeClr val="tx1"/>
                </a:solidFill>
                <a:latin typeface="Calibri" pitchFamily="34" charset="0"/>
                <a:ea typeface="+mn-ea"/>
                <a:cs typeface="+mn-cs"/>
              </a:rPr>
              <a:t> </a:t>
            </a:r>
            <a:r>
              <a:rPr lang="en-US" kern="1200" baseline="0" dirty="0" smtClean="0">
                <a:solidFill>
                  <a:schemeClr val="tx1"/>
                </a:solidFill>
                <a:latin typeface="Calibri" pitchFamily="34" charset="0"/>
                <a:ea typeface="+mn-ea"/>
                <a:cs typeface="+mn-cs"/>
              </a:rPr>
              <a:t>and storage capacity (to ensure compliance and governance). The o</a:t>
            </a:r>
            <a:r>
              <a:rPr lang="en-US" kern="1200" dirty="0" smtClean="0">
                <a:solidFill>
                  <a:schemeClr val="tx1"/>
                </a:solidFill>
                <a:latin typeface="Calibri" pitchFamily="34" charset="0"/>
                <a:ea typeface="+mn-ea"/>
                <a:cs typeface="+mn-cs"/>
              </a:rPr>
              <a:t>rganization may have to </a:t>
            </a:r>
            <a:r>
              <a:rPr lang="en-US" kern="1200" baseline="0" dirty="0" smtClean="0">
                <a:solidFill>
                  <a:schemeClr val="tx1"/>
                </a:solidFill>
                <a:latin typeface="Calibri" pitchFamily="34" charset="0"/>
                <a:ea typeface="+mn-ea"/>
                <a:cs typeface="+mn-cs"/>
              </a:rPr>
              <a:t>pay an additional cost to </a:t>
            </a:r>
            <a:r>
              <a:rPr lang="en-US" dirty="0" smtClean="0"/>
              <a:t>get the required </a:t>
            </a:r>
            <a:r>
              <a:rPr lang="en-US" kern="1200" baseline="0" dirty="0" smtClean="0">
                <a:solidFill>
                  <a:schemeClr val="tx1"/>
                </a:solidFill>
                <a:latin typeface="Calibri" pitchFamily="34" charset="0"/>
                <a:ea typeface="+mn-ea"/>
                <a:cs typeface="+mn-cs"/>
              </a:rPr>
              <a:t>security services for their application. Moving an application</a:t>
            </a:r>
            <a:r>
              <a:rPr lang="en-US" kern="1200" dirty="0" smtClean="0">
                <a:solidFill>
                  <a:schemeClr val="tx1"/>
                </a:solidFill>
                <a:latin typeface="Calibri" pitchFamily="34" charset="0"/>
                <a:ea typeface="+mn-ea"/>
                <a:cs typeface="+mn-cs"/>
              </a:rPr>
              <a:t> to Cloud may incur overhead cost over and above the subscription fees. </a:t>
            </a:r>
            <a:endParaRPr lang="en-US"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ts val="600"/>
              </a:spcBef>
              <a:spcAft>
                <a:spcPct val="0"/>
              </a:spcAft>
              <a:buClrTx/>
              <a:buSzTx/>
              <a:buFont typeface="Arial" pitchFamily="34" charset="0"/>
              <a:buNone/>
              <a:tabLst/>
              <a:defRPr/>
            </a:pPr>
            <a:r>
              <a:rPr lang="en-US" kern="1200" baseline="0" dirty="0" smtClean="0">
                <a:solidFill>
                  <a:schemeClr val="tx1"/>
                </a:solidFill>
                <a:latin typeface="Calibri" pitchFamily="34" charset="0"/>
                <a:ea typeface="+mn-ea"/>
                <a:cs typeface="+mn-cs"/>
              </a:rPr>
              <a:t>Data security can be a daunting issue if not properly understood and analyzed. Hence, it is important to understand risks and threats. Based on the sensitivity of data</a:t>
            </a:r>
            <a:r>
              <a:rPr lang="en-US" i="0" kern="1200" baseline="0" dirty="0" smtClean="0">
                <a:solidFill>
                  <a:schemeClr val="tx1"/>
                </a:solidFill>
                <a:latin typeface="Calibri" pitchFamily="34" charset="0"/>
                <a:ea typeface="+mn-ea"/>
                <a:cs typeface="+mn-cs"/>
              </a:rPr>
              <a:t>, classify the data assets into different categories (confidential, public, internal only, etc). This will help identify which data asset can be moved to the Cloud and which can be kept in-house. </a:t>
            </a:r>
          </a:p>
          <a:p>
            <a:pPr marL="0" marR="0" indent="0" algn="l" defTabSz="914400" rtl="0" eaLnBrk="0" fontAlgn="base" latinLnBrk="0" hangingPunct="0">
              <a:lnSpc>
                <a:spcPct val="100000"/>
              </a:lnSpc>
              <a:spcBef>
                <a:spcPts val="600"/>
              </a:spcBef>
              <a:spcAft>
                <a:spcPct val="0"/>
              </a:spcAft>
              <a:buClrTx/>
              <a:buSzTx/>
              <a:buFont typeface="Arial" pitchFamily="34" charset="0"/>
              <a:buNone/>
              <a:tabLst/>
              <a:defRPr/>
            </a:pPr>
            <a:r>
              <a:rPr lang="en-US" dirty="0" smtClean="0"/>
              <a:t>If an organization has strict security policies and compliance requirements, it is recommend to involve the organization’s security advisers and auditors early in the process. </a:t>
            </a:r>
          </a:p>
          <a:p>
            <a:pPr>
              <a:spcBef>
                <a:spcPts val="600"/>
              </a:spcBef>
            </a:pPr>
            <a:r>
              <a:rPr lang="en-US" dirty="0" smtClean="0"/>
              <a:t>This assessment will enable organizations to:</a:t>
            </a:r>
          </a:p>
          <a:p>
            <a:pPr marL="457200" indent="-228600">
              <a:spcBef>
                <a:spcPts val="600"/>
              </a:spcBef>
              <a:buFont typeface="Arial" pitchFamily="34" charset="0"/>
              <a:buChar char="•"/>
            </a:pPr>
            <a:r>
              <a:rPr lang="en-US" kern="1200" baseline="0" dirty="0" smtClean="0">
                <a:solidFill>
                  <a:schemeClr val="tx1"/>
                </a:solidFill>
                <a:latin typeface="Calibri" pitchFamily="34" charset="0"/>
                <a:ea typeface="+mn-ea"/>
                <a:cs typeface="+mn-cs"/>
              </a:rPr>
              <a:t>Identify the overall risk tolerance for an application.</a:t>
            </a:r>
          </a:p>
          <a:p>
            <a:pPr marL="457200" indent="-228600">
              <a:spcBef>
                <a:spcPts val="600"/>
              </a:spcBef>
              <a:buFont typeface="Arial" pitchFamily="34" charset="0"/>
              <a:buChar char="•"/>
            </a:pPr>
            <a:r>
              <a:rPr lang="en-US" dirty="0" smtClean="0"/>
              <a:t>Identify the security threats that have a likelihood of materializing into actual attacks.</a:t>
            </a:r>
          </a:p>
          <a:p>
            <a:pPr marL="457200" indent="-228600">
              <a:spcBef>
                <a:spcPts val="600"/>
              </a:spcBef>
              <a:buFont typeface="Arial" pitchFamily="34" charset="0"/>
              <a:buChar char="•"/>
              <a:defRPr/>
            </a:pPr>
            <a:r>
              <a:rPr lang="en-US" kern="1200" baseline="0" dirty="0" smtClean="0">
                <a:solidFill>
                  <a:schemeClr val="tx1"/>
                </a:solidFill>
                <a:latin typeface="Calibri" pitchFamily="34" charset="0"/>
                <a:ea typeface="+mn-ea"/>
                <a:cs typeface="+mn-cs"/>
              </a:rPr>
              <a:t>Understand the regulatory or contractual obligations to store data in specific jurisdictions.</a:t>
            </a:r>
          </a:p>
          <a:p>
            <a:pPr marL="457200" indent="-228600">
              <a:spcBef>
                <a:spcPts val="600"/>
              </a:spcBef>
              <a:buFont typeface="Arial" pitchFamily="34" charset="0"/>
              <a:buChar char="•"/>
              <a:defRPr/>
            </a:pPr>
            <a:r>
              <a:rPr lang="en-US" kern="1200" baseline="0" dirty="0" smtClean="0">
                <a:solidFill>
                  <a:schemeClr val="tx1"/>
                </a:solidFill>
                <a:latin typeface="Calibri" pitchFamily="34" charset="0"/>
                <a:ea typeface="+mn-ea"/>
                <a:cs typeface="+mn-cs"/>
              </a:rPr>
              <a:t>Explore whether the Cloud vendor offers a choice of selecting the geographic location to store the data and a guarantee that the data does not move unless the organization decides to move it.</a:t>
            </a:r>
          </a:p>
          <a:p>
            <a:pPr marL="457200" indent="-228600">
              <a:spcBef>
                <a:spcPts val="600"/>
              </a:spcBef>
              <a:buFont typeface="Arial" pitchFamily="34" charset="0"/>
              <a:buChar char="•"/>
            </a:pPr>
            <a:r>
              <a:rPr lang="en-US" kern="1200" baseline="0" dirty="0" smtClean="0">
                <a:solidFill>
                  <a:schemeClr val="tx1"/>
                </a:solidFill>
                <a:latin typeface="Calibri" pitchFamily="34" charset="0"/>
                <a:ea typeface="+mn-ea"/>
                <a:cs typeface="+mn-cs"/>
              </a:rPr>
              <a:t>Explore options if the organization decides to retrieve all of the data back from the Cloud.</a:t>
            </a:r>
          </a:p>
          <a:p>
            <a:pPr marL="457200" indent="-228600">
              <a:spcBef>
                <a:spcPts val="600"/>
              </a:spcBef>
              <a:buFont typeface="Arial" pitchFamily="34" charset="0"/>
              <a:buChar char="•"/>
            </a:pPr>
            <a:r>
              <a:rPr lang="en-US" kern="1200" baseline="0" dirty="0" smtClean="0">
                <a:solidFill>
                  <a:schemeClr val="tx1"/>
                </a:solidFill>
                <a:latin typeface="Calibri" pitchFamily="34" charset="0"/>
                <a:ea typeface="+mn-ea"/>
                <a:cs typeface="+mn-cs"/>
              </a:rPr>
              <a:t>Identify whether the Cloud vendor offers options to download or delete the data whenever required.</a:t>
            </a:r>
          </a:p>
          <a:p>
            <a:pPr marL="457200" indent="-228600">
              <a:spcBef>
                <a:spcPts val="600"/>
              </a:spcBef>
              <a:buFont typeface="Arial" pitchFamily="34" charset="0"/>
              <a:buChar char="•"/>
            </a:pPr>
            <a:r>
              <a:rPr lang="en-US" kern="1200" baseline="0" dirty="0" smtClean="0">
                <a:solidFill>
                  <a:schemeClr val="tx1"/>
                </a:solidFill>
                <a:latin typeface="Calibri" pitchFamily="34" charset="0"/>
                <a:ea typeface="+mn-ea"/>
                <a:cs typeface="+mn-cs"/>
              </a:rPr>
              <a:t>Identify the choices offered by the Cloud vendor to encrypt the data while it is in transit and while it is at rest.</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lvl="0" algn="l">
              <a:buFont typeface="Arial" pitchFamily="34" charset="0"/>
              <a:buNone/>
            </a:pPr>
            <a:r>
              <a:rPr lang="en-US" dirty="0" smtClean="0"/>
              <a:t>A technical assessment helps identify the applications that are more suited to the Cloud. It also helps the organization</a:t>
            </a:r>
            <a:r>
              <a:rPr lang="en-US" baseline="0" dirty="0" smtClean="0"/>
              <a:t>  determine the </a:t>
            </a:r>
            <a:r>
              <a:rPr lang="en-US" dirty="0" smtClean="0"/>
              <a:t>applications that should move into the Cloud first, those that should move later, and those that should remain in-house. </a:t>
            </a:r>
          </a:p>
          <a:p>
            <a:pPr lvl="0" algn="l">
              <a:buFont typeface="Arial" pitchFamily="34" charset="0"/>
              <a:buNone/>
            </a:pPr>
            <a:r>
              <a:rPr lang="en-US" kern="1200" baseline="0" dirty="0" smtClean="0">
                <a:solidFill>
                  <a:schemeClr val="tx1"/>
                </a:solidFill>
                <a:latin typeface="Calibri" pitchFamily="34" charset="0"/>
                <a:ea typeface="+mn-ea"/>
                <a:cs typeface="+mn-cs"/>
              </a:rPr>
              <a:t>Technical assessment identifies the dependencies of an application on other components and services. For example, a Web-based application depends on the database, login, and authentication services running on another system. </a:t>
            </a:r>
            <a:r>
              <a:rPr lang="en-US" dirty="0" smtClean="0"/>
              <a:t>In most cases, the best candidates for the Cloud are the applications that have minimum dependencies.</a:t>
            </a:r>
            <a:endParaRPr lang="en-US" kern="1200" baseline="0" dirty="0" smtClean="0">
              <a:solidFill>
                <a:schemeClr val="tx1"/>
              </a:solidFill>
              <a:latin typeface="Calibri" pitchFamily="34" charset="0"/>
              <a:ea typeface="+mn-ea"/>
              <a:cs typeface="+mn-cs"/>
            </a:endParaRPr>
          </a:p>
          <a:p>
            <a:r>
              <a:rPr lang="en-US" sz="1200" dirty="0" smtClean="0"/>
              <a:t>This assessment will enable organizations to:</a:t>
            </a:r>
          </a:p>
          <a:p>
            <a:pPr lvl="1">
              <a:buFont typeface="Arial" pitchFamily="34" charset="0"/>
              <a:buChar char="•"/>
            </a:pPr>
            <a:r>
              <a:rPr lang="en-US" kern="1200" baseline="0" dirty="0" smtClean="0">
                <a:solidFill>
                  <a:schemeClr val="tx1"/>
                </a:solidFill>
                <a:latin typeface="Calibri" pitchFamily="34" charset="0"/>
                <a:ea typeface="+mn-ea"/>
                <a:cs typeface="+mn-cs"/>
              </a:rPr>
              <a:t>Identify whether the Cloud </a:t>
            </a:r>
            <a:r>
              <a:rPr lang="en-US" dirty="0" smtClean="0"/>
              <a:t>service provider offers </a:t>
            </a:r>
            <a:r>
              <a:rPr lang="en-US" kern="1200" baseline="0" dirty="0" smtClean="0">
                <a:solidFill>
                  <a:schemeClr val="tx1"/>
                </a:solidFill>
                <a:latin typeface="Calibri" pitchFamily="34" charset="0"/>
                <a:ea typeface="+mn-ea"/>
                <a:cs typeface="+mn-cs"/>
              </a:rPr>
              <a:t>all of the required infrastructure building blocks.</a:t>
            </a:r>
          </a:p>
          <a:p>
            <a:pPr lvl="1">
              <a:buFont typeface="Arial" pitchFamily="34" charset="0"/>
              <a:buChar char="•"/>
            </a:pPr>
            <a:r>
              <a:rPr lang="en-US" kern="1200" baseline="0" dirty="0" smtClean="0">
                <a:solidFill>
                  <a:schemeClr val="tx1"/>
                </a:solidFill>
                <a:latin typeface="Calibri" pitchFamily="34" charset="0"/>
                <a:ea typeface="+mn-ea"/>
                <a:cs typeface="+mn-cs"/>
              </a:rPr>
              <a:t>Identify whether the application can be packaged into a Virtual Machine (VM) instance and be run on a Cloud infrastructure.</a:t>
            </a:r>
          </a:p>
          <a:p>
            <a:pPr lvl="1">
              <a:buFont typeface="Arial" pitchFamily="34" charset="0"/>
              <a:buChar char="•"/>
            </a:pPr>
            <a:r>
              <a:rPr lang="en-US" kern="1200" baseline="0" dirty="0" smtClean="0">
                <a:solidFill>
                  <a:schemeClr val="tx1"/>
                </a:solidFill>
                <a:latin typeface="Calibri" pitchFamily="34" charset="0"/>
                <a:ea typeface="+mn-ea"/>
                <a:cs typeface="+mn-cs"/>
              </a:rPr>
              <a:t>Identify the component that must be local (on-premise) and components that can move to the Cloud.</a:t>
            </a:r>
          </a:p>
          <a:p>
            <a:pPr lvl="1">
              <a:buFont typeface="Arial" pitchFamily="34" charset="0"/>
              <a:buChar char="•"/>
            </a:pPr>
            <a:r>
              <a:rPr lang="en-US" kern="1200" baseline="0" dirty="0" smtClean="0">
                <a:solidFill>
                  <a:schemeClr val="tx1"/>
                </a:solidFill>
                <a:latin typeface="Calibri" pitchFamily="34" charset="0"/>
                <a:ea typeface="+mn-ea"/>
                <a:cs typeface="+mn-cs"/>
              </a:rPr>
              <a:t>Identify the latency and bandwidth requirements.</a:t>
            </a:r>
          </a:p>
          <a:p>
            <a:pPr lvl="1">
              <a:buFont typeface="Arial" pitchFamily="34" charset="0"/>
              <a:buChar char="•"/>
            </a:pPr>
            <a:r>
              <a:rPr lang="en-US" kern="1200" baseline="0" dirty="0" smtClean="0">
                <a:solidFill>
                  <a:schemeClr val="tx1"/>
                </a:solidFill>
                <a:latin typeface="Calibri" pitchFamily="34" charset="0"/>
                <a:ea typeface="+mn-ea"/>
                <a:cs typeface="+mn-cs"/>
              </a:rPr>
              <a:t>Estimate the effort required to migrate the application.</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It is important to assess the issues related to migrating licensed software to the Cloud at an early stage. </a:t>
            </a:r>
          </a:p>
          <a:p>
            <a:pPr lvl="0"/>
            <a:r>
              <a:rPr lang="en-US" dirty="0" smtClean="0"/>
              <a:t>There</a:t>
            </a:r>
            <a:r>
              <a:rPr lang="en-US" baseline="0" dirty="0" smtClean="0"/>
              <a:t> are t</a:t>
            </a:r>
            <a:r>
              <a:rPr lang="en-US" dirty="0" smtClean="0"/>
              <a:t>wo options available for migrating licensed software to the Cloud:</a:t>
            </a:r>
          </a:p>
          <a:p>
            <a:pPr marL="228600" indent="-228600">
              <a:buFont typeface="Arial" pitchFamily="34" charset="0"/>
              <a:buChar char="•"/>
            </a:pPr>
            <a:r>
              <a:rPr lang="en-US" b="1" dirty="0" smtClean="0"/>
              <a:t>Use the existing license:</a:t>
            </a:r>
            <a:r>
              <a:rPr lang="en-US" dirty="0" smtClean="0"/>
              <a:t> Cloud providers have partnered with several software vendors. Due to this partnership, software vendors permit organizations to use their existing product license on Cloud. This option offers the easiest path to move licensed software to the Cloud. In this option, the organization purchases license in the traditional way or uses the existing license in the Cloud. </a:t>
            </a:r>
            <a:endParaRPr lang="en-US" i="1" dirty="0" smtClean="0"/>
          </a:p>
          <a:p>
            <a:pPr marL="228600" indent="-228600">
              <a:buFont typeface="Arial" pitchFamily="34" charset="0"/>
              <a:buChar char="•"/>
            </a:pPr>
            <a:r>
              <a:rPr lang="en-US" b="1" dirty="0" smtClean="0"/>
              <a:t>Use </a:t>
            </a:r>
            <a:r>
              <a:rPr lang="en-US" b="1" dirty="0" err="1" smtClean="0"/>
              <a:t>SaaS</a:t>
            </a:r>
            <a:r>
              <a:rPr lang="en-US" b="1" dirty="0" smtClean="0"/>
              <a:t> based Cloud service:</a:t>
            </a:r>
            <a:r>
              <a:rPr lang="en-US" dirty="0" smtClean="0"/>
              <a:t> Many software</a:t>
            </a:r>
            <a:r>
              <a:rPr lang="en-US" baseline="0" dirty="0" smtClean="0"/>
              <a:t> vendors offer </a:t>
            </a:r>
            <a:r>
              <a:rPr lang="en-US" b="0" u="none" baseline="0" dirty="0" smtClean="0"/>
              <a:t>their software with two options</a:t>
            </a:r>
            <a:r>
              <a:rPr lang="en-US" baseline="0" dirty="0" smtClean="0"/>
              <a:t>, one that can be installed on-premise, and the other as a service. </a:t>
            </a:r>
            <a:r>
              <a:rPr lang="en-US" dirty="0" smtClean="0"/>
              <a:t>In this option (</a:t>
            </a:r>
            <a:r>
              <a:rPr lang="en-US" dirty="0" err="1" smtClean="0"/>
              <a:t>SaaS</a:t>
            </a:r>
            <a:r>
              <a:rPr lang="en-US" dirty="0" smtClean="0"/>
              <a:t>), the existing on-premise installed application is migrated to a hosted offering (</a:t>
            </a:r>
            <a:r>
              <a:rPr lang="en-US" dirty="0" err="1" smtClean="0"/>
              <a:t>SaaS</a:t>
            </a:r>
            <a:r>
              <a:rPr lang="en-US" dirty="0" smtClean="0"/>
              <a:t>) by the same vendor. If a</a:t>
            </a:r>
            <a:r>
              <a:rPr lang="en-US" baseline="0" dirty="0" smtClean="0"/>
              <a:t> software vendor does not offer its software as a service, explore and migrate the data on </a:t>
            </a:r>
            <a:r>
              <a:rPr lang="en-US" dirty="0" smtClean="0"/>
              <a:t>an equivalent offering by a different Cloud provider. In</a:t>
            </a:r>
            <a:r>
              <a:rPr lang="en-US" baseline="0" dirty="0" smtClean="0"/>
              <a:t> this case, the Cloud provider may </a:t>
            </a:r>
            <a:r>
              <a:rPr lang="en-US" dirty="0" smtClean="0"/>
              <a:t>charge a monthly subscription fee.</a:t>
            </a:r>
          </a:p>
          <a:p>
            <a:pPr marL="228600" indent="-228600">
              <a:buFont typeface="Arial" pitchFamily="34" charset="0"/>
              <a:buNone/>
            </a:pPr>
            <a:endParaRPr lang="en-US" dirty="0" smtClean="0"/>
          </a:p>
          <a:p>
            <a:pPr marL="228600" indent="-228600">
              <a:buFont typeface="Arial" pitchFamily="34" charset="0"/>
              <a:buNone/>
            </a:pPr>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dirty="0" smtClean="0"/>
              <a:t>This</a:t>
            </a:r>
            <a:r>
              <a:rPr lang="en-US" baseline="0" dirty="0" smtClean="0"/>
              <a:t> module focuses on considerations for migration to the Cloud. It details ‘</a:t>
            </a:r>
            <a:r>
              <a:rPr lang="en-US" b="0" u="none" baseline="0" dirty="0" smtClean="0"/>
              <a:t>Cloud model</a:t>
            </a:r>
            <a:r>
              <a:rPr lang="en-US" baseline="0" dirty="0" smtClean="0"/>
              <a:t>’ suitable for different categories of users. Further, it covers considerations for choosing candidate application and various other considerations for migration to Cloud. It also covers various phases to adopt the Cloud.</a:t>
            </a:r>
          </a:p>
          <a:p>
            <a:r>
              <a:rPr lang="en-US" i="1" dirty="0" smtClean="0"/>
              <a:t>Note: All the discussions in this module are primarily</a:t>
            </a:r>
            <a:r>
              <a:rPr lang="en-US" i="1" baseline="0" dirty="0" smtClean="0"/>
              <a:t> </a:t>
            </a:r>
            <a:r>
              <a:rPr lang="en-US" i="1" dirty="0" smtClean="0"/>
              <a:t>focused on Public Cloud and external private Cloud, referred here as “Cloud”. However, the discussed approach may be considered while migrating to Internal private Clouds.</a:t>
            </a:r>
            <a:endParaRPr lang="en-US" b="1" i="1" u="sng" dirty="0" smtClean="0">
              <a:solidFill>
                <a:srgbClr val="FF0000"/>
              </a:solidFill>
            </a:endParaRPr>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4E7A8FCD-CAF3-47F6-8A34-9CCB6BC41AA7}" type="slidenum">
              <a:rPr lang="en-US"/>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Calibri" pitchFamily="34" charset="0"/>
                <a:ea typeface="+mn-ea"/>
                <a:cs typeface="+mn-cs"/>
              </a:rPr>
              <a:t>After a </a:t>
            </a:r>
            <a:r>
              <a:rPr lang="en-US" sz="1200" b="0" u="none" kern="1200" baseline="0" dirty="0" smtClean="0">
                <a:solidFill>
                  <a:schemeClr val="tx1"/>
                </a:solidFill>
                <a:latin typeface="Calibri" pitchFamily="34" charset="0"/>
                <a:ea typeface="+mn-ea"/>
                <a:cs typeface="+mn-cs"/>
              </a:rPr>
              <a:t>thorough</a:t>
            </a:r>
            <a:r>
              <a:rPr lang="en-US" sz="1200" kern="1200" baseline="0" dirty="0" smtClean="0">
                <a:solidFill>
                  <a:schemeClr val="tx1"/>
                </a:solidFill>
                <a:latin typeface="Calibri" pitchFamily="34" charset="0"/>
                <a:ea typeface="+mn-ea"/>
                <a:cs typeface="+mn-cs"/>
              </a:rPr>
              <a:t> assessment, identifying the right candidate for the Cloud, </a:t>
            </a:r>
            <a:r>
              <a:rPr lang="en-US" sz="1200" b="0" u="none" kern="1200" baseline="0" dirty="0" smtClean="0">
                <a:solidFill>
                  <a:schemeClr val="tx1"/>
                </a:solidFill>
                <a:latin typeface="Calibri" pitchFamily="34" charset="0"/>
                <a:ea typeface="+mn-ea"/>
                <a:cs typeface="+mn-cs"/>
              </a:rPr>
              <a:t>and estimating the efforts required for migration, </a:t>
            </a:r>
            <a:r>
              <a:rPr lang="en-US" sz="1200" kern="1200" baseline="0" dirty="0" smtClean="0">
                <a:solidFill>
                  <a:schemeClr val="tx1"/>
                </a:solidFill>
                <a:latin typeface="Calibri" pitchFamily="34" charset="0"/>
                <a:ea typeface="+mn-ea"/>
                <a:cs typeface="+mn-cs"/>
              </a:rPr>
              <a:t>it is time to test the application with a proof of concept. This phase helps to understand what an application can do and cannot do in Cloud. </a:t>
            </a:r>
          </a:p>
          <a:p>
            <a:r>
              <a:rPr lang="en-US" sz="1200" kern="1200" baseline="0" dirty="0" smtClean="0">
                <a:solidFill>
                  <a:schemeClr val="tx1"/>
                </a:solidFill>
                <a:latin typeface="Calibri" pitchFamily="34" charset="0"/>
                <a:ea typeface="+mn-ea"/>
                <a:cs typeface="+mn-cs"/>
              </a:rPr>
              <a:t>The goal of this phase is to check whether an application runs as expected after migrating it to the Cloud. It is recommended to perform a thorough testing of the application during this phase. In this phase, the organization can validate the Cloud technology, test legacy software in the Cloud, perform necessary benchmarks, and set expectations. </a:t>
            </a:r>
          </a:p>
          <a:p>
            <a:r>
              <a:rPr lang="en-US" sz="1200" dirty="0" smtClean="0"/>
              <a:t>This assessment will enable organizations to:</a:t>
            </a:r>
          </a:p>
          <a:p>
            <a:pPr lvl="1">
              <a:buFont typeface="Arial" pitchFamily="34" charset="0"/>
              <a:buChar char="•"/>
            </a:pPr>
            <a:r>
              <a:rPr lang="en-US" sz="1200" kern="1200" baseline="0" dirty="0" smtClean="0">
                <a:solidFill>
                  <a:schemeClr val="tx1"/>
                </a:solidFill>
                <a:latin typeface="Calibri" pitchFamily="34" charset="0"/>
                <a:ea typeface="+mn-ea"/>
                <a:cs typeface="+mn-cs"/>
              </a:rPr>
              <a:t>Explore the capabilities of the Cloud</a:t>
            </a:r>
          </a:p>
          <a:p>
            <a:pPr lvl="1">
              <a:buFont typeface="Arial" pitchFamily="34" charset="0"/>
              <a:buChar char="•"/>
            </a:pPr>
            <a:r>
              <a:rPr lang="en-US" sz="1200" kern="1200" baseline="0" dirty="0" smtClean="0">
                <a:solidFill>
                  <a:schemeClr val="tx1"/>
                </a:solidFill>
                <a:latin typeface="Calibri" pitchFamily="34" charset="0"/>
                <a:ea typeface="+mn-ea"/>
                <a:cs typeface="+mn-cs"/>
              </a:rPr>
              <a:t>Explore the different business continuity</a:t>
            </a:r>
            <a:r>
              <a:rPr lang="en-US" sz="1200" kern="1200" dirty="0" smtClean="0">
                <a:solidFill>
                  <a:schemeClr val="tx1"/>
                </a:solidFill>
                <a:latin typeface="Calibri" pitchFamily="34" charset="0"/>
                <a:ea typeface="+mn-ea"/>
                <a:cs typeface="+mn-cs"/>
              </a:rPr>
              <a:t> and disaster recovery</a:t>
            </a:r>
            <a:r>
              <a:rPr lang="en-US" sz="1200" kern="1200" baseline="0" dirty="0" smtClean="0">
                <a:solidFill>
                  <a:schemeClr val="tx1"/>
                </a:solidFill>
                <a:latin typeface="Calibri" pitchFamily="34" charset="0"/>
                <a:ea typeface="+mn-ea"/>
                <a:cs typeface="+mn-cs"/>
              </a:rPr>
              <a:t> options offered by the Cloud vendor</a:t>
            </a:r>
          </a:p>
          <a:p>
            <a:pPr lvl="1">
              <a:buFont typeface="Arial" pitchFamily="34" charset="0"/>
              <a:buChar char="•"/>
            </a:pPr>
            <a:r>
              <a:rPr lang="en-US" sz="1200" kern="1200" baseline="0" dirty="0" smtClean="0">
                <a:solidFill>
                  <a:schemeClr val="tx1"/>
                </a:solidFill>
                <a:latin typeface="Calibri" pitchFamily="34" charset="0"/>
                <a:ea typeface="+mn-ea"/>
                <a:cs typeface="+mn-cs"/>
              </a:rPr>
              <a:t>Estimate the effort required to roll this proof-of-concept out to production</a:t>
            </a:r>
          </a:p>
          <a:p>
            <a:pPr lvl="1">
              <a:buFont typeface="Arial" pitchFamily="34" charset="0"/>
              <a:buChar char="•"/>
            </a:pPr>
            <a:r>
              <a:rPr lang="en-US" sz="1200" kern="1200" baseline="0" dirty="0" smtClean="0">
                <a:solidFill>
                  <a:schemeClr val="tx1"/>
                </a:solidFill>
                <a:latin typeface="Calibri" pitchFamily="34" charset="0"/>
                <a:ea typeface="+mn-ea"/>
                <a:cs typeface="+mn-cs"/>
              </a:rPr>
              <a:t>Identify applications that</a:t>
            </a:r>
            <a:r>
              <a:rPr lang="en-US" sz="1200" kern="1200" dirty="0" smtClean="0">
                <a:solidFill>
                  <a:schemeClr val="tx1"/>
                </a:solidFill>
                <a:latin typeface="Calibri" pitchFamily="34" charset="0"/>
                <a:ea typeface="+mn-ea"/>
                <a:cs typeface="+mn-cs"/>
              </a:rPr>
              <a:t> </a:t>
            </a:r>
            <a:r>
              <a:rPr lang="en-US" sz="1200" kern="1200" baseline="0" dirty="0" smtClean="0">
                <a:solidFill>
                  <a:schemeClr val="tx1"/>
                </a:solidFill>
                <a:latin typeface="Calibri" pitchFamily="34" charset="0"/>
                <a:ea typeface="+mn-ea"/>
                <a:cs typeface="+mn-cs"/>
              </a:rPr>
              <a:t>can move after proof of concept</a:t>
            </a:r>
          </a:p>
          <a:p>
            <a:endParaRPr lang="en-US" sz="1200" kern="1200" baseline="0" dirty="0" smtClean="0">
              <a:solidFill>
                <a:schemeClr val="tx1"/>
              </a:solidFill>
              <a:latin typeface="Calibri" pitchFamily="34" charset="0"/>
              <a:ea typeface="+mn-ea"/>
              <a:cs typeface="+mn-cs"/>
            </a:endParaRPr>
          </a:p>
          <a:p>
            <a:r>
              <a:rPr lang="en-US" sz="1200" kern="1200" baseline="0" dirty="0" smtClean="0">
                <a:solidFill>
                  <a:schemeClr val="tx1"/>
                </a:solidFill>
                <a:latin typeface="Calibri" pitchFamily="34" charset="0"/>
                <a:ea typeface="+mn-ea"/>
                <a:cs typeface="+mn-cs"/>
              </a:rPr>
              <a:t>After this phase, the organization will gain hands-on experience with the Cloud environment, which in turn gives them more insight into what hurdles need to be overcome in order to move ahead. </a:t>
            </a: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Calibri" pitchFamily="34" charset="0"/>
                <a:ea typeface="+mn-ea"/>
                <a:cs typeface="+mn-cs"/>
              </a:rPr>
              <a:t>In this phase, applications are migrated to the Cloud. There are two application migration strategies: </a:t>
            </a:r>
          </a:p>
          <a:p>
            <a:pPr lvl="1">
              <a:buFont typeface="Arial" pitchFamily="34" charset="0"/>
              <a:buChar char="•"/>
            </a:pPr>
            <a:r>
              <a:rPr lang="en-US" sz="1200" b="1" kern="1200" baseline="0" dirty="0" smtClean="0">
                <a:solidFill>
                  <a:schemeClr val="tx1"/>
                </a:solidFill>
                <a:latin typeface="Calibri" pitchFamily="34" charset="0"/>
                <a:ea typeface="+mn-ea"/>
                <a:cs typeface="+mn-cs"/>
              </a:rPr>
              <a:t>Forklift Migration Strategy:</a:t>
            </a:r>
            <a:r>
              <a:rPr lang="en-US" sz="1200" kern="1200" baseline="0" dirty="0" smtClean="0">
                <a:solidFill>
                  <a:schemeClr val="tx1"/>
                </a:solidFill>
                <a:latin typeface="Calibri" pitchFamily="34" charset="0"/>
                <a:ea typeface="+mn-ea"/>
                <a:cs typeface="+mn-cs"/>
              </a:rPr>
              <a:t> In this strategy, rather than moving applications</a:t>
            </a:r>
            <a:r>
              <a:rPr lang="en-US" sz="1200" kern="1200" dirty="0" smtClean="0">
                <a:solidFill>
                  <a:schemeClr val="tx1"/>
                </a:solidFill>
                <a:latin typeface="Calibri" pitchFamily="34" charset="0"/>
                <a:ea typeface="+mn-ea"/>
                <a:cs typeface="+mn-cs"/>
              </a:rPr>
              <a:t> in parts</a:t>
            </a:r>
            <a:r>
              <a:rPr lang="en-US" sz="1200" kern="1200" baseline="0" dirty="0" smtClean="0">
                <a:solidFill>
                  <a:schemeClr val="tx1"/>
                </a:solidFill>
                <a:latin typeface="Calibri" pitchFamily="34" charset="0"/>
                <a:ea typeface="+mn-ea"/>
                <a:cs typeface="+mn-cs"/>
              </a:rPr>
              <a:t> over time, all applications are picked up at once</a:t>
            </a:r>
            <a:r>
              <a:rPr lang="en-US" sz="1200" kern="1200" dirty="0" smtClean="0">
                <a:solidFill>
                  <a:schemeClr val="tx1"/>
                </a:solidFill>
                <a:latin typeface="Calibri" pitchFamily="34" charset="0"/>
                <a:ea typeface="+mn-ea"/>
                <a:cs typeface="+mn-cs"/>
              </a:rPr>
              <a:t> </a:t>
            </a:r>
            <a:r>
              <a:rPr lang="en-US" sz="1200" kern="1200" baseline="0" dirty="0" smtClean="0">
                <a:solidFill>
                  <a:schemeClr val="tx1"/>
                </a:solidFill>
                <a:latin typeface="Calibri" pitchFamily="34" charset="0"/>
                <a:ea typeface="+mn-ea"/>
                <a:cs typeface="+mn-cs"/>
              </a:rPr>
              <a:t>and moved to the Cloud. </a:t>
            </a:r>
            <a:r>
              <a:rPr lang="en-US" dirty="0" smtClean="0"/>
              <a:t>Tightly coupled applications (multiple applications that are dependent on each other</a:t>
            </a:r>
            <a:r>
              <a:rPr lang="en-US" baseline="0" dirty="0" smtClean="0"/>
              <a:t> and cannot be separated</a:t>
            </a:r>
            <a:r>
              <a:rPr lang="en-US" dirty="0" smtClean="0"/>
              <a:t>) or self-contained applications might be better served by using the forklift approach. Self-contained </a:t>
            </a:r>
            <a:r>
              <a:rPr lang="en-US" sz="1200" kern="1200" baseline="0" dirty="0" smtClean="0">
                <a:solidFill>
                  <a:schemeClr val="tx1"/>
                </a:solidFill>
                <a:latin typeface="Calibri" pitchFamily="34" charset="0"/>
                <a:ea typeface="+mn-ea"/>
                <a:cs typeface="+mn-cs"/>
              </a:rPr>
              <a:t>Web applications that can be treated as a single entity and backup/archival systems are examples of systems that can be moved into the Cloud using this strategy. </a:t>
            </a:r>
          </a:p>
          <a:p>
            <a:pPr marR="0" lvl="1"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b="1" kern="1200" baseline="0" dirty="0" smtClean="0">
                <a:solidFill>
                  <a:schemeClr val="tx1"/>
                </a:solidFill>
                <a:latin typeface="Calibri" pitchFamily="34" charset="0"/>
                <a:ea typeface="+mn-ea"/>
                <a:cs typeface="+mn-cs"/>
              </a:rPr>
              <a:t>Hybrid Migration Strategy:</a:t>
            </a:r>
            <a:r>
              <a:rPr lang="en-US" sz="1200" kern="1200" baseline="0" dirty="0" smtClean="0">
                <a:solidFill>
                  <a:schemeClr val="tx1"/>
                </a:solidFill>
                <a:latin typeface="Calibri" pitchFamily="34" charset="0"/>
                <a:ea typeface="+mn-ea"/>
                <a:cs typeface="+mn-cs"/>
              </a:rPr>
              <a:t> In this strategy, some parts of the application are moved to the Cloud while leaving the other parts of the application in place. The hybrid migration strategy can be a low-risk approach to migration of applications to the Cloud. Rather than moving the entire application at once, parts of it can be moved and optimized, one at a time. This strategy is g</a:t>
            </a:r>
            <a:r>
              <a:rPr lang="en-US" dirty="0" smtClean="0">
                <a:solidFill>
                  <a:schemeClr val="tx1"/>
                </a:solidFill>
              </a:rPr>
              <a:t>ood for large systems that involve several applications and those that are not tightly coupled.</a:t>
            </a:r>
          </a:p>
          <a:p>
            <a:pPr marL="228600" indent="-228600">
              <a:buFont typeface="+mj-lt"/>
              <a:buAutoNum type="arabicPeriod"/>
            </a:pPr>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Calibri" pitchFamily="34" charset="0"/>
                <a:ea typeface="+mn-ea"/>
                <a:cs typeface="+mn-cs"/>
              </a:rPr>
              <a:t>After migrating the application to the Cloud, run the necessary tests and confirm that everything is working, as expected. In this phase, focus on how to optimize the Cloud based application in order to increase cost savings. </a:t>
            </a:r>
          </a:p>
          <a:p>
            <a:r>
              <a:rPr lang="en-US" sz="1200" kern="1200" baseline="0" dirty="0" smtClean="0">
                <a:solidFill>
                  <a:schemeClr val="tx1"/>
                </a:solidFill>
                <a:latin typeface="Calibri" pitchFamily="34" charset="0"/>
                <a:ea typeface="+mn-ea"/>
                <a:cs typeface="+mn-cs"/>
              </a:rPr>
              <a:t>Understand the usage pattern to optimize the resources consumed. To understand the usage pattern, monitor the resources consumed and the workload. Based on the workload, resources can be scaled up or scaled down. For example, if a customer-facing Website, deployed on a Cloud infrastructure, does not expect any traffic from certain parts of the world at a certain time of the day, the resources consumed by that region may be scaled down for that time. </a:t>
            </a:r>
          </a:p>
          <a:p>
            <a:r>
              <a:rPr lang="en-US" sz="1200" kern="1200" baseline="0" dirty="0" smtClean="0">
                <a:solidFill>
                  <a:schemeClr val="tx1"/>
                </a:solidFill>
                <a:latin typeface="Calibri" pitchFamily="34" charset="0"/>
                <a:ea typeface="+mn-ea"/>
                <a:cs typeface="+mn-cs"/>
              </a:rPr>
              <a:t>Inspect the system logs periodically to understand the usage of the resources. Relinquish the idle resource.</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This module covered the migration of an application to the Cloud.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key points to consider while migrating to Cloud are </a:t>
            </a:r>
            <a:r>
              <a:rPr lang="en-US" dirty="0" smtClean="0"/>
              <a:t>Criteria for Cloud vendor selection, Service Level Agreements (SLAs), Cloud performance consideration, Cloud vendor lock-in, and Cloud open standards.</a:t>
            </a: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There are three Cloud models such as Public, Private, and Hybrid. Based on the business type, a specific model is selected. Individuals and startups typically prefer Public </a:t>
            </a:r>
            <a:r>
              <a:rPr lang="en-US" dirty="0" smtClean="0"/>
              <a:t>C</a:t>
            </a:r>
            <a:r>
              <a:rPr lang="en-US" baseline="0" dirty="0" smtClean="0"/>
              <a:t>loud, SMB prefers Hybrid Cloud, and enterprises prefer Private Cloud.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guidelines for selecting a suitable application for</a:t>
            </a:r>
            <a:r>
              <a:rPr lang="en-US" dirty="0" smtClean="0"/>
              <a:t> </a:t>
            </a:r>
            <a:r>
              <a:rPr lang="en-US" baseline="0" dirty="0" smtClean="0"/>
              <a:t>Cloud are:</a:t>
            </a:r>
          </a:p>
          <a:p>
            <a:pPr lvl="1">
              <a:buSzTx/>
              <a:buFont typeface="Arial" pitchFamily="34" charset="0"/>
              <a:buChar char="•"/>
              <a:defRPr/>
            </a:pPr>
            <a:r>
              <a:rPr lang="en-US" b="0" i="0" u="none" strike="noStrike" kern="1200" dirty="0" smtClean="0">
                <a:solidFill>
                  <a:schemeClr val="tx1"/>
                </a:solidFill>
                <a:latin typeface="Calibri" pitchFamily="34" charset="0"/>
                <a:ea typeface="+mn-ea"/>
                <a:cs typeface="+mn-cs"/>
              </a:rPr>
              <a:t>Proprietary and mission-critical application: </a:t>
            </a:r>
            <a:r>
              <a:rPr lang="en-US" dirty="0" smtClean="0"/>
              <a:t>Should remain in-house</a:t>
            </a:r>
          </a:p>
          <a:p>
            <a:pPr lvl="1">
              <a:buSzTx/>
              <a:buFont typeface="Arial" pitchFamily="34" charset="0"/>
              <a:buChar char="•"/>
              <a:defRPr/>
            </a:pPr>
            <a:r>
              <a:rPr lang="en-US" b="0" i="0" u="none" strike="noStrike" kern="1200" dirty="0" smtClean="0">
                <a:solidFill>
                  <a:schemeClr val="tx1"/>
                </a:solidFill>
                <a:latin typeface="Calibri" pitchFamily="34" charset="0"/>
                <a:ea typeface="+mn-ea"/>
                <a:cs typeface="+mn-cs"/>
              </a:rPr>
              <a:t>Non-proprietary but mission-critical application: </a:t>
            </a:r>
            <a:r>
              <a:rPr lang="en-US" dirty="0" smtClean="0"/>
              <a:t>Can be moved to Cloud only if the </a:t>
            </a:r>
            <a:r>
              <a:rPr lang="en-US" baseline="0" dirty="0" smtClean="0"/>
              <a:t>o</a:t>
            </a:r>
            <a:r>
              <a:rPr lang="en-US" dirty="0" smtClean="0"/>
              <a:t>rganization lacks the skills to maintain the application or</a:t>
            </a:r>
            <a:r>
              <a:rPr lang="en-US" baseline="0" dirty="0" smtClean="0"/>
              <a:t> if the m</a:t>
            </a:r>
            <a:r>
              <a:rPr lang="en-US" dirty="0" smtClean="0"/>
              <a:t>aintenance cost is high</a:t>
            </a:r>
          </a:p>
          <a:p>
            <a:pPr lvl="1">
              <a:buSzTx/>
              <a:buFont typeface="Arial" pitchFamily="34" charset="0"/>
              <a:buChar char="•"/>
              <a:defRPr/>
            </a:pPr>
            <a:r>
              <a:rPr lang="en-US" b="0" i="0" u="none" strike="noStrike" kern="1200" dirty="0" smtClean="0">
                <a:solidFill>
                  <a:schemeClr val="tx1"/>
                </a:solidFill>
                <a:latin typeface="Calibri" pitchFamily="34" charset="0"/>
                <a:ea typeface="+mn-ea"/>
                <a:cs typeface="+mn-cs"/>
              </a:rPr>
              <a:t>Non-proprietary and non-mission critical applications: Is a good candidate</a:t>
            </a:r>
            <a:r>
              <a:rPr lang="en-US" b="0" i="0" u="none" strike="noStrike" kern="1200" baseline="0" dirty="0" smtClean="0">
                <a:solidFill>
                  <a:schemeClr val="tx1"/>
                </a:solidFill>
                <a:latin typeface="Calibri" pitchFamily="34" charset="0"/>
                <a:ea typeface="+mn-ea"/>
                <a:cs typeface="+mn-cs"/>
              </a:rPr>
              <a:t> for Cloud</a:t>
            </a:r>
          </a:p>
          <a:p>
            <a:pPr lvl="0" rtl="0" eaLnBrk="1" fontAlgn="auto" latinLnBrk="0" hangingPunct="1">
              <a:buFont typeface="Arial" pitchFamily="34" charset="0"/>
              <a:buNone/>
            </a:pPr>
            <a:r>
              <a:rPr lang="en-US" sz="1200" kern="1200" baseline="0" dirty="0" smtClean="0">
                <a:solidFill>
                  <a:schemeClr val="tx1"/>
                </a:solidFill>
                <a:latin typeface="Calibri" pitchFamily="34" charset="0"/>
                <a:ea typeface="+mn-ea"/>
                <a:cs typeface="+mn-cs"/>
              </a:rPr>
              <a:t>The Cloud adoption process typically consists of four phases, such as the assessment, proof of concept, migration, and optimization phases.</a:t>
            </a:r>
            <a:endParaRPr lang="en-US" sz="1200" b="0" i="0" u="none" strike="noStrike" kern="1200" dirty="0" smtClean="0">
              <a:solidFill>
                <a:schemeClr val="tx1"/>
              </a:solidFill>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6" name="Slide Number Placeholder 4"/>
          <p:cNvSpPr>
            <a:spLocks noGrp="1"/>
          </p:cNvSpPr>
          <p:nvPr>
            <p:ph type="sldNum" sz="quarter" idx="5"/>
          </p:nvPr>
        </p:nvSpPr>
        <p:spPr>
          <a:xfrm>
            <a:off x="6400800" y="8839200"/>
            <a:ext cx="455613" cy="304800"/>
          </a:xfrm>
        </p:spPr>
        <p:txBody>
          <a:bodyPr/>
          <a:lstStyle/>
          <a:p>
            <a:pPr>
              <a:defRPr/>
            </a:pPr>
            <a:fld id="{80249327-EC2F-4096-8D35-6B76097739FC}"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6" name="Slide Number Placeholder 4"/>
          <p:cNvSpPr>
            <a:spLocks noGrp="1"/>
          </p:cNvSpPr>
          <p:nvPr>
            <p:ph type="sldNum" sz="quarter" idx="5"/>
          </p:nvPr>
        </p:nvSpPr>
        <p:spPr>
          <a:xfrm>
            <a:off x="6400800" y="8839200"/>
            <a:ext cx="455613" cy="304800"/>
          </a:xfrm>
        </p:spPr>
        <p:txBody>
          <a:bodyPr/>
          <a:lstStyle/>
          <a:p>
            <a:pPr>
              <a:defRPr/>
            </a:pPr>
            <a:fld id="{80249327-EC2F-4096-8D35-6B76097739FC}"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This course covered the business drivers for the Cloud, listed the five essential characteristics, and infrastructure framework for the Cloud. </a:t>
            </a:r>
            <a:r>
              <a:rPr lang="en-US" sz="1200" kern="1200" dirty="0" smtClean="0">
                <a:solidFill>
                  <a:schemeClr val="tx1"/>
                </a:solidFill>
                <a:latin typeface="Calibri" pitchFamily="34" charset="0"/>
                <a:ea typeface="+mn-ea"/>
                <a:cs typeface="+mn-cs"/>
              </a:rPr>
              <a:t>It</a:t>
            </a:r>
            <a:r>
              <a:rPr lang="en-US" sz="1200" kern="1200" baseline="0" dirty="0" smtClean="0">
                <a:solidFill>
                  <a:schemeClr val="tx1"/>
                </a:solidFill>
                <a:latin typeface="Calibri" pitchFamily="34" charset="0"/>
                <a:ea typeface="+mn-ea"/>
                <a:cs typeface="+mn-cs"/>
              </a:rPr>
              <a:t> then covered </a:t>
            </a:r>
            <a:r>
              <a:rPr lang="en-US" sz="1200" kern="1200" dirty="0" smtClean="0">
                <a:solidFill>
                  <a:schemeClr val="tx1"/>
                </a:solidFill>
                <a:latin typeface="Calibri" pitchFamily="34" charset="0"/>
                <a:ea typeface="+mn-ea"/>
                <a:cs typeface="+mn-cs"/>
              </a:rPr>
              <a:t>key elements of CDC – compute, storage and network, with focus on storage networking, business continuity, and data center management.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Further, it covered the virtualization technologies that is implemented at compute, storage, network, desktop, and application level. A data center that implements virtualization at some or all levels is known as virtualized data center. This data center requires business continuity solutions, these solutions are also discussed in the course.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course also detailed</a:t>
            </a:r>
            <a:r>
              <a:rPr lang="en-US" baseline="0" dirty="0" smtClean="0"/>
              <a:t> </a:t>
            </a:r>
            <a:r>
              <a:rPr lang="en-US" dirty="0" smtClean="0"/>
              <a:t>the </a:t>
            </a:r>
            <a:r>
              <a:rPr lang="en-US" b="0" u="none" dirty="0" smtClean="0"/>
              <a:t>essential characteristics of Cloud Computing</a:t>
            </a:r>
            <a:r>
              <a:rPr lang="en-US" dirty="0" smtClean="0"/>
              <a:t>, different</a:t>
            </a:r>
            <a:r>
              <a:rPr lang="en-US" baseline="0" dirty="0" smtClean="0"/>
              <a:t> Cloud services and deployment models, </a:t>
            </a:r>
            <a:r>
              <a:rPr lang="en-US" dirty="0" smtClean="0"/>
              <a:t>economics of</a:t>
            </a:r>
            <a:r>
              <a:rPr lang="en-US" baseline="0" dirty="0" smtClean="0"/>
              <a:t> Cloud, </a:t>
            </a:r>
            <a:r>
              <a:rPr lang="en-US" dirty="0" smtClean="0"/>
              <a:t>Cloud infrastructure components, and</a:t>
            </a:r>
            <a:r>
              <a:rPr lang="en-US" baseline="0" dirty="0" smtClean="0"/>
              <a:t> Cloud service creation processes. It also included Cloud service management processes </a:t>
            </a:r>
            <a:r>
              <a:rPr lang="en-US" baseline="0" smtClean="0"/>
              <a:t>which ensure </a:t>
            </a:r>
            <a:r>
              <a:rPr lang="en-US" baseline="0" dirty="0" smtClean="0"/>
              <a:t>that </a:t>
            </a:r>
            <a:r>
              <a:rPr lang="en-US" sz="1200" kern="1200" baseline="0" dirty="0" smtClean="0">
                <a:solidFill>
                  <a:schemeClr val="tx1"/>
                </a:solidFill>
                <a:latin typeface="Calibri" pitchFamily="34" charset="0"/>
                <a:ea typeface="+mn-ea"/>
                <a:cs typeface="+mn-cs"/>
              </a:rPr>
              <a:t>delivery of Cloud services is aligned with business objectives, and expectation of Cloud service consumers. </a:t>
            </a: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Finally, the course detailed the security concerns and solutions in the Cloud environment, and consideration for migration to the Cloud.</a:t>
            </a:r>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2A0D6436-9EEE-4B04-87CD-8E8B340F3A50}" type="slidenum">
              <a:rPr lang="en-US"/>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9"/>
          <p:cNvSpPr>
            <a:spLocks noGrp="1" noChangeArrowheads="1"/>
          </p:cNvSpPr>
          <p:nvPr>
            <p:ph type="sldNum" sz="quarter" idx="5"/>
          </p:nvPr>
        </p:nvSpPr>
        <p:spPr>
          <a:xfrm>
            <a:off x="3884027" y="8684927"/>
            <a:ext cx="2972421" cy="457512"/>
          </a:xfrm>
          <a:prstGeom prst="rect">
            <a:avLst/>
          </a:prstGeom>
          <a:noFill/>
        </p:spPr>
        <p:txBody>
          <a:bodyPr lIns="89719" tIns="44860" rIns="89719" bIns="44860"/>
          <a:lstStyle/>
          <a:p>
            <a:pPr defTabSz="900315"/>
            <a:fld id="{E7F83323-6E40-4088-92CA-6200B7649C14}" type="slidenum">
              <a:rPr lang="en-US" smtClean="0">
                <a:solidFill>
                  <a:prstClr val="black"/>
                </a:solidFill>
              </a:rPr>
              <a:pPr defTabSz="900315"/>
              <a:t>27</a:t>
            </a:fld>
            <a:endParaRPr lang="en-US" dirty="0" smtClean="0">
              <a:solidFill>
                <a:prstClr val="black"/>
              </a:solidFill>
            </a:endParaRPr>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w="9525"/>
        </p:spPr>
        <p:txBody>
          <a:bodyPr lIns="90571" tIns="45286" rIns="90571" bIns="45286"/>
          <a:lstStyle/>
          <a:p>
            <a:r>
              <a:rPr lang="en-US" dirty="0" smtClean="0"/>
              <a:t>This concludes the training. Thank you for your participation. </a:t>
            </a:r>
          </a:p>
          <a:p>
            <a:endParaRPr lang="en-US" dirty="0" smtClean="0"/>
          </a:p>
          <a:p>
            <a:r>
              <a:rPr lang="en-US" dirty="0" smtClean="0"/>
              <a:t>Please remember</a:t>
            </a:r>
            <a:r>
              <a:rPr lang="en-US" baseline="0" dirty="0" smtClean="0"/>
              <a:t> to complete the course evaluation available from your instructor.</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indent="-223838" algn="l">
              <a:buClr>
                <a:srgbClr val="92D050"/>
              </a:buClr>
              <a:buSzPct val="110000"/>
              <a:buFont typeface="Arial" pitchFamily="34" charset="0"/>
              <a:buNone/>
              <a:defRPr/>
            </a:pPr>
            <a:r>
              <a:rPr lang="en-US" dirty="0" smtClean="0"/>
              <a:t>This lesson</a:t>
            </a:r>
            <a:r>
              <a:rPr lang="en-US" baseline="0" dirty="0" smtClean="0"/>
              <a:t> covers the key points to consider while migrating an application</a:t>
            </a:r>
            <a:r>
              <a:rPr lang="en-US" dirty="0" smtClean="0"/>
              <a:t> to the </a:t>
            </a:r>
            <a:r>
              <a:rPr lang="en-US" baseline="0" dirty="0" smtClean="0"/>
              <a:t>Cloud. The key points to consider are</a:t>
            </a:r>
            <a:r>
              <a:rPr lang="en-US" dirty="0" smtClean="0"/>
              <a:t>: How Cloud fits in an organizations environment, Cloud model, candidate applications, criteria for Cloud vendor selection, Service level agreements, etc.</a:t>
            </a: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6229" name="Rectangle 5"/>
          <p:cNvSpPr>
            <a:spLocks noGrp="1" noRot="1" noChangeAspect="1" noChangeArrowheads="1" noTextEdit="1"/>
          </p:cNvSpPr>
          <p:nvPr>
            <p:ph type="sldImg"/>
          </p:nvPr>
        </p:nvSpPr>
        <p:spPr>
          <a:ln/>
        </p:spPr>
      </p:sp>
      <p:sp>
        <p:nvSpPr>
          <p:cNvPr id="2996230" name="Rectangle 6"/>
          <p:cNvSpPr>
            <a:spLocks noGrp="1" noChangeAspect="1" noChangeArrowheads="1"/>
          </p:cNvSpPr>
          <p:nvPr>
            <p:ph type="body" idx="1"/>
          </p:nvPr>
        </p:nvSpPr>
        <p:spPr/>
        <p:txBody>
          <a:bodyPr>
            <a:normAutofit/>
          </a:bodyPr>
          <a:lstStyle/>
          <a:p>
            <a:r>
              <a:rPr lang="en-US" dirty="0" smtClean="0"/>
              <a:t>Organizations are </a:t>
            </a:r>
            <a:r>
              <a:rPr lang="en-US" dirty="0"/>
              <a:t>not only looking to get a financial advantage with their </a:t>
            </a:r>
            <a:r>
              <a:rPr lang="en-US" b="0" dirty="0"/>
              <a:t>first </a:t>
            </a:r>
            <a:r>
              <a:rPr lang="en-US" b="0" dirty="0" smtClean="0"/>
              <a:t>move into Cloud, </a:t>
            </a:r>
            <a:r>
              <a:rPr lang="en-US" dirty="0" smtClean="0"/>
              <a:t>but are also </a:t>
            </a:r>
            <a:r>
              <a:rPr lang="en-US" dirty="0"/>
              <a:t>making a significant learning experience to </a:t>
            </a:r>
            <a:r>
              <a:rPr lang="en-US" dirty="0" smtClean="0"/>
              <a:t>expand </a:t>
            </a:r>
            <a:r>
              <a:rPr lang="en-US" dirty="0"/>
              <a:t>their </a:t>
            </a:r>
            <a:r>
              <a:rPr lang="en-US" dirty="0" smtClean="0"/>
              <a:t>Cloud perspective. </a:t>
            </a:r>
            <a:r>
              <a:rPr lang="en-US" dirty="0"/>
              <a:t>Businesses, determining </a:t>
            </a:r>
            <a:r>
              <a:rPr lang="en-US" dirty="0" smtClean="0"/>
              <a:t>to </a:t>
            </a:r>
            <a:r>
              <a:rPr lang="en-US" dirty="0"/>
              <a:t>make their first move into the </a:t>
            </a:r>
            <a:r>
              <a:rPr lang="en-US" dirty="0" smtClean="0"/>
              <a:t>Cloud, </a:t>
            </a:r>
            <a:r>
              <a:rPr lang="en-US" dirty="0"/>
              <a:t>always face a question </a:t>
            </a:r>
            <a:r>
              <a:rPr lang="en-US" dirty="0" smtClean="0"/>
              <a:t>“How does Cloud fit to the organization’s</a:t>
            </a:r>
            <a:r>
              <a:rPr lang="en-US" baseline="0" dirty="0" smtClean="0"/>
              <a:t> environment</a:t>
            </a:r>
            <a:r>
              <a:rPr lang="en-US" dirty="0" smtClean="0"/>
              <a:t>?” This is so</a:t>
            </a:r>
            <a:r>
              <a:rPr lang="en-US" baseline="0" dirty="0" smtClean="0"/>
              <a:t> because</a:t>
            </a:r>
            <a:r>
              <a:rPr lang="en-US" dirty="0" smtClean="0"/>
              <a:t> there is a </a:t>
            </a:r>
            <a:r>
              <a:rPr lang="en-US" dirty="0"/>
              <a:t>risk of introducing </a:t>
            </a:r>
            <a:r>
              <a:rPr lang="en-US" dirty="0" smtClean="0"/>
              <a:t>an evolving Cloud </a:t>
            </a:r>
            <a:r>
              <a:rPr lang="en-US" dirty="0"/>
              <a:t>into an established system. </a:t>
            </a:r>
          </a:p>
          <a:p>
            <a:r>
              <a:rPr lang="en-US" dirty="0"/>
              <a:t>Most companies are not ready to abandon their existing IT investments to move all of their business processes fully to the </a:t>
            </a:r>
            <a:r>
              <a:rPr lang="en-US" dirty="0" smtClean="0"/>
              <a:t>Cloud </a:t>
            </a:r>
            <a:r>
              <a:rPr lang="en-US" dirty="0"/>
              <a:t>at once. Instead, it is more likely to be a gradual shift in </a:t>
            </a:r>
            <a:r>
              <a:rPr lang="en-US" dirty="0" smtClean="0"/>
              <a:t>the business </a:t>
            </a:r>
            <a:r>
              <a:rPr lang="en-US" dirty="0"/>
              <a:t>processes to the </a:t>
            </a:r>
            <a:r>
              <a:rPr lang="en-US" dirty="0" smtClean="0"/>
              <a:t>Cloud </a:t>
            </a:r>
            <a:r>
              <a:rPr lang="en-US" dirty="0"/>
              <a:t>over </a:t>
            </a:r>
            <a:r>
              <a:rPr lang="en-US" dirty="0" smtClean="0"/>
              <a:t>time. </a:t>
            </a:r>
            <a:r>
              <a:rPr lang="en-US" dirty="0"/>
              <a:t>The reason behind this </a:t>
            </a:r>
            <a:r>
              <a:rPr lang="en-US" dirty="0" smtClean="0"/>
              <a:t>cautious approach </a:t>
            </a:r>
            <a:r>
              <a:rPr lang="en-US" dirty="0"/>
              <a:t>is </a:t>
            </a:r>
            <a:r>
              <a:rPr lang="en-US" dirty="0" smtClean="0"/>
              <a:t>that the </a:t>
            </a:r>
            <a:r>
              <a:rPr lang="en-US" dirty="0"/>
              <a:t>C</a:t>
            </a:r>
            <a:r>
              <a:rPr lang="en-US" dirty="0" smtClean="0"/>
              <a:t>loud providers </a:t>
            </a:r>
            <a:r>
              <a:rPr lang="en-US" dirty="0"/>
              <a:t>are not </a:t>
            </a:r>
            <a:r>
              <a:rPr lang="en-US" dirty="0" smtClean="0"/>
              <a:t>assuring </a:t>
            </a:r>
            <a:r>
              <a:rPr lang="en-US" dirty="0"/>
              <a:t>the same levels of security, controls, and </a:t>
            </a:r>
            <a:r>
              <a:rPr lang="en-US" dirty="0" smtClean="0"/>
              <a:t>performance that </a:t>
            </a:r>
            <a:r>
              <a:rPr lang="en-US" dirty="0"/>
              <a:t>organizations have </a:t>
            </a:r>
            <a:r>
              <a:rPr lang="en-US" b="0" u="none" dirty="0" smtClean="0"/>
              <a:t>on</a:t>
            </a:r>
            <a:r>
              <a:rPr lang="en-US" b="0" u="none" baseline="0" dirty="0" smtClean="0"/>
              <a:t> </a:t>
            </a:r>
            <a:r>
              <a:rPr lang="en-US" b="0" u="none" dirty="0" smtClean="0"/>
              <a:t>premises</a:t>
            </a:r>
            <a:r>
              <a:rPr lang="en-US" dirty="0" smtClean="0"/>
              <a:t>. Lack </a:t>
            </a:r>
            <a:r>
              <a:rPr lang="en-US" dirty="0"/>
              <a:t>of </a:t>
            </a:r>
            <a:r>
              <a:rPr lang="en-US" dirty="0" smtClean="0"/>
              <a:t>regulatory compliance </a:t>
            </a:r>
            <a:r>
              <a:rPr lang="en-US" dirty="0"/>
              <a:t>and </a:t>
            </a:r>
            <a:r>
              <a:rPr lang="en-US" dirty="0" smtClean="0"/>
              <a:t>policies for both providers and consumers further slow down the adoption of Cloud.</a:t>
            </a:r>
          </a:p>
          <a:p>
            <a:r>
              <a:rPr lang="en-US" dirty="0" smtClean="0"/>
              <a:t>It is important to understand the various Cloud migration considerations before migrating to the Cloud.</a:t>
            </a:r>
            <a:endParaRPr lang="en-US" dirty="0"/>
          </a:p>
        </p:txBody>
      </p:sp>
      <p:sp>
        <p:nvSpPr>
          <p:cNvPr id="4" name="Footer Placeholder 3"/>
          <p:cNvSpPr>
            <a:spLocks noGrp="1"/>
          </p:cNvSpPr>
          <p:nvPr>
            <p:ph type="ftr" sz="quarter" idx="4"/>
          </p:nvPr>
        </p:nvSpPr>
        <p:spPr>
          <a:xfrm>
            <a:off x="0" y="8839200"/>
            <a:ext cx="4267200" cy="304800"/>
          </a:xfrm>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a:xfrm>
            <a:off x="6400800" y="8839200"/>
            <a:ext cx="455613" cy="304800"/>
          </a:xfrm>
        </p:spPr>
        <p:txBody>
          <a:bodyPr/>
          <a:lstStyle/>
          <a:p>
            <a:pPr>
              <a:defRPr/>
            </a:pPr>
            <a:fld id="{0AE62709-12B7-481E-AF02-15961EF83D30}" type="slidenum">
              <a:rPr lang="en-US"/>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8277" name="Rectangle 5"/>
          <p:cNvSpPr>
            <a:spLocks noGrp="1" noRot="1" noChangeAspect="1" noChangeArrowheads="1" noTextEdit="1"/>
          </p:cNvSpPr>
          <p:nvPr>
            <p:ph type="sldImg"/>
          </p:nvPr>
        </p:nvSpPr>
        <p:spPr>
          <a:ln/>
        </p:spPr>
      </p:sp>
      <p:sp>
        <p:nvSpPr>
          <p:cNvPr id="2998278" name="Rectangle 6"/>
          <p:cNvSpPr>
            <a:spLocks noGrp="1" noChangeAspect="1" noChangeArrowheads="1"/>
          </p:cNvSpPr>
          <p:nvPr>
            <p:ph type="body" idx="1"/>
          </p:nvPr>
        </p:nvSpPr>
        <p:spPr/>
        <p:txBody>
          <a:bodyPr/>
          <a:lstStyle/>
          <a:p>
            <a:r>
              <a:rPr lang="en-US" b="0" u="none" dirty="0" smtClean="0"/>
              <a:t>Studies </a:t>
            </a:r>
            <a:r>
              <a:rPr lang="en-US" b="0" u="none" dirty="0"/>
              <a:t>based on </a:t>
            </a:r>
            <a:r>
              <a:rPr lang="en-US" b="0" u="none" dirty="0" smtClean="0"/>
              <a:t>the experience </a:t>
            </a:r>
            <a:r>
              <a:rPr lang="en-US" b="0" u="none" dirty="0"/>
              <a:t>of </a:t>
            </a:r>
            <a:r>
              <a:rPr lang="en-US" b="0" u="none" dirty="0" smtClean="0"/>
              <a:t>early Cloud adopters </a:t>
            </a:r>
            <a:r>
              <a:rPr lang="en-US" dirty="0"/>
              <a:t>suggest that moving to the </a:t>
            </a:r>
            <a:r>
              <a:rPr lang="en-US" dirty="0" smtClean="0"/>
              <a:t>Cloud </a:t>
            </a:r>
            <a:r>
              <a:rPr lang="en-US" dirty="0"/>
              <a:t>without proper strategy and process does not </a:t>
            </a:r>
            <a:r>
              <a:rPr lang="en-US" dirty="0" smtClean="0"/>
              <a:t>yield expected benefits. </a:t>
            </a:r>
            <a:r>
              <a:rPr lang="en-US" dirty="0"/>
              <a:t>The most important concern that needs to be evaluated before making a move to </a:t>
            </a:r>
            <a:r>
              <a:rPr lang="en-US" dirty="0" smtClean="0"/>
              <a:t>Cloud </a:t>
            </a:r>
            <a:r>
              <a:rPr lang="en-US" dirty="0"/>
              <a:t>is ‘</a:t>
            </a:r>
            <a:r>
              <a:rPr lang="en-US" dirty="0" smtClean="0"/>
              <a:t>How does Cloud </a:t>
            </a:r>
            <a:r>
              <a:rPr lang="en-US" dirty="0"/>
              <a:t>C</a:t>
            </a:r>
            <a:r>
              <a:rPr lang="en-US" dirty="0" smtClean="0"/>
              <a:t>omputing fit </a:t>
            </a:r>
            <a:r>
              <a:rPr lang="en-US" dirty="0"/>
              <a:t>in the context of </a:t>
            </a:r>
            <a:r>
              <a:rPr lang="en-US" dirty="0" smtClean="0"/>
              <a:t>the</a:t>
            </a:r>
            <a:r>
              <a:rPr lang="en-US" baseline="0" dirty="0" smtClean="0"/>
              <a:t> </a:t>
            </a:r>
            <a:r>
              <a:rPr lang="en-US" dirty="0" smtClean="0"/>
              <a:t>organization’s </a:t>
            </a:r>
            <a:r>
              <a:rPr lang="en-US" dirty="0"/>
              <a:t>overall business </a:t>
            </a:r>
            <a:r>
              <a:rPr lang="en-US" dirty="0" smtClean="0"/>
              <a:t>strategy?”. Sometimes, </a:t>
            </a:r>
            <a:r>
              <a:rPr lang="en-US" dirty="0"/>
              <a:t>a </a:t>
            </a:r>
            <a:r>
              <a:rPr lang="en-US" dirty="0" smtClean="0"/>
              <a:t>Cloud </a:t>
            </a:r>
            <a:r>
              <a:rPr lang="en-US" dirty="0"/>
              <a:t>may look </a:t>
            </a:r>
            <a:r>
              <a:rPr lang="en-US" dirty="0" smtClean="0"/>
              <a:t>attractive from </a:t>
            </a:r>
            <a:r>
              <a:rPr lang="en-US" dirty="0"/>
              <a:t>an application </a:t>
            </a:r>
            <a:r>
              <a:rPr lang="en-US" dirty="0" smtClean="0"/>
              <a:t>perspective.</a:t>
            </a:r>
            <a:r>
              <a:rPr lang="en-US" baseline="0" dirty="0" smtClean="0"/>
              <a:t> However, in real time, it could be a challenge for network administrators. Further more, there could be security concerns about having data outside the firewall.</a:t>
            </a:r>
            <a:endParaRPr lang="en-US" dirty="0"/>
          </a:p>
          <a:p>
            <a:r>
              <a:rPr lang="en-US" dirty="0"/>
              <a:t>Risk versus convenience is a key </a:t>
            </a:r>
            <a:r>
              <a:rPr lang="en-US" dirty="0" smtClean="0"/>
              <a:t>consideration </a:t>
            </a:r>
            <a:r>
              <a:rPr lang="en-US" dirty="0"/>
              <a:t>for deciding </a:t>
            </a:r>
            <a:r>
              <a:rPr lang="en-US" dirty="0" smtClean="0"/>
              <a:t>Cloud </a:t>
            </a:r>
            <a:r>
              <a:rPr lang="en-US" dirty="0"/>
              <a:t>migration </a:t>
            </a:r>
            <a:r>
              <a:rPr lang="en-US" dirty="0" smtClean="0"/>
              <a:t>strategy. This consideration also forms the basis</a:t>
            </a:r>
            <a:r>
              <a:rPr lang="en-US" baseline="0" dirty="0" smtClean="0"/>
              <a:t> for</a:t>
            </a:r>
            <a:r>
              <a:rPr lang="en-US" dirty="0" smtClean="0"/>
              <a:t> choosing right Cloud</a:t>
            </a:r>
            <a:r>
              <a:rPr lang="en-US" baseline="0" dirty="0" smtClean="0"/>
              <a:t> model</a:t>
            </a:r>
            <a:r>
              <a:rPr lang="en-US" dirty="0" smtClean="0"/>
              <a:t>. </a:t>
            </a:r>
            <a:r>
              <a:rPr lang="en-US" dirty="0"/>
              <a:t>Cloud benefits are well established, but data may reside outside the organization’s perimeter </a:t>
            </a:r>
            <a:r>
              <a:rPr lang="en-US" dirty="0" smtClean="0"/>
              <a:t>causing risk. </a:t>
            </a:r>
            <a:r>
              <a:rPr lang="en-US" dirty="0"/>
              <a:t>A balance must be evaluated to determine how much risk an individual or organization may handle for the </a:t>
            </a:r>
            <a:r>
              <a:rPr lang="en-US" dirty="0" smtClean="0"/>
              <a:t>benefit </a:t>
            </a:r>
            <a:r>
              <a:rPr lang="en-US" dirty="0"/>
              <a:t>of convenience. This proportion varies among </a:t>
            </a:r>
            <a:r>
              <a:rPr lang="en-US" dirty="0" smtClean="0"/>
              <a:t>Cloud </a:t>
            </a:r>
            <a:r>
              <a:rPr lang="en-US" dirty="0"/>
              <a:t>consumers, based on </a:t>
            </a:r>
            <a:r>
              <a:rPr lang="en-US" dirty="0" smtClean="0"/>
              <a:t>which they </a:t>
            </a:r>
            <a:r>
              <a:rPr lang="en-US" dirty="0"/>
              <a:t>may be segmented into individual, business startup, small and medium business, and enterprise. Typically, individuals and startup businesses are ready to take high risk to get most of the convenience offered by a </a:t>
            </a:r>
            <a:r>
              <a:rPr lang="en-US" dirty="0" smtClean="0"/>
              <a:t>Cloud</a:t>
            </a:r>
            <a:r>
              <a:rPr lang="en-US" dirty="0"/>
              <a:t>. Compared to that, SMBs and enterprises are more sensitive to risk and are unlikely to move their </a:t>
            </a:r>
            <a:r>
              <a:rPr lang="en-US" dirty="0" smtClean="0"/>
              <a:t>applications to Cloud.</a:t>
            </a:r>
            <a:endParaRPr lang="en-US" dirty="0"/>
          </a:p>
        </p:txBody>
      </p:sp>
      <p:sp>
        <p:nvSpPr>
          <p:cNvPr id="4" name="Footer Placeholder 3"/>
          <p:cNvSpPr>
            <a:spLocks noGrp="1"/>
          </p:cNvSpPr>
          <p:nvPr>
            <p:ph type="ftr" sz="quarter" idx="4"/>
          </p:nvPr>
        </p:nvSpPr>
        <p:spPr>
          <a:xfrm>
            <a:off x="0" y="8839200"/>
            <a:ext cx="4267200" cy="304800"/>
          </a:xfrm>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a:xfrm>
            <a:off x="6400800" y="8839200"/>
            <a:ext cx="455613" cy="304800"/>
          </a:xfrm>
        </p:spPr>
        <p:txBody>
          <a:bodyPr/>
          <a:lstStyle/>
          <a:p>
            <a:pPr>
              <a:defRPr/>
            </a:pPr>
            <a:fld id="{0AE62709-12B7-481E-AF02-15961EF83D30}" type="slidenum">
              <a:rPr lang="en-US"/>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24" name="Rectangle 4"/>
          <p:cNvSpPr>
            <a:spLocks noGrp="1" noRot="1" noChangeAspect="1" noChangeArrowheads="1" noTextEdit="1"/>
          </p:cNvSpPr>
          <p:nvPr>
            <p:ph type="sldImg"/>
          </p:nvPr>
        </p:nvSpPr>
        <p:spPr>
          <a:ln/>
        </p:spPr>
      </p:sp>
      <p:sp>
        <p:nvSpPr>
          <p:cNvPr id="3000325" name="Rectangle 5"/>
          <p:cNvSpPr>
            <a:spLocks noGrp="1" noChangeAspect="1" noChangeArrowheads="1"/>
          </p:cNvSpPr>
          <p:nvPr>
            <p:ph type="body" idx="1"/>
          </p:nvPr>
        </p:nvSpPr>
        <p:spPr/>
        <p:txBody>
          <a:bodyPr>
            <a:normAutofit lnSpcReduction="10000"/>
          </a:bodyPr>
          <a:lstStyle/>
          <a:p>
            <a:r>
              <a:rPr lang="en-US" dirty="0" smtClean="0"/>
              <a:t>Let us </a:t>
            </a:r>
            <a:r>
              <a:rPr lang="en-US" dirty="0"/>
              <a:t>understand which </a:t>
            </a:r>
            <a:r>
              <a:rPr lang="en-US" dirty="0" smtClean="0"/>
              <a:t>Cloud model </a:t>
            </a:r>
            <a:r>
              <a:rPr lang="en-US" dirty="0"/>
              <a:t>will be most suitable for an organization or </a:t>
            </a:r>
            <a:r>
              <a:rPr lang="en-US" dirty="0" smtClean="0"/>
              <a:t>an individual</a:t>
            </a:r>
            <a:r>
              <a:rPr lang="en-US" dirty="0"/>
              <a:t>:</a:t>
            </a:r>
          </a:p>
          <a:p>
            <a:pPr lvl="1">
              <a:buFont typeface="Arial" pitchFamily="34" charset="0"/>
              <a:buChar char="•"/>
            </a:pPr>
            <a:r>
              <a:rPr lang="en-US" dirty="0"/>
              <a:t>Public </a:t>
            </a:r>
            <a:r>
              <a:rPr lang="en-US" dirty="0" smtClean="0"/>
              <a:t>Cloud </a:t>
            </a:r>
            <a:r>
              <a:rPr lang="en-US" dirty="0"/>
              <a:t>is preferred by individuals who want to access </a:t>
            </a:r>
            <a:r>
              <a:rPr lang="en-US" dirty="0" smtClean="0"/>
              <a:t>Cloud</a:t>
            </a:r>
            <a:r>
              <a:rPr lang="en-US" baseline="0" dirty="0" smtClean="0"/>
              <a:t> services such as </a:t>
            </a:r>
            <a:r>
              <a:rPr lang="en-US" dirty="0" smtClean="0"/>
              <a:t>Picasa and Google apps, </a:t>
            </a:r>
            <a:r>
              <a:rPr lang="en-US" dirty="0"/>
              <a:t>and </a:t>
            </a:r>
            <a:r>
              <a:rPr lang="en-US" dirty="0" smtClean="0"/>
              <a:t>are least concerned </a:t>
            </a:r>
            <a:r>
              <a:rPr lang="en-US" dirty="0"/>
              <a:t>about the security or availability risks in </a:t>
            </a:r>
            <a:r>
              <a:rPr lang="en-US" dirty="0" smtClean="0"/>
              <a:t>Cloud </a:t>
            </a:r>
            <a:r>
              <a:rPr lang="en-US" dirty="0"/>
              <a:t>for the most part. </a:t>
            </a:r>
            <a:r>
              <a:rPr lang="en-US" dirty="0" smtClean="0"/>
              <a:t>Here, </a:t>
            </a:r>
            <a:r>
              <a:rPr lang="en-US" dirty="0"/>
              <a:t>cost reduction is the primary objective. Public </a:t>
            </a:r>
            <a:r>
              <a:rPr lang="en-US" dirty="0" smtClean="0"/>
              <a:t>Cloud </a:t>
            </a:r>
            <a:r>
              <a:rPr lang="en-US" dirty="0"/>
              <a:t>enables the opportunity to access these applications </a:t>
            </a:r>
            <a:r>
              <a:rPr lang="en-US" dirty="0" smtClean="0"/>
              <a:t>for </a:t>
            </a:r>
            <a:r>
              <a:rPr lang="en-US" dirty="0"/>
              <a:t>free or by paying minimum usage charges. </a:t>
            </a:r>
            <a:endParaRPr lang="en-US" dirty="0" smtClean="0"/>
          </a:p>
          <a:p>
            <a:pPr lvl="1">
              <a:buFont typeface="Arial" pitchFamily="34" charset="0"/>
              <a:buChar char="•"/>
            </a:pPr>
            <a:r>
              <a:rPr lang="en-US" dirty="0" smtClean="0"/>
              <a:t>People </a:t>
            </a:r>
            <a:r>
              <a:rPr lang="en-US" b="0" dirty="0" smtClean="0"/>
              <a:t>who start up </a:t>
            </a:r>
            <a:r>
              <a:rPr lang="en-US" dirty="0" smtClean="0"/>
              <a:t>businesses </a:t>
            </a:r>
            <a:r>
              <a:rPr lang="en-US" dirty="0"/>
              <a:t>from small office or home typically opt </a:t>
            </a:r>
            <a:r>
              <a:rPr lang="en-US" dirty="0" smtClean="0"/>
              <a:t>for Public </a:t>
            </a:r>
            <a:r>
              <a:rPr lang="en-US" dirty="0"/>
              <a:t>C</a:t>
            </a:r>
            <a:r>
              <a:rPr lang="en-US" dirty="0" smtClean="0"/>
              <a:t>loud</a:t>
            </a:r>
            <a:r>
              <a:rPr lang="en-US" dirty="0"/>
              <a:t>. A large investment to purchase IT resources </a:t>
            </a:r>
            <a:r>
              <a:rPr lang="en-US" dirty="0" smtClean="0"/>
              <a:t>is </a:t>
            </a:r>
            <a:r>
              <a:rPr lang="en-US" dirty="0"/>
              <a:t>not affordable or </a:t>
            </a:r>
            <a:r>
              <a:rPr lang="en-US" dirty="0" smtClean="0"/>
              <a:t>may not give the</a:t>
            </a:r>
            <a:r>
              <a:rPr lang="en-US" baseline="0" dirty="0" smtClean="0"/>
              <a:t> </a:t>
            </a:r>
            <a:r>
              <a:rPr lang="en-US" dirty="0" smtClean="0"/>
              <a:t>required ROI. </a:t>
            </a:r>
            <a:r>
              <a:rPr lang="en-US" dirty="0"/>
              <a:t>Therefore, for obvious </a:t>
            </a:r>
            <a:r>
              <a:rPr lang="en-US" dirty="0" smtClean="0"/>
              <a:t>reasons, </a:t>
            </a:r>
            <a:r>
              <a:rPr lang="en-US" dirty="0"/>
              <a:t>convenience offered by the </a:t>
            </a:r>
            <a:r>
              <a:rPr lang="en-US" dirty="0" smtClean="0"/>
              <a:t>Cloud </a:t>
            </a:r>
            <a:r>
              <a:rPr lang="en-US" dirty="0"/>
              <a:t>outweighs risk.</a:t>
            </a:r>
          </a:p>
          <a:p>
            <a:pPr lvl="1">
              <a:buFont typeface="Arial" pitchFamily="34" charset="0"/>
              <a:buChar char="•"/>
            </a:pPr>
            <a:r>
              <a:rPr lang="en-US" dirty="0"/>
              <a:t>Small and </a:t>
            </a:r>
            <a:r>
              <a:rPr lang="en-US" dirty="0" smtClean="0"/>
              <a:t>medium-sized businesses </a:t>
            </a:r>
            <a:r>
              <a:rPr lang="en-US" dirty="0"/>
              <a:t>have a moderate customer base and any anomaly in customer data and service levels may impact their business. Hence, they may not be willing or </a:t>
            </a:r>
            <a:r>
              <a:rPr lang="en-US" dirty="0" smtClean="0"/>
              <a:t>be able </a:t>
            </a:r>
            <a:r>
              <a:rPr lang="en-US" dirty="0"/>
              <a:t>to put Tier 1 </a:t>
            </a:r>
            <a:r>
              <a:rPr lang="en-US" dirty="0" smtClean="0"/>
              <a:t>applications, </a:t>
            </a:r>
            <a:r>
              <a:rPr lang="en-US" b="0" u="none" dirty="0"/>
              <a:t>such as </a:t>
            </a:r>
            <a:r>
              <a:rPr lang="en-US" b="0" u="none" dirty="0" smtClean="0"/>
              <a:t>Online</a:t>
            </a:r>
            <a:r>
              <a:rPr lang="en-US" b="0" u="none" baseline="0" dirty="0" smtClean="0"/>
              <a:t> Transaction Processing (</a:t>
            </a:r>
            <a:r>
              <a:rPr lang="en-US" b="0" u="none" dirty="0" smtClean="0"/>
              <a:t>OLTP), </a:t>
            </a:r>
            <a:r>
              <a:rPr lang="en-US" dirty="0"/>
              <a:t>in the </a:t>
            </a:r>
            <a:r>
              <a:rPr lang="en-US" dirty="0" smtClean="0"/>
              <a:t>Cloud</a:t>
            </a:r>
            <a:r>
              <a:rPr lang="en-US" dirty="0"/>
              <a:t>. A hybrid </a:t>
            </a:r>
            <a:r>
              <a:rPr lang="en-US" dirty="0" smtClean="0"/>
              <a:t>Cloud </a:t>
            </a:r>
            <a:r>
              <a:rPr lang="en-US" dirty="0"/>
              <a:t>model may fit in this case, which includes </a:t>
            </a:r>
            <a:r>
              <a:rPr lang="en-US" dirty="0" smtClean="0"/>
              <a:t>the organization’s </a:t>
            </a:r>
            <a:r>
              <a:rPr lang="en-US" dirty="0"/>
              <a:t>internal IT resources </a:t>
            </a:r>
            <a:r>
              <a:rPr lang="en-US" dirty="0" smtClean="0"/>
              <a:t>(Private Cloud) and </a:t>
            </a:r>
            <a:r>
              <a:rPr lang="en-US" dirty="0"/>
              <a:t>external </a:t>
            </a:r>
            <a:r>
              <a:rPr lang="en-US" dirty="0" smtClean="0"/>
              <a:t>Public Cloud resources.</a:t>
            </a:r>
            <a:r>
              <a:rPr lang="en-US" baseline="0" dirty="0" smtClean="0"/>
              <a:t> </a:t>
            </a:r>
            <a:r>
              <a:rPr lang="en-US" dirty="0" smtClean="0"/>
              <a:t>Tier </a:t>
            </a:r>
            <a:r>
              <a:rPr lang="en-US" dirty="0"/>
              <a:t>1 application data should never cross the boundary of </a:t>
            </a:r>
            <a:r>
              <a:rPr lang="en-US" dirty="0" smtClean="0"/>
              <a:t>Private Cloud</a:t>
            </a:r>
            <a:r>
              <a:rPr lang="en-US" dirty="0"/>
              <a:t>. Public </a:t>
            </a:r>
            <a:r>
              <a:rPr lang="en-US" dirty="0" smtClean="0"/>
              <a:t>Cloud </a:t>
            </a:r>
            <a:r>
              <a:rPr lang="en-US" dirty="0"/>
              <a:t>enables cost savings and faster time to market and is typically used for tier 2, tier 3, and tier 4 applications such as backup, archive, and testing. </a:t>
            </a:r>
            <a:endParaRPr lang="en-US" dirty="0" smtClean="0"/>
          </a:p>
          <a:p>
            <a:pPr lvl="1">
              <a:buFont typeface="Arial" pitchFamily="34" charset="0"/>
              <a:buChar char="•"/>
            </a:pPr>
            <a:r>
              <a:rPr lang="en-US" dirty="0" smtClean="0"/>
              <a:t>Enterprises </a:t>
            </a:r>
            <a:r>
              <a:rPr lang="en-US" dirty="0"/>
              <a:t>typically have </a:t>
            </a:r>
            <a:r>
              <a:rPr lang="en-US" dirty="0" smtClean="0"/>
              <a:t>a strong </a:t>
            </a:r>
            <a:r>
              <a:rPr lang="en-US" dirty="0"/>
              <a:t>customer </a:t>
            </a:r>
            <a:r>
              <a:rPr lang="en-US" dirty="0" smtClean="0"/>
              <a:t>base worldwide. The priority </a:t>
            </a:r>
            <a:r>
              <a:rPr lang="en-US" dirty="0"/>
              <a:t>is to maintain critical customer data and service </a:t>
            </a:r>
            <a:r>
              <a:rPr lang="en-US" dirty="0" smtClean="0"/>
              <a:t>levels, </a:t>
            </a:r>
            <a:r>
              <a:rPr lang="en-US" dirty="0"/>
              <a:t>with strict enforcement of security policies. They are highly concerned with the risk and information access control in </a:t>
            </a:r>
            <a:r>
              <a:rPr lang="en-US" dirty="0" smtClean="0"/>
              <a:t>Cloud</a:t>
            </a:r>
            <a:r>
              <a:rPr lang="en-US" dirty="0"/>
              <a:t>. </a:t>
            </a:r>
            <a:r>
              <a:rPr lang="en-US" dirty="0" smtClean="0"/>
              <a:t>They </a:t>
            </a:r>
            <a:r>
              <a:rPr lang="en-US" dirty="0"/>
              <a:t>are financially capable of building a massive </a:t>
            </a:r>
            <a:r>
              <a:rPr lang="en-US" dirty="0" smtClean="0"/>
              <a:t>Private Cloud. Many enterprises may not even want to move any of their applications to Cloud. </a:t>
            </a:r>
            <a:endParaRPr lang="en-US" dirty="0"/>
          </a:p>
        </p:txBody>
      </p:sp>
      <p:sp>
        <p:nvSpPr>
          <p:cNvPr id="4" name="Footer Placeholder 3"/>
          <p:cNvSpPr>
            <a:spLocks noGrp="1"/>
          </p:cNvSpPr>
          <p:nvPr>
            <p:ph type="ftr" sz="quarter" idx="4"/>
          </p:nvPr>
        </p:nvSpPr>
        <p:spPr>
          <a:xfrm>
            <a:off x="0" y="8839200"/>
            <a:ext cx="4267200" cy="304800"/>
          </a:xfrm>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a:xfrm>
            <a:off x="6400800" y="8839200"/>
            <a:ext cx="455613" cy="304800"/>
          </a:xfrm>
        </p:spPr>
        <p:txBody>
          <a:bodyPr/>
          <a:lstStyle/>
          <a:p>
            <a:pPr>
              <a:defRPr/>
            </a:pPr>
            <a:fld id="{0AE62709-12B7-481E-AF02-15961EF83D30}" type="slidenum">
              <a:rPr lang="en-US"/>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all applications are good candidates for Cloud, although it may depend on the capability of the Cloud infrastructure and the quality of service offered by Cloud providers.</a:t>
            </a:r>
          </a:p>
          <a:p>
            <a:r>
              <a:rPr lang="en-US" dirty="0" smtClean="0"/>
              <a:t>When migrating applications to the Cloud, there are three general considerations that may be used to determine if the application can move to the Cloud. Proprietary and mission-critical applications are core and essential to the business. Often, they are applications that provide competitive advantages and are usually designed, developed, and maintained in-house. Typically, the perceived</a:t>
            </a:r>
            <a:r>
              <a:rPr lang="en-US" baseline="0" dirty="0" smtClean="0"/>
              <a:t> </a:t>
            </a:r>
            <a:r>
              <a:rPr lang="en-US" dirty="0" smtClean="0"/>
              <a:t>risk and effort to outsource these systems to the Cloud is high. </a:t>
            </a:r>
          </a:p>
          <a:p>
            <a:r>
              <a:rPr lang="en-US" b="0" u="none" dirty="0" smtClean="0"/>
              <a:t>Give close consideration to applications that are non-proprietary, but are</a:t>
            </a:r>
            <a:r>
              <a:rPr lang="en-US" b="0" u="none" baseline="0" dirty="0" smtClean="0"/>
              <a:t> </a:t>
            </a:r>
            <a:r>
              <a:rPr lang="en-US" b="0" u="none" dirty="0" smtClean="0"/>
              <a:t>still mission-critical. Though </a:t>
            </a:r>
            <a:r>
              <a:rPr lang="en-US" dirty="0" smtClean="0"/>
              <a:t>the effort to migrate these applications to the Cloud may be minimal, the perceived risk to the business may be deemed high. If the organization does not have adequate resources to maintain the application or if the cost to maintain the application is high, then this may outweigh the risks.</a:t>
            </a:r>
          </a:p>
          <a:p>
            <a:r>
              <a:rPr lang="en-US" dirty="0" smtClean="0"/>
              <a:t>The sweet spot for migrating applications to the Cloud is the non-proprietary and non-mission critical applications if they are not performance sensitive. These applications have good compatibility, standardized functionality, and interfaces, making the level of migration effort minimal in comparison to proprietary applications. Since these are non-proprietary and non-mission critical applications, moving to the Cloud poses minimum risk.</a:t>
            </a:r>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i="0" kern="1200" dirty="0" smtClean="0">
                <a:solidFill>
                  <a:schemeClr val="tx1"/>
                </a:solidFill>
                <a:latin typeface="Calibri" pitchFamily="34" charset="0"/>
                <a:ea typeface="+mn-ea"/>
                <a:cs typeface="+mn-cs"/>
              </a:rPr>
              <a:t>Cloud is an emerging technology </a:t>
            </a:r>
            <a:r>
              <a:rPr lang="en-US" b="0" i="0" u="none" kern="1200" dirty="0" smtClean="0">
                <a:solidFill>
                  <a:schemeClr val="tx1"/>
                </a:solidFill>
                <a:latin typeface="Calibri" pitchFamily="34" charset="0"/>
                <a:ea typeface="+mn-ea"/>
                <a:cs typeface="+mn-cs"/>
              </a:rPr>
              <a:t>and many Cloud players are just entering the market. </a:t>
            </a:r>
            <a:r>
              <a:rPr lang="en-US" b="0" i="0" kern="1200" dirty="0" smtClean="0">
                <a:solidFill>
                  <a:schemeClr val="tx1"/>
                </a:solidFill>
                <a:latin typeface="Calibri" pitchFamily="34" charset="0"/>
                <a:ea typeface="+mn-ea"/>
                <a:cs typeface="+mn-cs"/>
              </a:rPr>
              <a:t>Out</a:t>
            </a:r>
            <a:r>
              <a:rPr lang="en-US" b="0" i="0" kern="1200" baseline="0" dirty="0" smtClean="0">
                <a:solidFill>
                  <a:schemeClr val="tx1"/>
                </a:solidFill>
                <a:latin typeface="Calibri" pitchFamily="34" charset="0"/>
                <a:ea typeface="+mn-ea"/>
                <a:cs typeface="+mn-cs"/>
              </a:rPr>
              <a:t> of</a:t>
            </a:r>
            <a:r>
              <a:rPr lang="en-US" b="0" i="0" kern="1200" dirty="0" smtClean="0">
                <a:solidFill>
                  <a:schemeClr val="tx1"/>
                </a:solidFill>
                <a:latin typeface="Calibri" pitchFamily="34" charset="0"/>
                <a:ea typeface="+mn-ea"/>
                <a:cs typeface="+mn-cs"/>
              </a:rPr>
              <a:t> the </a:t>
            </a:r>
            <a:r>
              <a:rPr lang="en-US" b="0" i="0" kern="1200" baseline="0" dirty="0" smtClean="0">
                <a:solidFill>
                  <a:schemeClr val="tx1"/>
                </a:solidFill>
                <a:latin typeface="Calibri" pitchFamily="34" charset="0"/>
                <a:ea typeface="+mn-ea"/>
                <a:cs typeface="+mn-cs"/>
              </a:rPr>
              <a:t>several Cloud service providers, selecting a </a:t>
            </a:r>
            <a:r>
              <a:rPr lang="en-US" sz="1200" dirty="0" smtClean="0"/>
              <a:t>provider</a:t>
            </a:r>
            <a:r>
              <a:rPr lang="en-US" b="0" i="0" kern="1200" baseline="0" dirty="0" smtClean="0">
                <a:solidFill>
                  <a:schemeClr val="tx1"/>
                </a:solidFill>
                <a:latin typeface="Calibri" pitchFamily="34" charset="0"/>
                <a:ea typeface="+mn-ea"/>
                <a:cs typeface="+mn-cs"/>
              </a:rPr>
              <a:t> is a critical task. Some key </a:t>
            </a:r>
            <a:r>
              <a:rPr lang="en-US" sz="1200" dirty="0" smtClean="0"/>
              <a:t>provider</a:t>
            </a:r>
            <a:r>
              <a:rPr lang="en-US" b="0" i="0" kern="1200" dirty="0" smtClean="0">
                <a:solidFill>
                  <a:schemeClr val="tx1"/>
                </a:solidFill>
                <a:latin typeface="Calibri" pitchFamily="34" charset="0"/>
                <a:ea typeface="+mn-ea"/>
                <a:cs typeface="+mn-cs"/>
              </a:rPr>
              <a:t> selection criteria are </a:t>
            </a:r>
            <a:r>
              <a:rPr lang="en-US" b="0" i="0" kern="1200" baseline="0" dirty="0" smtClean="0">
                <a:solidFill>
                  <a:schemeClr val="tx1"/>
                </a:solidFill>
                <a:latin typeface="Calibri" pitchFamily="34" charset="0"/>
                <a:ea typeface="+mn-ea"/>
                <a:cs typeface="+mn-cs"/>
              </a:rPr>
              <a:t>listed on this slide.</a:t>
            </a:r>
            <a:endParaRPr lang="en-US" b="0" i="0" kern="120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consumers move towards Cloud, the quality and reliability of services become important considerations. However, the demands of the consumers vary significantly. It is not possible to fulfill all consumer expectations from the service provider’s perspective, and hence, a balance needs to be made via a negotiation process. At the end of the negotiation process, the provider and the consumer commit to an agreement. This agreement is referred to as </a:t>
            </a:r>
            <a:r>
              <a:rPr lang="en-US" kern="1200" baseline="0" dirty="0" smtClean="0">
                <a:solidFill>
                  <a:schemeClr val="tx1"/>
                </a:solidFill>
                <a:latin typeface="Calibri" pitchFamily="34" charset="0"/>
                <a:ea typeface="+mn-ea"/>
                <a:cs typeface="+mn-cs"/>
              </a:rPr>
              <a:t>Service Level Agreement (</a:t>
            </a:r>
            <a:r>
              <a:rPr lang="en-US" dirty="0" smtClean="0"/>
              <a:t>SLA). This SLA serves as the foundation for the expected level of service between the consumer and the provider. </a:t>
            </a:r>
            <a:r>
              <a:rPr lang="en-US" b="0" u="none" dirty="0" smtClean="0"/>
              <a:t>The </a:t>
            </a:r>
            <a:r>
              <a:rPr lang="en-US" b="0" u="none" dirty="0" err="1" smtClean="0"/>
              <a:t>QoS</a:t>
            </a:r>
            <a:r>
              <a:rPr lang="en-US" b="0" u="none" dirty="0" smtClean="0"/>
              <a:t> attributes are generally part of an SLA (such as response time and throughput). </a:t>
            </a:r>
            <a:r>
              <a:rPr lang="en-US" dirty="0" smtClean="0"/>
              <a:t>However, these attributes change constantly, and to enforce the agreement, these parameters need to be closely monitored.</a:t>
            </a:r>
            <a:r>
              <a:rPr lang="en-US"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kern="1200" baseline="0" dirty="0" smtClean="0">
                <a:solidFill>
                  <a:schemeClr val="tx1"/>
                </a:solidFill>
                <a:latin typeface="Calibri" pitchFamily="34" charset="0"/>
                <a:ea typeface="+mn-ea"/>
                <a:cs typeface="+mn-cs"/>
              </a:rPr>
              <a:t>Strong Service Level Agreements (SLAs) from Cloud vendors are a must to ensure </a:t>
            </a:r>
            <a:r>
              <a:rPr lang="en-US" kern="1200" baseline="0" dirty="0" err="1" smtClean="0">
                <a:solidFill>
                  <a:schemeClr val="tx1"/>
                </a:solidFill>
                <a:latin typeface="Calibri" pitchFamily="34" charset="0"/>
                <a:ea typeface="+mn-ea"/>
                <a:cs typeface="+mn-cs"/>
              </a:rPr>
              <a:t>QoS</a:t>
            </a:r>
            <a:r>
              <a:rPr lang="en-US" kern="1200" baseline="0" dirty="0" smtClean="0">
                <a:solidFill>
                  <a:schemeClr val="tx1"/>
                </a:solidFill>
                <a:latin typeface="Calibri" pitchFamily="34" charset="0"/>
                <a:ea typeface="+mn-ea"/>
                <a:cs typeface="+mn-cs"/>
              </a:rPr>
              <a:t>. Without these agreements and penalties for failing to meet them, vendors have less incentive to maintain performance at the highest levels. SLAs can include factors such as network availability, performance, etc.</a:t>
            </a: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ntent_Bullets">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solidFill>
                  <a:schemeClr val="tx1">
                    <a:lumMod val="75000"/>
                    <a:lumOff val="25000"/>
                  </a:schemeClr>
                </a:solidFill>
              </a:defRPr>
            </a:lvl1pPr>
          </a:lstStyle>
          <a:p>
            <a:pPr>
              <a:defRPr/>
            </a:pPr>
            <a:r>
              <a:rPr lang="en-US" smtClean="0"/>
              <a:t>Cloud Migration Considerations</a:t>
            </a:r>
            <a:endParaRPr lang="en-US" dirty="0"/>
          </a:p>
        </p:txBody>
      </p:sp>
      <p:sp>
        <p:nvSpPr>
          <p:cNvPr id="6" name="Slide Number Placeholder 5"/>
          <p:cNvSpPr>
            <a:spLocks noGrp="1"/>
          </p:cNvSpPr>
          <p:nvPr>
            <p:ph type="sldNum" sz="quarter" idx="11"/>
          </p:nvPr>
        </p:nvSpPr>
        <p:spPr/>
        <p:txBody>
          <a:bodyPr/>
          <a:lstStyle>
            <a:lvl1pPr>
              <a:defRPr>
                <a:solidFill>
                  <a:schemeClr val="tx1">
                    <a:lumMod val="75000"/>
                    <a:lumOff val="25000"/>
                  </a:schemeClr>
                </a:solidFill>
              </a:defRPr>
            </a:lvl1pPr>
          </a:lstStyle>
          <a:p>
            <a:pPr>
              <a:defRPr/>
            </a:pPr>
            <a:fld id="{5BA1DFFF-3F85-458B-986A-7762775E0C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BulletsLeft3/4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5791200" y="914400"/>
            <a:ext cx="2971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5334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Migration Considerations</a:t>
            </a:r>
            <a:endParaRPr lang="en-US"/>
          </a:p>
        </p:txBody>
      </p:sp>
      <p:sp>
        <p:nvSpPr>
          <p:cNvPr id="6" name="Slide Number Placeholder 6"/>
          <p:cNvSpPr>
            <a:spLocks noGrp="1"/>
          </p:cNvSpPr>
          <p:nvPr>
            <p:ph type="sldNum" sz="quarter" idx="14"/>
          </p:nvPr>
        </p:nvSpPr>
        <p:spPr/>
        <p:txBody>
          <a:bodyPr/>
          <a:lstStyle>
            <a:lvl1pPr>
              <a:defRPr/>
            </a:lvl1pPr>
          </a:lstStyle>
          <a:p>
            <a:pPr>
              <a:defRPr/>
            </a:pPr>
            <a:fld id="{D82361C7-9CA3-4A6E-97F2-A1FC064231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_BulletsRight_PictureLef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8"/>
          <p:cNvSpPr>
            <a:spLocks noGrp="1"/>
          </p:cNvSpPr>
          <p:nvPr>
            <p:ph type="pic" sz="quarter" idx="12"/>
          </p:nvPr>
        </p:nvSpPr>
        <p:spPr>
          <a:xfrm>
            <a:off x="3048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Migration Considerations</a:t>
            </a:r>
            <a:endParaRPr lang="en-US"/>
          </a:p>
        </p:txBody>
      </p:sp>
      <p:sp>
        <p:nvSpPr>
          <p:cNvPr id="6" name="Slide Number Placeholder 6"/>
          <p:cNvSpPr>
            <a:spLocks noGrp="1"/>
          </p:cNvSpPr>
          <p:nvPr>
            <p:ph type="sldNum" sz="quarter" idx="14"/>
          </p:nvPr>
        </p:nvSpPr>
        <p:spPr/>
        <p:txBody>
          <a:bodyPr/>
          <a:lstStyle>
            <a:lvl1pPr>
              <a:defRPr/>
            </a:lvl1pPr>
          </a:lstStyle>
          <a:p>
            <a:pPr>
              <a:defRPr/>
            </a:pPr>
            <a:fld id="{FB43D240-9F96-4DC0-BD2E-CE45DCC9138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tent_TwoColumnwith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47750"/>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87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47750"/>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87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dirty="0"/>
            </a:lvl1pPr>
          </a:lstStyle>
          <a:p>
            <a:pPr>
              <a:defRPr/>
            </a:pPr>
            <a:r>
              <a:rPr lang="en-US" smtClean="0"/>
              <a:t>Cloud Migration Considerations</a:t>
            </a:r>
            <a:endParaRPr lang="en-US"/>
          </a:p>
        </p:txBody>
      </p:sp>
      <p:sp>
        <p:nvSpPr>
          <p:cNvPr id="8" name="Slide Number Placeholder 5"/>
          <p:cNvSpPr>
            <a:spLocks noGrp="1"/>
          </p:cNvSpPr>
          <p:nvPr>
            <p:ph type="sldNum" sz="quarter" idx="11"/>
          </p:nvPr>
        </p:nvSpPr>
        <p:spPr/>
        <p:txBody>
          <a:bodyPr/>
          <a:lstStyle>
            <a:lvl1pPr>
              <a:defRPr/>
            </a:lvl1pPr>
          </a:lstStyle>
          <a:p>
            <a:pPr>
              <a:defRPr/>
            </a:pPr>
            <a:fld id="{5DD70BA9-0AE5-4DC7-8A6D-25B86D6F2F9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_TablePlaceholder">
    <p:spTree>
      <p:nvGrpSpPr>
        <p:cNvPr id="1" name=""/>
        <p:cNvGrpSpPr/>
        <p:nvPr/>
      </p:nvGrpSpPr>
      <p:grpSpPr>
        <a:xfrm>
          <a:off x="0" y="0"/>
          <a:ext cx="0" cy="0"/>
          <a:chOff x="0" y="0"/>
          <a:chExt cx="0" cy="0"/>
        </a:xfrm>
      </p:grpSpPr>
      <p:sp>
        <p:nvSpPr>
          <p:cNvPr id="6" name="Table Placeholder 5"/>
          <p:cNvSpPr>
            <a:spLocks noGrp="1"/>
          </p:cNvSpPr>
          <p:nvPr>
            <p:ph type="tbl" sz="quarter" idx="12"/>
          </p:nvPr>
        </p:nvSpPr>
        <p:spPr>
          <a:xfrm>
            <a:off x="381000" y="1219200"/>
            <a:ext cx="8382000" cy="4648200"/>
          </a:xfrm>
        </p:spPr>
        <p:txBody>
          <a:bodyPr anchor="ctr">
            <a:normAutofit/>
          </a:bodyPr>
          <a:lstStyle>
            <a:lvl1pPr>
              <a:buNone/>
              <a:defRPr/>
            </a:lvl1pPr>
          </a:lstStyle>
          <a:p>
            <a:pPr lvl="0"/>
            <a:r>
              <a:rPr lang="en-US" noProof="0" smtClean="0"/>
              <a:t>Click icon to add table</a:t>
            </a:r>
            <a:endParaRPr lang="en-US" noProof="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4" name="Footer Placeholder 4"/>
          <p:cNvSpPr>
            <a:spLocks noGrp="1"/>
          </p:cNvSpPr>
          <p:nvPr>
            <p:ph type="ftr" sz="quarter" idx="13"/>
          </p:nvPr>
        </p:nvSpPr>
        <p:spPr/>
        <p:txBody>
          <a:bodyPr/>
          <a:lstStyle>
            <a:lvl1pPr>
              <a:defRPr/>
            </a:lvl1pPr>
          </a:lstStyle>
          <a:p>
            <a:pPr>
              <a:defRPr/>
            </a:pPr>
            <a:r>
              <a:rPr lang="en-US" smtClean="0"/>
              <a:t>Cloud Migration Considerations</a:t>
            </a:r>
            <a:endParaRPr lang="en-US" dirty="0"/>
          </a:p>
        </p:txBody>
      </p:sp>
      <p:sp>
        <p:nvSpPr>
          <p:cNvPr id="5" name="Slide Number Placeholder 5"/>
          <p:cNvSpPr>
            <a:spLocks noGrp="1"/>
          </p:cNvSpPr>
          <p:nvPr>
            <p:ph type="sldNum" sz="quarter" idx="14"/>
          </p:nvPr>
        </p:nvSpPr>
        <p:spPr/>
        <p:txBody>
          <a:bodyPr/>
          <a:lstStyle>
            <a:lvl1pPr>
              <a:defRPr/>
            </a:lvl1pPr>
          </a:lstStyle>
          <a:p>
            <a:pPr>
              <a:defRPr/>
            </a:pPr>
            <a:fld id="{0E62AE4E-9066-49B4-8504-8C25DD4FBCC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_PicturePlaceho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Picture Placeholder 6"/>
          <p:cNvSpPr>
            <a:spLocks noGrp="1"/>
          </p:cNvSpPr>
          <p:nvPr>
            <p:ph type="pic" sz="quarter" idx="13"/>
          </p:nvPr>
        </p:nvSpPr>
        <p:spPr>
          <a:xfrm>
            <a:off x="304800" y="914400"/>
            <a:ext cx="8458200" cy="5105400"/>
          </a:xfrm>
        </p:spPr>
        <p:txBody>
          <a:bodyPr>
            <a:normAutofit/>
          </a:bodyPr>
          <a:lstStyle>
            <a:lvl1pPr>
              <a:buNone/>
              <a:defRPr/>
            </a:lvl1pPr>
          </a:lstStyle>
          <a:p>
            <a:pPr lvl="0"/>
            <a:r>
              <a:rPr lang="en-US" noProof="0" smtClean="0"/>
              <a:t>Click icon to add picture</a:t>
            </a:r>
            <a:endParaRPr lang="en-US" noProof="0"/>
          </a:p>
        </p:txBody>
      </p:sp>
      <p:sp>
        <p:nvSpPr>
          <p:cNvPr id="4" name="Footer Placeholder 3"/>
          <p:cNvSpPr>
            <a:spLocks noGrp="1"/>
          </p:cNvSpPr>
          <p:nvPr>
            <p:ph type="ftr" sz="quarter" idx="14"/>
          </p:nvPr>
        </p:nvSpPr>
        <p:spPr>
          <a:xfrm>
            <a:off x="3886200" y="6629400"/>
            <a:ext cx="4724400" cy="228600"/>
          </a:xfrm>
        </p:spPr>
        <p:txBody>
          <a:bodyPr/>
          <a:lstStyle>
            <a:lvl1pPr>
              <a:defRPr/>
            </a:lvl1pPr>
          </a:lstStyle>
          <a:p>
            <a:pPr>
              <a:defRPr/>
            </a:pPr>
            <a:r>
              <a:rPr lang="en-US" smtClean="0"/>
              <a:t>Cloud Migration Considerations</a:t>
            </a:r>
            <a:endParaRPr lang="en-US"/>
          </a:p>
        </p:txBody>
      </p:sp>
      <p:sp>
        <p:nvSpPr>
          <p:cNvPr id="5" name="Slide Number Placeholder 4"/>
          <p:cNvSpPr>
            <a:spLocks noGrp="1"/>
          </p:cNvSpPr>
          <p:nvPr>
            <p:ph type="sldNum" sz="quarter" idx="15"/>
          </p:nvPr>
        </p:nvSpPr>
        <p:spPr/>
        <p:txBody>
          <a:bodyPr/>
          <a:lstStyle>
            <a:lvl1pPr>
              <a:defRPr/>
            </a:lvl1pPr>
          </a:lstStyle>
          <a:p>
            <a:pPr>
              <a:defRPr/>
            </a:pPr>
            <a:fld id="{D5E37188-7CEB-4CA8-A656-F21412B4458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_Freefor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smtClean="0"/>
              <a:t>Cloud Migration Considerations</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6ADD0FD0-5DC7-4614-9D2E-5687F653AAC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25425" y="584200"/>
            <a:ext cx="870585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233488"/>
            <a:ext cx="8705850" cy="2587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8600" y="3973513"/>
            <a:ext cx="8705850" cy="2589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4800600" y="6638925"/>
            <a:ext cx="3840163" cy="228600"/>
          </a:xfrm>
        </p:spPr>
        <p:txBody>
          <a:bodyPr/>
          <a:lstStyle>
            <a:lvl1pPr>
              <a:defRPr/>
            </a:lvl1pPr>
          </a:lstStyle>
          <a:p>
            <a:r>
              <a:rPr lang="en-US" smtClean="0"/>
              <a:t>Cloud Migration Considerations</a:t>
            </a:r>
            <a:endParaRPr lang="en-US"/>
          </a:p>
        </p:txBody>
      </p:sp>
      <p:sp>
        <p:nvSpPr>
          <p:cNvPr id="6" name="Slide Number Placeholder 5"/>
          <p:cNvSpPr>
            <a:spLocks noGrp="1"/>
          </p:cNvSpPr>
          <p:nvPr>
            <p:ph type="sldNum" sz="quarter" idx="11"/>
          </p:nvPr>
        </p:nvSpPr>
        <p:spPr>
          <a:xfrm>
            <a:off x="8501063" y="6621463"/>
            <a:ext cx="2135187" cy="228600"/>
          </a:xfrm>
        </p:spPr>
        <p:txBody>
          <a:bodyPr/>
          <a:lstStyle>
            <a:lvl1pPr>
              <a:defRPr/>
            </a:lvl1pPr>
          </a:lstStyle>
          <a:p>
            <a:r>
              <a:rPr lang="en-US"/>
              <a:t> - </a:t>
            </a:r>
            <a:fld id="{6359E5EA-62D3-4565-A75D-7909CAC92DA2}" type="slidenum">
              <a:rPr lang="en-US" sz="800"/>
              <a:pPr/>
              <a:t>‹#›</a:t>
            </a:fld>
            <a:endParaRPr lang="en-US" sz="80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Cloud Migration Considerations</a:t>
            </a:r>
            <a:endParaRPr lang="en-US"/>
          </a:p>
        </p:txBody>
      </p:sp>
      <p:sp>
        <p:nvSpPr>
          <p:cNvPr id="3" name="Slide Number Placeholder 2"/>
          <p:cNvSpPr>
            <a:spLocks noGrp="1"/>
          </p:cNvSpPr>
          <p:nvPr>
            <p:ph type="sldNum" sz="quarter" idx="11"/>
          </p:nvPr>
        </p:nvSpPr>
        <p:spPr/>
        <p:txBody>
          <a:bodyPr/>
          <a:lstStyle>
            <a:lvl1pPr>
              <a:defRPr/>
            </a:lvl1pPr>
          </a:lstStyle>
          <a:p>
            <a:r>
              <a:rPr lang="en-US"/>
              <a:t> - </a:t>
            </a:r>
            <a:fld id="{A15CA862-0124-4150-86A9-E379DE9896C6}" type="slidenum">
              <a:rPr lang="en-US" sz="800"/>
              <a:pPr/>
              <a:t>‹#›</a:t>
            </a:fld>
            <a:endParaRPr lang="en-US" sz="80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End slide">
    <p:spTree>
      <p:nvGrpSpPr>
        <p:cNvPr id="1" name=""/>
        <p:cNvGrpSpPr/>
        <p:nvPr/>
      </p:nvGrpSpPr>
      <p:grpSpPr>
        <a:xfrm>
          <a:off x="0" y="0"/>
          <a:ext cx="0" cy="0"/>
          <a:chOff x="0" y="0"/>
          <a:chExt cx="0" cy="0"/>
        </a:xfrm>
      </p:grpSpPr>
      <p:sp>
        <p:nvSpPr>
          <p:cNvPr id="3" name="TextBox 2"/>
          <p:cNvSpPr txBox="1"/>
          <p:nvPr userDrawn="1"/>
        </p:nvSpPr>
        <p:spPr>
          <a:xfrm>
            <a:off x="2719409" y="2460793"/>
            <a:ext cx="3705181" cy="1015663"/>
          </a:xfrm>
          <a:prstGeom prst="rect">
            <a:avLst/>
          </a:prstGeom>
          <a:noFill/>
        </p:spPr>
        <p:txBody>
          <a:bodyPr wrap="none" rtlCol="0">
            <a:spAutoFit/>
          </a:bodyPr>
          <a:lstStyle/>
          <a:p>
            <a:pPr algn="ctr" fontAlgn="base">
              <a:spcBef>
                <a:spcPct val="0"/>
              </a:spcBef>
              <a:spcAft>
                <a:spcPct val="0"/>
              </a:spcAft>
            </a:pPr>
            <a:r>
              <a:rPr lang="en-US" sz="6000" dirty="0">
                <a:solidFill>
                  <a:srgbClr val="007DC3"/>
                </a:solidFill>
                <a:latin typeface="Arial" charset="0"/>
              </a:rPr>
              <a:t>Thank You!</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_BulletsTop_Graphic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3276600"/>
            <a:ext cx="8458200" cy="2667000"/>
          </a:xfrm>
        </p:spPr>
        <p:txBody>
          <a:bodyPr>
            <a:normAutofit/>
          </a:bodyPr>
          <a:lstStyle>
            <a:lvl1pPr>
              <a:buNone/>
              <a:defRPr/>
            </a:lvl1pPr>
          </a:lstStyle>
          <a:p>
            <a:pPr lvl="0"/>
            <a:r>
              <a:rPr lang="en-US" noProof="0" smtClean="0"/>
              <a:t>Click icon to add picture</a:t>
            </a:r>
            <a:endParaRPr lang="en-US" noProof="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smtClean="0"/>
              <a:t>Cloud Migration Considerations</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895683FA-D0FB-447D-82E1-0D3AF418E35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GraphicsTop_Bullets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3733800"/>
            <a:ext cx="8458200" cy="2209800"/>
          </a:xfrm>
        </p:spPr>
        <p:txBody>
          <a:bodyPr/>
          <a:lstStyle>
            <a:lvl1pPr>
              <a:defRPr>
                <a:solidFill>
                  <a:schemeClr val="bg2">
                    <a:lumMod val="75000"/>
                  </a:schemeClr>
                </a:solidFill>
              </a:defRPr>
            </a:lvl1pPr>
            <a:lvl2pPr>
              <a:defRPr>
                <a:solidFill>
                  <a:schemeClr val="bg2">
                    <a:lumMod val="75000"/>
                  </a:schemeClr>
                </a:solidFill>
              </a:defRPr>
            </a:lvl2pPr>
            <a:lvl3pPr>
              <a:defRPr>
                <a:solidFill>
                  <a:schemeClr val="bg2">
                    <a:lumMod val="75000"/>
                  </a:schemeClr>
                </a:solidFill>
              </a:defRPr>
            </a:lvl3pPr>
            <a:lvl4pPr>
              <a:defRPr>
                <a:solidFill>
                  <a:schemeClr val="bg2">
                    <a:lumMod val="75000"/>
                  </a:schemeClr>
                </a:solidFill>
              </a:defRPr>
            </a:lvl4pPr>
            <a:lvl5pPr>
              <a:defRPr>
                <a:solidFill>
                  <a:schemeClr val="bg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914400"/>
            <a:ext cx="8458200" cy="2667000"/>
          </a:xfrm>
        </p:spPr>
        <p:txBody>
          <a:bodyPr>
            <a:normAutofit/>
          </a:bodyPr>
          <a:lstStyle>
            <a:lvl1pPr>
              <a:buNone/>
              <a:defRPr>
                <a:solidFill>
                  <a:schemeClr val="bg2">
                    <a:lumMod val="75000"/>
                  </a:schemeClr>
                </a:solidFill>
              </a:defRPr>
            </a:lvl1pPr>
          </a:lstStyle>
          <a:p>
            <a:pPr lvl="0"/>
            <a:r>
              <a:rPr lang="en-US" noProof="0" smtClean="0"/>
              <a:t>Click icon to add picture</a:t>
            </a:r>
            <a:endParaRPr lang="en-US" noProof="0" dirty="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smtClean="0"/>
              <a:t>Cloud Migration Considerations</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BA4D05BE-A5A8-4D83-BF6E-65FCE94A14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overPage_Modul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1143000"/>
            <a:ext cx="7772400" cy="688975"/>
          </a:xfrm>
        </p:spPr>
        <p:txBody>
          <a:bodyPr anchor="t"/>
          <a:lstStyle>
            <a:lvl1pPr>
              <a:defRPr sz="2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4384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smtClean="0"/>
              <a:t>Cloud Migration Considerations</a:t>
            </a:r>
            <a:endParaRPr lang="en-US"/>
          </a:p>
        </p:txBody>
      </p:sp>
      <p:sp>
        <p:nvSpPr>
          <p:cNvPr id="7" name="Slide Number Placeholder 5"/>
          <p:cNvSpPr>
            <a:spLocks noGrp="1"/>
          </p:cNvSpPr>
          <p:nvPr>
            <p:ph type="sldNum" sz="quarter" idx="11"/>
          </p:nvPr>
        </p:nvSpPr>
        <p:spPr/>
        <p:txBody>
          <a:bodyPr/>
          <a:lstStyle>
            <a:lvl1pPr>
              <a:defRPr/>
            </a:lvl1pPr>
          </a:lstStyle>
          <a:p>
            <a:pPr>
              <a:defRPr/>
            </a:pPr>
            <a:fld id="{550CDAE9-9707-4120-A90B-FABB84BE07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Page_Lesson_Topic">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609600"/>
            <a:ext cx="6019800" cy="1219200"/>
          </a:xfrm>
        </p:spPr>
        <p:txBody>
          <a:bodyPr anchor="t"/>
          <a:lstStyle>
            <a:lvl1pPr>
              <a:defRPr sz="2600">
                <a:solidFill>
                  <a:schemeClr val="tx1">
                    <a:lumMod val="50000"/>
                    <a:lumOff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5908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Content Placeholder 8"/>
          <p:cNvSpPr>
            <a:spLocks noGrp="1"/>
          </p:cNvSpPr>
          <p:nvPr>
            <p:ph sz="quarter" idx="13"/>
          </p:nvPr>
        </p:nvSpPr>
        <p:spPr>
          <a:xfrm>
            <a:off x="685800" y="1981200"/>
            <a:ext cx="7772400" cy="457200"/>
          </a:xfrm>
        </p:spPr>
        <p:txBody>
          <a:bodyPr/>
          <a:lstStyle>
            <a:lvl1pPr>
              <a:buNone/>
              <a:defRPr>
                <a:solidFill>
                  <a:srgbClr val="2C95DD"/>
                </a:solidFil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7" name="Footer Placeholder 4"/>
          <p:cNvSpPr>
            <a:spLocks noGrp="1"/>
          </p:cNvSpPr>
          <p:nvPr>
            <p:ph type="ftr" sz="quarter" idx="14"/>
          </p:nvPr>
        </p:nvSpPr>
        <p:spPr/>
        <p:txBody>
          <a:bodyPr/>
          <a:lstStyle>
            <a:lvl1pPr>
              <a:defRPr>
                <a:solidFill>
                  <a:schemeClr val="tx1">
                    <a:lumMod val="75000"/>
                    <a:lumOff val="25000"/>
                  </a:schemeClr>
                </a:solidFill>
              </a:defRPr>
            </a:lvl1pPr>
          </a:lstStyle>
          <a:p>
            <a:pPr>
              <a:defRPr/>
            </a:pPr>
            <a:r>
              <a:rPr lang="en-US" smtClean="0"/>
              <a:t>Cloud Migration Considerations</a:t>
            </a:r>
            <a:endParaRPr lang="en-US" dirty="0"/>
          </a:p>
        </p:txBody>
      </p:sp>
      <p:sp>
        <p:nvSpPr>
          <p:cNvPr id="8" name="Slide Number Placeholder 5"/>
          <p:cNvSpPr>
            <a:spLocks noGrp="1"/>
          </p:cNvSpPr>
          <p:nvPr>
            <p:ph type="sldNum" sz="quarter" idx="15"/>
          </p:nvPr>
        </p:nvSpPr>
        <p:spPr/>
        <p:txBody>
          <a:bodyPr/>
          <a:lstStyle>
            <a:lvl1pPr>
              <a:defRPr>
                <a:solidFill>
                  <a:schemeClr val="tx1">
                    <a:lumMod val="75000"/>
                    <a:lumOff val="25000"/>
                  </a:schemeClr>
                </a:solidFill>
              </a:defRPr>
            </a:lvl1pPr>
          </a:lstStyle>
          <a:p>
            <a:pPr>
              <a:defRPr/>
            </a:pPr>
            <a:fld id="{E9C12BD9-86B3-4048-86CE-AC10D4E843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CoverPage">
    <p:spTree>
      <p:nvGrpSpPr>
        <p:cNvPr id="1" name=""/>
        <p:cNvGrpSpPr/>
        <p:nvPr/>
      </p:nvGrpSpPr>
      <p:grpSpPr>
        <a:xfrm>
          <a:off x="0" y="0"/>
          <a:ext cx="0" cy="0"/>
          <a:chOff x="0" y="0"/>
          <a:chExt cx="0" cy="0"/>
        </a:xfrm>
      </p:grpSpPr>
      <p:sp>
        <p:nvSpPr>
          <p:cNvPr id="2" name="Title 1"/>
          <p:cNvSpPr>
            <a:spLocks noGrp="1"/>
          </p:cNvSpPr>
          <p:nvPr>
            <p:ph type="title"/>
          </p:nvPr>
        </p:nvSpPr>
        <p:spPr>
          <a:xfrm>
            <a:off x="1789113" y="1524000"/>
            <a:ext cx="6705600" cy="1362075"/>
          </a:xfrm>
          <a:ln>
            <a:solidFill>
              <a:srgbClr val="777777"/>
            </a:solidFill>
          </a:ln>
        </p:spPr>
        <p:txBody>
          <a:bodyPr anchor="t"/>
          <a:lstStyle>
            <a:lvl1pPr algn="l">
              <a:defRPr sz="3200" b="1"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828800" y="3048000"/>
            <a:ext cx="6705600" cy="1500187"/>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wo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1148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0"/>
          </p:nvPr>
        </p:nvSpPr>
        <p:spPr>
          <a:xfrm>
            <a:off x="4648200" y="6629400"/>
            <a:ext cx="3962400" cy="228600"/>
          </a:xfrm>
        </p:spPr>
        <p:txBody>
          <a:bodyPr/>
          <a:lstStyle>
            <a:lvl1pPr>
              <a:defRPr/>
            </a:lvl1pPr>
          </a:lstStyle>
          <a:p>
            <a:pPr>
              <a:defRPr/>
            </a:pPr>
            <a:r>
              <a:rPr lang="en-US" smtClean="0"/>
              <a:t>Cloud Migration Considerations</a:t>
            </a:r>
            <a:endParaRPr lang="en-US"/>
          </a:p>
        </p:txBody>
      </p:sp>
      <p:sp>
        <p:nvSpPr>
          <p:cNvPr id="6" name="Slide Number Placeholder 6"/>
          <p:cNvSpPr>
            <a:spLocks noGrp="1"/>
          </p:cNvSpPr>
          <p:nvPr>
            <p:ph type="sldNum" sz="quarter" idx="11"/>
          </p:nvPr>
        </p:nvSpPr>
        <p:spPr/>
        <p:txBody>
          <a:bodyPr/>
          <a:lstStyle>
            <a:lvl1pPr>
              <a:defRPr/>
            </a:lvl1pPr>
          </a:lstStyle>
          <a:p>
            <a:pPr>
              <a:defRPr/>
            </a:pPr>
            <a:fld id="{3D6A4D2E-BFDE-4579-B1E4-06245D6D6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Migration Considerations</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_BulletsSurround_Pictur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3352800"/>
            <a:ext cx="4114800" cy="25146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1"/>
            <a:ext cx="8458200" cy="22860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304800" y="3352800"/>
            <a:ext cx="4191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4"/>
          </p:nvPr>
        </p:nvSpPr>
        <p:spPr>
          <a:xfrm>
            <a:off x="4648200" y="6629400"/>
            <a:ext cx="3962400" cy="228600"/>
          </a:xfrm>
        </p:spPr>
        <p:txBody>
          <a:bodyPr/>
          <a:lstStyle>
            <a:lvl1pPr>
              <a:defRPr/>
            </a:lvl1pPr>
          </a:lstStyle>
          <a:p>
            <a:pPr>
              <a:defRPr/>
            </a:pPr>
            <a:r>
              <a:rPr lang="en-US" smtClean="0"/>
              <a:t>Cloud Migration Considerations</a:t>
            </a:r>
            <a:endParaRPr lang="en-US"/>
          </a:p>
        </p:txBody>
      </p:sp>
      <p:sp>
        <p:nvSpPr>
          <p:cNvPr id="8" name="Slide Number Placeholder 6"/>
          <p:cNvSpPr>
            <a:spLocks noGrp="1"/>
          </p:cNvSpPr>
          <p:nvPr>
            <p:ph type="sldNum" sz="quarter" idx="15"/>
          </p:nvPr>
        </p:nvSpPr>
        <p:spPr/>
        <p:txBody>
          <a:bodyPr/>
          <a:lstStyle>
            <a:lvl1pPr>
              <a:defRPr/>
            </a:lvl1pPr>
          </a:lstStyle>
          <a:p>
            <a:pPr>
              <a:defRPr/>
            </a:pPr>
            <a:fld id="{5D9EB8BF-1EF5-4796-9F63-213B6934CB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04800" y="762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04800" y="9144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419600" y="6629400"/>
            <a:ext cx="41910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r>
              <a:rPr lang="en-US" smtClean="0"/>
              <a:t>Cloud Migration Considerations</a:t>
            </a:r>
            <a:endParaRPr lang="en-US" dirty="0"/>
          </a:p>
        </p:txBody>
      </p:sp>
      <p:sp>
        <p:nvSpPr>
          <p:cNvPr id="6" name="Slide Number Placeholder 5"/>
          <p:cNvSpPr>
            <a:spLocks noGrp="1"/>
          </p:cNvSpPr>
          <p:nvPr>
            <p:ph type="sldNum" sz="quarter" idx="4"/>
          </p:nvPr>
        </p:nvSpPr>
        <p:spPr>
          <a:xfrm>
            <a:off x="8686800" y="6629400"/>
            <a:ext cx="4572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fld id="{2F0FE6C8-51A2-4AA8-BE8B-722D435E963D}" type="slidenum">
              <a:rPr lang="en-US"/>
              <a:pPr>
                <a:defRPr/>
              </a:pPr>
              <a:t>‹#›</a:t>
            </a:fld>
            <a:endParaRPr lang="en-US"/>
          </a:p>
        </p:txBody>
      </p:sp>
      <p:pic>
        <p:nvPicPr>
          <p:cNvPr id="1030" name="Picture 8"/>
          <p:cNvPicPr>
            <a:picLocks noChangeAspect="1" noChangeArrowheads="1"/>
          </p:cNvPicPr>
          <p:nvPr/>
        </p:nvPicPr>
        <p:blipFill>
          <a:blip r:embed="rId20" cstate="print"/>
          <a:srcRect/>
          <a:stretch>
            <a:fillRect/>
          </a:stretch>
        </p:blipFill>
        <p:spPr bwMode="auto">
          <a:xfrm>
            <a:off x="0" y="6134100"/>
            <a:ext cx="9150350" cy="523875"/>
          </a:xfrm>
          <a:prstGeom prst="rect">
            <a:avLst/>
          </a:prstGeom>
          <a:noFill/>
          <a:ln w="9525">
            <a:noFill/>
            <a:miter lim="800000"/>
            <a:headEnd/>
            <a:tailEnd/>
          </a:ln>
        </p:spPr>
      </p:pic>
      <p:sp>
        <p:nvSpPr>
          <p:cNvPr id="8" name="Rectangle 7"/>
          <p:cNvSpPr/>
          <p:nvPr/>
        </p:nvSpPr>
        <p:spPr>
          <a:xfrm>
            <a:off x="304800" y="6627813"/>
            <a:ext cx="3124200" cy="246062"/>
          </a:xfrm>
          <a:prstGeom prst="rect">
            <a:avLst/>
          </a:prstGeom>
        </p:spPr>
        <p:txBody>
          <a:bodyPr>
            <a:spAutoFit/>
          </a:bodyPr>
          <a:lstStyle/>
          <a:p>
            <a:pPr>
              <a:defRPr/>
            </a:pPr>
            <a:r>
              <a:rPr lang="en-US" sz="1000" dirty="0">
                <a:solidFill>
                  <a:schemeClr val="bg1">
                    <a:lumMod val="50000"/>
                  </a:schemeClr>
                </a:solidFill>
                <a:latin typeface="Calibri" pitchFamily="34" charset="0"/>
              </a:rPr>
              <a:t>Copyright © 2011 EMC Corporation. All Rights Reserved.</a:t>
            </a: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00" r:id="rId13"/>
    <p:sldLayoutId id="2147483814" r:id="rId14"/>
    <p:sldLayoutId id="2147483801" r:id="rId15"/>
    <p:sldLayoutId id="2147483818" r:id="rId16"/>
    <p:sldLayoutId id="2147483819" r:id="rId17"/>
    <p:sldLayoutId id="2147483820" r:id="rId18"/>
  </p:sldLayoutIdLst>
  <p:hf hdr="0" dt="0"/>
  <p:txStyles>
    <p:titleStyle>
      <a:lvl1pPr algn="l" rtl="0" eaLnBrk="1" fontAlgn="base" hangingPunct="1">
        <a:spcBef>
          <a:spcPct val="0"/>
        </a:spcBef>
        <a:spcAft>
          <a:spcPct val="0"/>
        </a:spcAft>
        <a:defRPr sz="2800" kern="1200">
          <a:solidFill>
            <a:srgbClr val="2C95DD"/>
          </a:solidFill>
          <a:latin typeface="+mj-lt"/>
          <a:ea typeface="+mj-ea"/>
          <a:cs typeface="+mj-cs"/>
        </a:defRPr>
      </a:lvl1pPr>
      <a:lvl2pPr algn="l" rtl="0" eaLnBrk="1" fontAlgn="base" hangingPunct="1">
        <a:spcBef>
          <a:spcPct val="0"/>
        </a:spcBef>
        <a:spcAft>
          <a:spcPct val="0"/>
        </a:spcAft>
        <a:defRPr sz="2800">
          <a:solidFill>
            <a:srgbClr val="2C95DD"/>
          </a:solidFill>
          <a:latin typeface="MetaNormalLF-Roman" pitchFamily="34" charset="0"/>
          <a:cs typeface="Arial" charset="0"/>
        </a:defRPr>
      </a:lvl2pPr>
      <a:lvl3pPr algn="l" rtl="0" eaLnBrk="1" fontAlgn="base" hangingPunct="1">
        <a:spcBef>
          <a:spcPct val="0"/>
        </a:spcBef>
        <a:spcAft>
          <a:spcPct val="0"/>
        </a:spcAft>
        <a:defRPr sz="2800">
          <a:solidFill>
            <a:srgbClr val="2C95DD"/>
          </a:solidFill>
          <a:latin typeface="MetaNormalLF-Roman" pitchFamily="34" charset="0"/>
          <a:cs typeface="Arial" charset="0"/>
        </a:defRPr>
      </a:lvl3pPr>
      <a:lvl4pPr algn="l" rtl="0" eaLnBrk="1" fontAlgn="base" hangingPunct="1">
        <a:spcBef>
          <a:spcPct val="0"/>
        </a:spcBef>
        <a:spcAft>
          <a:spcPct val="0"/>
        </a:spcAft>
        <a:defRPr sz="2800">
          <a:solidFill>
            <a:srgbClr val="2C95DD"/>
          </a:solidFill>
          <a:latin typeface="MetaNormalLF-Roman" pitchFamily="34" charset="0"/>
          <a:cs typeface="Arial" charset="0"/>
        </a:defRPr>
      </a:lvl4pPr>
      <a:lvl5pPr algn="l" rtl="0" eaLnBrk="1" fontAlgn="base" hangingPunct="1">
        <a:spcBef>
          <a:spcPct val="0"/>
        </a:spcBef>
        <a:spcAft>
          <a:spcPct val="0"/>
        </a:spcAft>
        <a:defRPr sz="2800">
          <a:solidFill>
            <a:srgbClr val="2C95DD"/>
          </a:solidFill>
          <a:latin typeface="MetaNormalLF-Roman" pitchFamily="34" charset="0"/>
          <a:cs typeface="Arial" charset="0"/>
        </a:defRPr>
      </a:lvl5pPr>
      <a:lvl6pPr marL="457200" algn="l" rtl="0" eaLnBrk="1" fontAlgn="base" hangingPunct="1">
        <a:spcBef>
          <a:spcPct val="0"/>
        </a:spcBef>
        <a:spcAft>
          <a:spcPct val="0"/>
        </a:spcAft>
        <a:defRPr sz="2800">
          <a:solidFill>
            <a:srgbClr val="00B0F0"/>
          </a:solidFill>
          <a:latin typeface="MetaNormalLF-Roman" pitchFamily="34" charset="0"/>
          <a:cs typeface="Arial" charset="0"/>
        </a:defRPr>
      </a:lvl6pPr>
      <a:lvl7pPr marL="914400" algn="l" rtl="0" eaLnBrk="1" fontAlgn="base" hangingPunct="1">
        <a:spcBef>
          <a:spcPct val="0"/>
        </a:spcBef>
        <a:spcAft>
          <a:spcPct val="0"/>
        </a:spcAft>
        <a:defRPr sz="2800">
          <a:solidFill>
            <a:srgbClr val="00B0F0"/>
          </a:solidFill>
          <a:latin typeface="MetaNormalLF-Roman" pitchFamily="34" charset="0"/>
          <a:cs typeface="Arial" charset="0"/>
        </a:defRPr>
      </a:lvl7pPr>
      <a:lvl8pPr marL="1371600" algn="l" rtl="0" eaLnBrk="1" fontAlgn="base" hangingPunct="1">
        <a:spcBef>
          <a:spcPct val="0"/>
        </a:spcBef>
        <a:spcAft>
          <a:spcPct val="0"/>
        </a:spcAft>
        <a:defRPr sz="2800">
          <a:solidFill>
            <a:srgbClr val="00B0F0"/>
          </a:solidFill>
          <a:latin typeface="MetaNormalLF-Roman" pitchFamily="34" charset="0"/>
          <a:cs typeface="Arial" charset="0"/>
        </a:defRPr>
      </a:lvl8pPr>
      <a:lvl9pPr marL="1828800" algn="l" rtl="0" eaLnBrk="1" fontAlgn="base" hangingPunct="1">
        <a:spcBef>
          <a:spcPct val="0"/>
        </a:spcBef>
        <a:spcAft>
          <a:spcPct val="0"/>
        </a:spcAft>
        <a:defRPr sz="2800">
          <a:solidFill>
            <a:srgbClr val="00B0F0"/>
          </a:solidFill>
          <a:latin typeface="MetaNormalLF-Roman" pitchFamily="34" charset="0"/>
          <a:cs typeface="Arial" charset="0"/>
        </a:defRPr>
      </a:lvl9pPr>
    </p:titleStyle>
    <p:bodyStyle>
      <a:lvl1pPr marL="231775" indent="-231775" algn="l" rtl="0" eaLnBrk="1" fontAlgn="base" hangingPunct="1">
        <a:spcBef>
          <a:spcPct val="20000"/>
        </a:spcBef>
        <a:spcAft>
          <a:spcPct val="0"/>
        </a:spcAft>
        <a:buClr>
          <a:srgbClr val="92D050"/>
        </a:buClr>
        <a:buSzPct val="120000"/>
        <a:buFont typeface="Arial" charset="0"/>
        <a:buChar char="•"/>
        <a:defRPr sz="2400" kern="1200">
          <a:solidFill>
            <a:schemeClr val="bg2">
              <a:lumMod val="75000"/>
            </a:schemeClr>
          </a:solidFill>
          <a:latin typeface="Calibri" pitchFamily="34" charset="0"/>
          <a:ea typeface="+mn-ea"/>
          <a:cs typeface="+mn-cs"/>
        </a:defRPr>
      </a:lvl1pPr>
      <a:lvl2pPr marL="682625" indent="-341313" algn="l" rtl="0" eaLnBrk="1" fontAlgn="base" hangingPunct="1">
        <a:spcBef>
          <a:spcPct val="20000"/>
        </a:spcBef>
        <a:spcAft>
          <a:spcPct val="0"/>
        </a:spcAft>
        <a:buClr>
          <a:srgbClr val="FFC425"/>
        </a:buClr>
        <a:buSzPct val="90000"/>
        <a:buFont typeface="Webdings" pitchFamily="18" charset="2"/>
        <a:buChar char="4"/>
        <a:defRPr sz="2200" kern="1200">
          <a:solidFill>
            <a:schemeClr val="bg2">
              <a:lumMod val="75000"/>
            </a:schemeClr>
          </a:solidFill>
          <a:latin typeface="Calibri" pitchFamily="34" charset="0"/>
          <a:ea typeface="+mn-ea"/>
          <a:cs typeface="+mn-cs"/>
        </a:defRPr>
      </a:lvl2pPr>
      <a:lvl3pPr marL="1143000" indent="-338138" algn="l" rtl="0" eaLnBrk="1" fontAlgn="base" hangingPunct="1">
        <a:spcBef>
          <a:spcPct val="20000"/>
        </a:spcBef>
        <a:spcAft>
          <a:spcPct val="0"/>
        </a:spcAft>
        <a:buClr>
          <a:srgbClr val="B5761B"/>
        </a:buClr>
        <a:buSzPct val="90000"/>
        <a:buFont typeface="Webdings" pitchFamily="18" charset="2"/>
        <a:buChar char="8"/>
        <a:defRPr sz="2000" kern="1200">
          <a:solidFill>
            <a:schemeClr val="bg2">
              <a:lumMod val="75000"/>
            </a:schemeClr>
          </a:solidFill>
          <a:latin typeface="Calibri" pitchFamily="34" charset="0"/>
          <a:ea typeface="+mn-ea"/>
          <a:cs typeface="+mn-cs"/>
        </a:defRPr>
      </a:lvl3pPr>
      <a:lvl4pPr marL="1487488" indent="-231775" algn="l" rtl="0" eaLnBrk="1" fontAlgn="base" hangingPunct="1">
        <a:spcBef>
          <a:spcPct val="20000"/>
        </a:spcBef>
        <a:spcAft>
          <a:spcPct val="0"/>
        </a:spcAft>
        <a:buClr>
          <a:schemeClr val="tx2"/>
        </a:buClr>
        <a:buFont typeface="Wingdings" pitchFamily="2" charset="2"/>
        <a:buChar char="§"/>
        <a:defRPr kern="1200">
          <a:solidFill>
            <a:schemeClr val="bg2">
              <a:lumMod val="75000"/>
            </a:schemeClr>
          </a:solidFill>
          <a:latin typeface="Calibri" pitchFamily="34" charset="0"/>
          <a:ea typeface="+mn-ea"/>
          <a:cs typeface="+mn-cs"/>
        </a:defRPr>
      </a:lvl4pPr>
      <a:lvl5pPr marL="1828800" indent="-231775" algn="l" rtl="0" eaLnBrk="1" fontAlgn="base" hangingPunct="1">
        <a:spcBef>
          <a:spcPct val="20000"/>
        </a:spcBef>
        <a:spcAft>
          <a:spcPct val="0"/>
        </a:spcAft>
        <a:buClr>
          <a:srgbClr val="7030A0"/>
        </a:buClr>
        <a:buSzPct val="110000"/>
        <a:buFont typeface="Arial" charset="0"/>
        <a:buChar char="•"/>
        <a:defRPr kern="1200">
          <a:solidFill>
            <a:schemeClr val="bg2">
              <a:lumMod val="75000"/>
            </a:schemeClr>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sz="4400" dirty="0" smtClean="0"/>
              <a:t>Module – 11 </a:t>
            </a:r>
            <a:br>
              <a:rPr lang="en-US" sz="4400" dirty="0" smtClean="0"/>
            </a:br>
            <a:r>
              <a:rPr lang="en-US" sz="4400" dirty="0" smtClean="0"/>
              <a:t/>
            </a:r>
            <a:br>
              <a:rPr lang="en-US" sz="4400" dirty="0" smtClean="0"/>
            </a:br>
            <a:r>
              <a:rPr lang="en-US" sz="4400" dirty="0" smtClean="0"/>
              <a:t>Cloud Migration Considerations</a:t>
            </a:r>
            <a:br>
              <a:rPr lang="en-US" sz="4400" dirty="0" smtClean="0"/>
            </a:b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Performance</a:t>
            </a:r>
            <a:endParaRPr lang="en-US" dirty="0"/>
          </a:p>
        </p:txBody>
      </p:sp>
      <p:sp>
        <p:nvSpPr>
          <p:cNvPr id="33" name="Content Placeholder 32"/>
          <p:cNvSpPr>
            <a:spLocks noGrp="1"/>
          </p:cNvSpPr>
          <p:nvPr>
            <p:ph idx="1"/>
          </p:nvPr>
        </p:nvSpPr>
        <p:spPr/>
        <p:txBody>
          <a:bodyPr/>
          <a:lstStyle/>
          <a:p>
            <a:pPr lvl="0"/>
            <a:r>
              <a:rPr lang="en-US" dirty="0" smtClean="0"/>
              <a:t>Two key performance considerations:</a:t>
            </a:r>
          </a:p>
          <a:p>
            <a:pPr lvl="1"/>
            <a:r>
              <a:rPr lang="en-US" dirty="0" smtClean="0"/>
              <a:t>Infrastructure performance</a:t>
            </a:r>
          </a:p>
          <a:p>
            <a:pPr lvl="2"/>
            <a:r>
              <a:rPr lang="en-US" dirty="0" smtClean="0"/>
              <a:t>Saturation of Cloud infrastructure may impact performance</a:t>
            </a:r>
          </a:p>
          <a:p>
            <a:pPr lvl="2"/>
            <a:r>
              <a:rPr lang="en-US" dirty="0" smtClean="0"/>
              <a:t>Right amount of resources should be allocated to the application to ensure performance </a:t>
            </a:r>
          </a:p>
          <a:p>
            <a:pPr lvl="1"/>
            <a:r>
              <a:rPr lang="en-US" dirty="0" smtClean="0"/>
              <a:t>Network latency</a:t>
            </a:r>
          </a:p>
          <a:p>
            <a:pPr lvl="2"/>
            <a:r>
              <a:rPr lang="en-US" dirty="0" smtClean="0"/>
              <a:t>Network latency typically arises due to large data sets being sent to and from the Cloud provider</a:t>
            </a:r>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dirty="0" smtClean="0"/>
              <a:t>Cloud Vendor Lock-in </a:t>
            </a:r>
          </a:p>
        </p:txBody>
      </p:sp>
      <p:sp>
        <p:nvSpPr>
          <p:cNvPr id="7" name="Content Placeholder 6"/>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Cloud vendor (service provider) may lack open standards or use proprietary software/APIs</a:t>
            </a:r>
          </a:p>
          <a:p>
            <a:r>
              <a:rPr lang="en-US" dirty="0" smtClean="0"/>
              <a:t>Rigid agreements prevent the consumer from moving without penalties</a:t>
            </a:r>
          </a:p>
          <a:p>
            <a:r>
              <a:rPr lang="en-US" sz="2400" dirty="0" smtClean="0"/>
              <a:t>Cloud vendors may prevent</a:t>
            </a:r>
            <a:r>
              <a:rPr lang="en-US" dirty="0" smtClean="0"/>
              <a:t> a consumer from moving one service model to another (i.e. application built on a </a:t>
            </a:r>
            <a:r>
              <a:rPr lang="en-US" dirty="0" err="1" smtClean="0"/>
              <a:t>PaaS</a:t>
            </a:r>
            <a:r>
              <a:rPr lang="en-US" dirty="0" smtClean="0"/>
              <a:t> moving to an </a:t>
            </a:r>
            <a:r>
              <a:rPr lang="en-US" dirty="0" err="1" smtClean="0"/>
              <a:t>IaaS</a:t>
            </a:r>
            <a:r>
              <a:rPr lang="en-US" dirty="0" smtClean="0"/>
              <a:t> model)</a:t>
            </a:r>
          </a:p>
          <a:p>
            <a:r>
              <a:rPr lang="en-US" dirty="0" smtClean="0"/>
              <a:t>Application may require significant rework/redesign before deploying in different Cloud</a:t>
            </a:r>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11</a:t>
            </a:fld>
            <a:endParaRPr lang="en-US"/>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dirty="0" smtClean="0"/>
              <a:t>Cloud Open Standards</a:t>
            </a:r>
          </a:p>
        </p:txBody>
      </p:sp>
      <p:sp>
        <p:nvSpPr>
          <p:cNvPr id="33" name="Content Placeholder 32"/>
          <p:cNvSpPr>
            <a:spLocks noGrp="1"/>
          </p:cNvSpPr>
          <p:nvPr>
            <p:ph idx="1"/>
          </p:nvPr>
        </p:nvSpPr>
        <p:spPr/>
        <p:txBody>
          <a:bodyPr/>
          <a:lstStyle/>
          <a:p>
            <a:pPr lvl="0"/>
            <a:r>
              <a:rPr lang="en-US" dirty="0" smtClean="0"/>
              <a:t>Use proven and widely accepted technologies </a:t>
            </a:r>
          </a:p>
          <a:p>
            <a:pPr lvl="0"/>
            <a:r>
              <a:rPr lang="en-US" dirty="0" smtClean="0"/>
              <a:t>Prevent lock-in issues</a:t>
            </a:r>
          </a:p>
          <a:p>
            <a:pPr lvl="0"/>
            <a:r>
              <a:rPr lang="en-US" dirty="0" smtClean="0"/>
              <a:t>Open Virtual Machine Format (OVF)  -  an example of open standard</a:t>
            </a:r>
          </a:p>
          <a:p>
            <a:endParaRPr lang="en-US" dirty="0"/>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12</a:t>
            </a:fld>
            <a:endParaRPr lang="en-US"/>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r>
              <a:rPr lang="en-US" dirty="0" smtClean="0">
                <a:solidFill>
                  <a:schemeClr val="bg2">
                    <a:lumMod val="75000"/>
                  </a:schemeClr>
                </a:solidFill>
              </a:rPr>
              <a:t>Topic covered in this lesson: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Different phases to adopt the Cloud</a:t>
            </a:r>
          </a:p>
        </p:txBody>
      </p:sp>
      <p:sp>
        <p:nvSpPr>
          <p:cNvPr id="9" name="Content Placeholder 8"/>
          <p:cNvSpPr>
            <a:spLocks noGrp="1"/>
          </p:cNvSpPr>
          <p:nvPr>
            <p:ph sz="quarter" idx="13"/>
          </p:nvPr>
        </p:nvSpPr>
        <p:spPr/>
        <p:txBody>
          <a:bodyPr/>
          <a:lstStyle/>
          <a:p>
            <a:r>
              <a:rPr lang="en-US" dirty="0" smtClean="0"/>
              <a:t>Lesson 2: Phases to Adopt the Cloud</a:t>
            </a:r>
          </a:p>
        </p:txBody>
      </p:sp>
      <p:sp>
        <p:nvSpPr>
          <p:cNvPr id="5" name="Footer Placeholder 4"/>
          <p:cNvSpPr>
            <a:spLocks noGrp="1"/>
          </p:cNvSpPr>
          <p:nvPr>
            <p:ph type="ftr" sz="quarter" idx="14"/>
          </p:nvPr>
        </p:nvSpPr>
        <p:spPr/>
        <p:txBody>
          <a:bodyPr/>
          <a:lstStyle/>
          <a:p>
            <a:pPr>
              <a:defRPr/>
            </a:pPr>
            <a:r>
              <a:rPr lang="en-US" smtClean="0"/>
              <a:t>Cloud Migration Considerations</a:t>
            </a:r>
            <a:endParaRPr lang="en-US" dirty="0"/>
          </a:p>
        </p:txBody>
      </p:sp>
      <p:sp>
        <p:nvSpPr>
          <p:cNvPr id="6" name="Slide Number Placeholder 5"/>
          <p:cNvSpPr>
            <a:spLocks noGrp="1"/>
          </p:cNvSpPr>
          <p:nvPr>
            <p:ph type="sldNum" sz="quarter" idx="15"/>
          </p:nvPr>
        </p:nvSpPr>
        <p:spPr/>
        <p:txBody>
          <a:bodyPr/>
          <a:lstStyle/>
          <a:p>
            <a:pPr>
              <a:defRPr/>
            </a:pPr>
            <a:fld id="{895683FA-D0FB-447D-82E1-0D3AF418E355}" type="slidenum">
              <a:rPr lang="en-US" smtClean="0"/>
              <a:pPr>
                <a:defRPr/>
              </a:pPr>
              <a:t>13</a:t>
            </a:fld>
            <a:endParaRPr lang="en-US"/>
          </a:p>
        </p:txBody>
      </p:sp>
      <p:sp>
        <p:nvSpPr>
          <p:cNvPr id="11" name="Title 4"/>
          <p:cNvSpPr>
            <a:spLocks noGrp="1"/>
          </p:cNvSpPr>
          <p:nvPr>
            <p:ph type="ctrTitle"/>
          </p:nvPr>
        </p:nvSpPr>
        <p:spPr>
          <a:xfrm>
            <a:off x="685800" y="1143000"/>
            <a:ext cx="7772400" cy="688975"/>
          </a:xfrm>
        </p:spPr>
        <p:txBody>
          <a:bodyPr/>
          <a:lstStyle/>
          <a:p>
            <a:r>
              <a:rPr lang="en-US" dirty="0" smtClean="0"/>
              <a:t>Module 11: Cloud Migration Considerations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Cloud Adoption Phases </a:t>
            </a:r>
            <a:endParaRPr lang="en-US" dirty="0"/>
          </a:p>
        </p:txBody>
      </p:sp>
      <p:graphicFrame>
        <p:nvGraphicFramePr>
          <p:cNvPr id="28" name="Diagram 27"/>
          <p:cNvGraphicFramePr/>
          <p:nvPr/>
        </p:nvGraphicFramePr>
        <p:xfrm>
          <a:off x="1143000" y="1066800"/>
          <a:ext cx="7848600" cy="4464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5029200" y="4572000"/>
            <a:ext cx="3657600" cy="1107996"/>
          </a:xfrm>
          <a:prstGeom prst="rect">
            <a:avLst/>
          </a:prstGeom>
        </p:spPr>
        <p:txBody>
          <a:bodyPr wrap="square">
            <a:spAutoFit/>
          </a:bodyPr>
          <a:lstStyle/>
          <a:p>
            <a:pPr eaLnBrk="0" hangingPunct="0">
              <a:spcBef>
                <a:spcPct val="30000"/>
              </a:spcBef>
              <a:defRPr/>
            </a:pPr>
            <a:r>
              <a:rPr lang="en-US" sz="2200" dirty="0" smtClean="0">
                <a:latin typeface="Calibri" pitchFamily="34" charset="0"/>
              </a:rPr>
              <a:t>Using a phased approach to adopt the Cloud enables a smooth transition</a:t>
            </a:r>
          </a:p>
        </p:txBody>
      </p:sp>
      <p:grpSp>
        <p:nvGrpSpPr>
          <p:cNvPr id="33" name="Group 32"/>
          <p:cNvGrpSpPr/>
          <p:nvPr/>
        </p:nvGrpSpPr>
        <p:grpSpPr>
          <a:xfrm>
            <a:off x="948333" y="3446585"/>
            <a:ext cx="1566267" cy="2479369"/>
            <a:chOff x="16967" y="4073831"/>
            <a:chExt cx="1566267" cy="2479369"/>
          </a:xfrm>
        </p:grpSpPr>
        <p:sp>
          <p:nvSpPr>
            <p:cNvPr id="10" name="TextBox 85"/>
            <p:cNvSpPr txBox="1">
              <a:spLocks noChangeArrowheads="1"/>
            </p:cNvSpPr>
            <p:nvPr/>
          </p:nvSpPr>
          <p:spPr bwMode="auto">
            <a:xfrm>
              <a:off x="355369" y="4073831"/>
              <a:ext cx="1143000" cy="523220"/>
            </a:xfrm>
            <a:prstGeom prst="rect">
              <a:avLst/>
            </a:prstGeom>
            <a:noFill/>
            <a:ln w="9525">
              <a:noFill/>
              <a:miter lim="800000"/>
              <a:headEnd/>
              <a:tailEnd/>
            </a:ln>
          </p:spPr>
          <p:txBody>
            <a:bodyPr wrap="square">
              <a:spAutoFit/>
            </a:bodyPr>
            <a:lstStyle/>
            <a:p>
              <a:pPr algn="ctr"/>
              <a:r>
                <a:rPr lang="en-US" sz="1400" dirty="0">
                  <a:latin typeface="Calibri" pitchFamily="34" charset="0"/>
                </a:rPr>
                <a:t>Virtualized </a:t>
              </a:r>
              <a:r>
                <a:rPr lang="en-US" sz="1400" dirty="0" smtClean="0">
                  <a:latin typeface="Calibri" pitchFamily="34" charset="0"/>
                </a:rPr>
                <a:t>Data Center</a:t>
              </a:r>
              <a:endParaRPr lang="en-US" sz="1400" dirty="0">
                <a:latin typeface="Calibri" pitchFamily="34" charset="0"/>
              </a:endParaRPr>
            </a:p>
          </p:txBody>
        </p:sp>
        <p:pic>
          <p:nvPicPr>
            <p:cNvPr id="32" name="Picture 84" descr="Virtualized Data Center Progression_d.png"/>
            <p:cNvPicPr>
              <a:picLocks noChangeAspect="1"/>
            </p:cNvPicPr>
            <p:nvPr/>
          </p:nvPicPr>
          <p:blipFill>
            <a:blip r:embed="rId8" cstate="print"/>
            <a:srcRect l="79587" t="4797" b="48061"/>
            <a:stretch>
              <a:fillRect/>
            </a:stretch>
          </p:blipFill>
          <p:spPr bwMode="auto">
            <a:xfrm>
              <a:off x="16967" y="4730065"/>
              <a:ext cx="1566267" cy="1823135"/>
            </a:xfrm>
            <a:prstGeom prst="rect">
              <a:avLst/>
            </a:prstGeom>
            <a:noFill/>
            <a:ln w="9525">
              <a:noFill/>
              <a:miter lim="800000"/>
              <a:headEnd/>
              <a:tailEnd/>
            </a:ln>
          </p:spPr>
        </p:pic>
      </p:grpSp>
      <p:pic>
        <p:nvPicPr>
          <p:cNvPr id="14" name="Picture 40" descr="Virtualized Data Center Progression_b.png"/>
          <p:cNvPicPr>
            <a:picLocks noChangeAspect="1"/>
          </p:cNvPicPr>
          <p:nvPr/>
        </p:nvPicPr>
        <p:blipFill>
          <a:blip r:embed="rId9" cstate="print"/>
          <a:srcRect t="54718" r="85083"/>
          <a:stretch>
            <a:fillRect/>
          </a:stretch>
        </p:blipFill>
        <p:spPr bwMode="auto">
          <a:xfrm>
            <a:off x="35170" y="3854450"/>
            <a:ext cx="1218986" cy="2012950"/>
          </a:xfrm>
          <a:prstGeom prst="rect">
            <a:avLst/>
          </a:prstGeom>
          <a:noFill/>
          <a:ln w="9525">
            <a:noFill/>
            <a:miter lim="800000"/>
            <a:headEnd/>
            <a:tailEnd/>
          </a:ln>
        </p:spPr>
      </p:pic>
      <p:sp>
        <p:nvSpPr>
          <p:cNvPr id="15" name="TextBox 78"/>
          <p:cNvSpPr txBox="1">
            <a:spLocks noChangeArrowheads="1"/>
          </p:cNvSpPr>
          <p:nvPr/>
        </p:nvSpPr>
        <p:spPr bwMode="auto">
          <a:xfrm>
            <a:off x="21608" y="3441412"/>
            <a:ext cx="1066800" cy="523220"/>
          </a:xfrm>
          <a:prstGeom prst="rect">
            <a:avLst/>
          </a:prstGeom>
          <a:noFill/>
          <a:ln w="9525">
            <a:noFill/>
            <a:miter lim="800000"/>
            <a:headEnd/>
            <a:tailEnd/>
          </a:ln>
        </p:spPr>
        <p:txBody>
          <a:bodyPr wrap="square">
            <a:spAutoFit/>
          </a:bodyPr>
          <a:lstStyle/>
          <a:p>
            <a:pPr algn="ctr"/>
            <a:r>
              <a:rPr lang="en-US" sz="1400" dirty="0" smtClean="0">
                <a:latin typeface="Calibri" pitchFamily="34" charset="0"/>
              </a:rPr>
              <a:t>Classic</a:t>
            </a:r>
            <a:r>
              <a:rPr lang="en-US" sz="1400" dirty="0">
                <a:latin typeface="Calibri" pitchFamily="34" charset="0"/>
              </a:rPr>
              <a:t> </a:t>
            </a:r>
            <a:r>
              <a:rPr lang="en-US" sz="1400" dirty="0" smtClean="0">
                <a:latin typeface="Calibri" pitchFamily="34" charset="0"/>
              </a:rPr>
              <a:t>Data Center</a:t>
            </a:r>
            <a:endParaRPr lang="en-US" sz="1400" dirty="0">
              <a:latin typeface="Calibri" pitchFamily="34" charset="0"/>
            </a:endParaRPr>
          </a:p>
        </p:txBody>
      </p:sp>
      <p:sp>
        <p:nvSpPr>
          <p:cNvPr id="16" name="TextBox 15"/>
          <p:cNvSpPr txBox="1"/>
          <p:nvPr/>
        </p:nvSpPr>
        <p:spPr>
          <a:xfrm>
            <a:off x="968829" y="3505200"/>
            <a:ext cx="533400" cy="369332"/>
          </a:xfrm>
          <a:prstGeom prst="rect">
            <a:avLst/>
          </a:prstGeom>
          <a:noFill/>
        </p:spPr>
        <p:txBody>
          <a:bodyPr wrap="square" rtlCol="0">
            <a:spAutoFit/>
          </a:bodyPr>
          <a:lstStyle/>
          <a:p>
            <a:r>
              <a:rPr lang="en-US" b="1" dirty="0" smtClean="0">
                <a:latin typeface="Calibri" pitchFamily="34" charset="0"/>
              </a:rPr>
              <a:t>OR</a:t>
            </a:r>
            <a:endParaRPr lang="en-US" b="1" dirty="0">
              <a:latin typeface="Calibri" pitchFamily="34" charset="0"/>
            </a:endParaRPr>
          </a:p>
        </p:txBody>
      </p:sp>
      <p:sp>
        <p:nvSpPr>
          <p:cNvPr id="17" name="Footer Placeholder 7"/>
          <p:cNvSpPr>
            <a:spLocks noGrp="1"/>
          </p:cNvSpPr>
          <p:nvPr>
            <p:ph type="ftr" sz="quarter" idx="10"/>
          </p:nvPr>
        </p:nvSpPr>
        <p:spPr>
          <a:xfrm>
            <a:off x="4419600" y="6629400"/>
            <a:ext cx="4191000" cy="228600"/>
          </a:xfrm>
        </p:spPr>
        <p:txBody>
          <a:bodyPr/>
          <a:lstStyle/>
          <a:p>
            <a:pPr>
              <a:defRPr/>
            </a:pPr>
            <a:r>
              <a:rPr lang="en-US" smtClean="0"/>
              <a:t>Cloud Migration Considerations</a:t>
            </a:r>
            <a:endParaRPr lang="en-US" dirty="0"/>
          </a:p>
        </p:txBody>
      </p:sp>
      <p:sp>
        <p:nvSpPr>
          <p:cNvPr id="18"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14</a:t>
            </a:fld>
            <a:endParaRPr lang="en-US"/>
          </a:p>
        </p:txBody>
      </p:sp>
      <p:pic>
        <p:nvPicPr>
          <p:cNvPr id="20" name="Picture 10" descr="Dark Green Cloud.png"/>
          <p:cNvPicPr>
            <a:picLocks noChangeAspect="1"/>
          </p:cNvPicPr>
          <p:nvPr/>
        </p:nvPicPr>
        <p:blipFill>
          <a:blip r:embed="rId10" cstate="print"/>
          <a:srcRect/>
          <a:stretch>
            <a:fillRect/>
          </a:stretch>
        </p:blipFill>
        <p:spPr bwMode="auto">
          <a:xfrm>
            <a:off x="6705600" y="741090"/>
            <a:ext cx="2298700" cy="1087710"/>
          </a:xfrm>
          <a:prstGeom prst="rect">
            <a:avLst/>
          </a:prstGeom>
          <a:noFill/>
          <a:ln w="9525">
            <a:noFill/>
            <a:miter lim="800000"/>
            <a:headEnd/>
            <a:tailEnd/>
          </a:ln>
        </p:spPr>
      </p:pic>
      <p:sp>
        <p:nvSpPr>
          <p:cNvPr id="23" name="TextBox 10"/>
          <p:cNvSpPr txBox="1">
            <a:spLocks noChangeArrowheads="1"/>
          </p:cNvSpPr>
          <p:nvPr/>
        </p:nvSpPr>
        <p:spPr bwMode="auto">
          <a:xfrm>
            <a:off x="7811494" y="109536"/>
            <a:ext cx="513282" cy="261610"/>
          </a:xfrm>
          <a:prstGeom prst="rect">
            <a:avLst/>
          </a:prstGeom>
          <a:noFill/>
          <a:ln w="9525">
            <a:noFill/>
            <a:miter lim="800000"/>
            <a:headEnd/>
            <a:tailEnd/>
          </a:ln>
        </p:spPr>
        <p:txBody>
          <a:bodyPr wrap="none">
            <a:spAutoFit/>
          </a:bodyPr>
          <a:lstStyle/>
          <a:p>
            <a:pPr algn="ctr"/>
            <a:r>
              <a:rPr lang="en-US" sz="1100" dirty="0">
                <a:latin typeface="Calibri" pitchFamily="34" charset="0"/>
              </a:rPr>
              <a:t>Cloud</a:t>
            </a:r>
          </a:p>
        </p:txBody>
      </p:sp>
      <p:grpSp>
        <p:nvGrpSpPr>
          <p:cNvPr id="48" name="Group 47"/>
          <p:cNvGrpSpPr/>
          <p:nvPr/>
        </p:nvGrpSpPr>
        <p:grpSpPr>
          <a:xfrm>
            <a:off x="7315200" y="381000"/>
            <a:ext cx="1566267" cy="2126444"/>
            <a:chOff x="10210800" y="1038725"/>
            <a:chExt cx="1566267" cy="2126444"/>
          </a:xfrm>
        </p:grpSpPr>
        <p:grpSp>
          <p:nvGrpSpPr>
            <p:cNvPr id="47" name="Group 46"/>
            <p:cNvGrpSpPr/>
            <p:nvPr/>
          </p:nvGrpSpPr>
          <p:grpSpPr>
            <a:xfrm>
              <a:off x="10562925" y="1038725"/>
              <a:ext cx="859030" cy="329582"/>
              <a:chOff x="10562925" y="1000225"/>
              <a:chExt cx="859030" cy="329582"/>
            </a:xfrm>
          </p:grpSpPr>
          <p:pic>
            <p:nvPicPr>
              <p:cNvPr id="42" name="Picture 9" descr="Virtualized Infrastructure Bar 2.png"/>
              <p:cNvPicPr>
                <a:picLocks noChangeAspect="1"/>
              </p:cNvPicPr>
              <p:nvPr/>
            </p:nvPicPr>
            <p:blipFill>
              <a:blip r:embed="rId11" cstate="print"/>
              <a:srcRect/>
              <a:stretch>
                <a:fillRect/>
              </a:stretch>
            </p:blipFill>
            <p:spPr bwMode="auto">
              <a:xfrm>
                <a:off x="10611050" y="1000225"/>
                <a:ext cx="757617" cy="329582"/>
              </a:xfrm>
              <a:prstGeom prst="rect">
                <a:avLst/>
              </a:prstGeom>
              <a:noFill/>
              <a:ln w="9525">
                <a:noFill/>
                <a:miter lim="800000"/>
                <a:headEnd/>
                <a:tailEnd/>
              </a:ln>
            </p:spPr>
          </p:pic>
          <p:sp>
            <p:nvSpPr>
              <p:cNvPr id="43" name="TextBox 11"/>
              <p:cNvSpPr txBox="1">
                <a:spLocks noChangeArrowheads="1"/>
              </p:cNvSpPr>
              <p:nvPr/>
            </p:nvSpPr>
            <p:spPr bwMode="auto">
              <a:xfrm>
                <a:off x="10562925" y="1047550"/>
                <a:ext cx="859030" cy="215182"/>
              </a:xfrm>
              <a:prstGeom prst="rect">
                <a:avLst/>
              </a:prstGeom>
              <a:noFill/>
              <a:ln w="9525">
                <a:noFill/>
                <a:miter lim="800000"/>
                <a:headEnd/>
                <a:tailEnd/>
              </a:ln>
            </p:spPr>
            <p:txBody>
              <a:bodyPr>
                <a:spAutoFit/>
              </a:bodyPr>
              <a:lstStyle/>
              <a:p>
                <a:pPr algn="ctr"/>
                <a:r>
                  <a:rPr lang="en-US" sz="800" b="1" dirty="0">
                    <a:solidFill>
                      <a:srgbClr val="528642"/>
                    </a:solidFill>
                    <a:latin typeface="Calibri" pitchFamily="34" charset="0"/>
                    <a:ea typeface="Arial Unicode MS" pitchFamily="34" charset="-128"/>
                    <a:cs typeface="Arial Unicode MS" pitchFamily="34" charset="-128"/>
                  </a:rPr>
                  <a:t>Cloud Services</a:t>
                </a:r>
              </a:p>
            </p:txBody>
          </p:sp>
        </p:grpSp>
        <p:pic>
          <p:nvPicPr>
            <p:cNvPr id="46" name="Picture 84" descr="Virtualized Data Center Progression_d.png"/>
            <p:cNvPicPr>
              <a:picLocks noChangeAspect="1"/>
            </p:cNvPicPr>
            <p:nvPr/>
          </p:nvPicPr>
          <p:blipFill>
            <a:blip r:embed="rId8" cstate="print"/>
            <a:srcRect l="79587" t="4797" b="48061"/>
            <a:stretch>
              <a:fillRect/>
            </a:stretch>
          </p:blipFill>
          <p:spPr bwMode="auto">
            <a:xfrm>
              <a:off x="10210800" y="1342034"/>
              <a:ext cx="1566267" cy="182313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04800" y="914400"/>
            <a:ext cx="8458200" cy="4800600"/>
          </a:xfrm>
        </p:spPr>
        <p:txBody>
          <a:bodyPr/>
          <a:lstStyle/>
          <a:p>
            <a:r>
              <a:rPr lang="en-US" dirty="0" smtClean="0"/>
              <a:t>The assessment phase involves consideration of various factors </a:t>
            </a:r>
          </a:p>
          <a:p>
            <a:r>
              <a:rPr lang="en-US" dirty="0" smtClean="0"/>
              <a:t>Besides Cloud migration considerations discussed earlier, other key assessments are:</a:t>
            </a:r>
          </a:p>
          <a:p>
            <a:pPr lvl="1"/>
            <a:r>
              <a:rPr lang="en-US" dirty="0" smtClean="0"/>
              <a:t>Financial</a:t>
            </a:r>
          </a:p>
          <a:p>
            <a:pPr lvl="1"/>
            <a:r>
              <a:rPr lang="en-US" dirty="0" smtClean="0"/>
              <a:t>Security and compliance</a:t>
            </a:r>
          </a:p>
          <a:p>
            <a:pPr lvl="1"/>
            <a:r>
              <a:rPr lang="en-US" dirty="0" smtClean="0"/>
              <a:t>Technical</a:t>
            </a:r>
          </a:p>
          <a:p>
            <a:pPr lvl="1"/>
            <a:r>
              <a:rPr lang="en-US" dirty="0" smtClean="0"/>
              <a:t>Issues with licensed products</a:t>
            </a:r>
          </a:p>
        </p:txBody>
      </p:sp>
      <p:sp>
        <p:nvSpPr>
          <p:cNvPr id="7" name="Title 6"/>
          <p:cNvSpPr>
            <a:spLocks noGrp="1"/>
          </p:cNvSpPr>
          <p:nvPr>
            <p:ph type="title"/>
          </p:nvPr>
        </p:nvSpPr>
        <p:spPr/>
        <p:txBody>
          <a:bodyPr/>
          <a:lstStyle/>
          <a:p>
            <a:r>
              <a:rPr lang="en-US" dirty="0" smtClean="0"/>
              <a:t>Phase 1: Assessment</a:t>
            </a:r>
            <a:endParaRPr lang="en-US" dirty="0"/>
          </a:p>
        </p:txBody>
      </p:sp>
      <p:sp>
        <p:nvSpPr>
          <p:cNvPr id="5" name="Footer Placeholder 4"/>
          <p:cNvSpPr>
            <a:spLocks noGrp="1"/>
          </p:cNvSpPr>
          <p:nvPr>
            <p:ph type="ftr" sz="quarter" idx="10"/>
          </p:nvPr>
        </p:nvSpPr>
        <p:spPr/>
        <p:txBody>
          <a:bodyPr/>
          <a:lstStyle/>
          <a:p>
            <a:pPr>
              <a:defRPr/>
            </a:pPr>
            <a:r>
              <a:rPr lang="en-US" smtClean="0"/>
              <a:t>Cloud Migration Considerations</a:t>
            </a:r>
            <a:endParaRPr lang="en-US" dirty="0"/>
          </a:p>
        </p:txBody>
      </p:sp>
      <p:sp>
        <p:nvSpPr>
          <p:cNvPr id="6" name="Slide Number Placeholder 5"/>
          <p:cNvSpPr>
            <a:spLocks noGrp="1"/>
          </p:cNvSpPr>
          <p:nvPr>
            <p:ph type="sldNum" sz="quarter" idx="11"/>
          </p:nvPr>
        </p:nvSpPr>
        <p:spPr/>
        <p:txBody>
          <a:bodyPr/>
          <a:lstStyle/>
          <a:p>
            <a:pPr>
              <a:defRPr/>
            </a:pPr>
            <a:fld id="{895683FA-D0FB-447D-82E1-0D3AF418E355}"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Financial Assessment</a:t>
            </a:r>
            <a:endParaRPr lang="en-US" dirty="0"/>
          </a:p>
        </p:txBody>
      </p:sp>
      <p:sp>
        <p:nvSpPr>
          <p:cNvPr id="8" name="Content Placeholder 7"/>
          <p:cNvSpPr>
            <a:spLocks noGrp="1"/>
          </p:cNvSpPr>
          <p:nvPr>
            <p:ph idx="1"/>
          </p:nvPr>
        </p:nvSpPr>
        <p:spPr/>
        <p:txBody>
          <a:bodyPr/>
          <a:lstStyle/>
          <a:p>
            <a:r>
              <a:rPr lang="en-US" dirty="0" smtClean="0"/>
              <a:t>Provides cost comparison of in-house vs. service provider</a:t>
            </a:r>
          </a:p>
          <a:p>
            <a:pPr lvl="1"/>
            <a:r>
              <a:rPr lang="en-US" dirty="0" smtClean="0"/>
              <a:t>TCO and ROI</a:t>
            </a:r>
          </a:p>
          <a:p>
            <a:r>
              <a:rPr lang="en-US" dirty="0" smtClean="0"/>
              <a:t>Requires cost consideration of the following elements:</a:t>
            </a:r>
          </a:p>
        </p:txBody>
      </p:sp>
      <p:graphicFrame>
        <p:nvGraphicFramePr>
          <p:cNvPr id="10" name="Table 9"/>
          <p:cNvGraphicFramePr>
            <a:graphicFrameLocks noGrp="1"/>
          </p:cNvGraphicFramePr>
          <p:nvPr/>
        </p:nvGraphicFramePr>
        <p:xfrm>
          <a:off x="509955" y="2819400"/>
          <a:ext cx="8153400" cy="2777720"/>
        </p:xfrm>
        <a:graphic>
          <a:graphicData uri="http://schemas.openxmlformats.org/drawingml/2006/table">
            <a:tbl>
              <a:tblPr firstRow="1" bandRow="1">
                <a:tableStyleId>{5C22544A-7EE6-4342-B048-85BDC9FD1C3A}</a:tableStyleId>
              </a:tblPr>
              <a:tblGrid>
                <a:gridCol w="2717800"/>
                <a:gridCol w="2717800"/>
                <a:gridCol w="2717800"/>
              </a:tblGrid>
              <a:tr h="415520">
                <a:tc gridSpan="2">
                  <a:txBody>
                    <a:bodyPr/>
                    <a:lstStyle/>
                    <a:p>
                      <a:pPr algn="ctr"/>
                      <a:r>
                        <a:rPr lang="en-US" dirty="0" smtClean="0"/>
                        <a:t>Saving</a:t>
                      </a:r>
                      <a:endParaRPr lang="en-US" dirty="0"/>
                    </a:p>
                  </a:txBody>
                  <a:tcPr/>
                </a:tc>
                <a:tc hMerge="1">
                  <a:txBody>
                    <a:bodyPr/>
                    <a:lstStyle/>
                    <a:p>
                      <a:endParaRPr lang="en-US" dirty="0"/>
                    </a:p>
                  </a:txBody>
                  <a:tcPr/>
                </a:tc>
                <a:tc>
                  <a:txBody>
                    <a:bodyPr/>
                    <a:lstStyle/>
                    <a:p>
                      <a:pPr algn="ctr"/>
                      <a:r>
                        <a:rPr lang="en-US" dirty="0" smtClean="0"/>
                        <a:t>Spending</a:t>
                      </a:r>
                      <a:endParaRPr lang="en-US" dirty="0"/>
                    </a:p>
                  </a:txBody>
                  <a:tcPr/>
                </a:tc>
              </a:tr>
              <a:tr h="415520">
                <a:tc>
                  <a:txBody>
                    <a:bodyPr/>
                    <a:lstStyle/>
                    <a:p>
                      <a:pPr algn="ctr"/>
                      <a:r>
                        <a:rPr lang="en-US" dirty="0" smtClean="0"/>
                        <a:t>CAPEX</a:t>
                      </a:r>
                      <a:endParaRPr lang="en-US" dirty="0"/>
                    </a:p>
                  </a:txBody>
                  <a:tcPr/>
                </a:tc>
                <a:tc>
                  <a:txBody>
                    <a:bodyPr/>
                    <a:lstStyle/>
                    <a:p>
                      <a:pPr algn="ctr"/>
                      <a:r>
                        <a:rPr lang="en-US" dirty="0" smtClean="0"/>
                        <a:t>OPEX</a:t>
                      </a:r>
                      <a:endParaRPr lang="en-US" dirty="0"/>
                    </a:p>
                  </a:txBody>
                  <a:tcPr/>
                </a:tc>
                <a:tc>
                  <a:txBody>
                    <a:bodyPr/>
                    <a:lstStyle/>
                    <a:p>
                      <a:pPr algn="ctr"/>
                      <a:r>
                        <a:rPr lang="en-US" dirty="0" smtClean="0"/>
                        <a:t>Other Cost</a:t>
                      </a:r>
                      <a:endParaRPr lang="en-US" dirty="0"/>
                    </a:p>
                  </a:txBody>
                  <a:tcPr/>
                </a:tc>
              </a:tr>
              <a:tr h="1946680">
                <a:tc>
                  <a:txBody>
                    <a:bodyPr/>
                    <a:lstStyle/>
                    <a:p>
                      <a:pPr marL="231775" indent="-231775">
                        <a:buFont typeface="Arial" pitchFamily="34" charset="0"/>
                        <a:buChar char="•"/>
                      </a:pPr>
                      <a:r>
                        <a:rPr lang="en-US" dirty="0" smtClean="0">
                          <a:solidFill>
                            <a:schemeClr val="tx1"/>
                          </a:solidFill>
                        </a:rPr>
                        <a:t>Servers</a:t>
                      </a:r>
                    </a:p>
                    <a:p>
                      <a:pPr marL="231775" indent="-231775">
                        <a:buFont typeface="Arial" pitchFamily="34" charset="0"/>
                        <a:buChar char="•"/>
                      </a:pPr>
                      <a:r>
                        <a:rPr lang="en-US" dirty="0" smtClean="0">
                          <a:solidFill>
                            <a:schemeClr val="tx1"/>
                          </a:solidFill>
                        </a:rPr>
                        <a:t>Storage</a:t>
                      </a:r>
                    </a:p>
                    <a:p>
                      <a:pPr marL="231775" indent="-231775">
                        <a:buFont typeface="Arial" pitchFamily="34" charset="0"/>
                        <a:buChar char="•"/>
                      </a:pPr>
                      <a:r>
                        <a:rPr lang="en-US" dirty="0" smtClean="0">
                          <a:solidFill>
                            <a:schemeClr val="tx1"/>
                          </a:solidFill>
                        </a:rPr>
                        <a:t>Operating System (OS)</a:t>
                      </a:r>
                    </a:p>
                    <a:p>
                      <a:pPr marL="231775" indent="-231775">
                        <a:buFont typeface="Arial" pitchFamily="34" charset="0"/>
                        <a:buChar char="•"/>
                      </a:pPr>
                      <a:r>
                        <a:rPr lang="en-US" dirty="0" smtClean="0">
                          <a:solidFill>
                            <a:schemeClr val="tx1"/>
                          </a:solidFill>
                        </a:rPr>
                        <a:t>Application</a:t>
                      </a:r>
                    </a:p>
                    <a:p>
                      <a:pPr marL="231775" indent="-231775">
                        <a:buFont typeface="Arial" pitchFamily="34" charset="0"/>
                        <a:buChar char="•"/>
                      </a:pPr>
                      <a:r>
                        <a:rPr lang="en-US" dirty="0" smtClean="0">
                          <a:solidFill>
                            <a:schemeClr val="tx1"/>
                          </a:solidFill>
                        </a:rPr>
                        <a:t>Network equipments</a:t>
                      </a:r>
                    </a:p>
                    <a:p>
                      <a:pPr marL="231775" indent="-231775">
                        <a:buFont typeface="Arial" pitchFamily="34" charset="0"/>
                        <a:buChar char="•"/>
                      </a:pPr>
                      <a:r>
                        <a:rPr lang="en-US" dirty="0" smtClean="0">
                          <a:solidFill>
                            <a:schemeClr val="tx1"/>
                          </a:solidFill>
                        </a:rPr>
                        <a:t>Real estate</a:t>
                      </a:r>
                      <a:endParaRPr lang="en-US" dirty="0">
                        <a:solidFill>
                          <a:schemeClr val="tx1"/>
                        </a:solidFill>
                      </a:endParaRPr>
                    </a:p>
                  </a:txBody>
                  <a:tcPr/>
                </a:tc>
                <a:tc>
                  <a:txBody>
                    <a:bodyPr/>
                    <a:lstStyle/>
                    <a:p>
                      <a:pPr marL="231775" indent="-231775">
                        <a:buFont typeface="Arial" pitchFamily="34" charset="0"/>
                        <a:buChar char="•"/>
                      </a:pPr>
                      <a:r>
                        <a:rPr lang="en-US" dirty="0" smtClean="0">
                          <a:solidFill>
                            <a:schemeClr val="tx1"/>
                          </a:solidFill>
                        </a:rPr>
                        <a:t>Power and cooling</a:t>
                      </a:r>
                    </a:p>
                    <a:p>
                      <a:pPr marL="231775" indent="-231775">
                        <a:buFont typeface="Arial" pitchFamily="34" charset="0"/>
                        <a:buChar char="•"/>
                      </a:pPr>
                      <a:r>
                        <a:rPr lang="en-US" dirty="0" smtClean="0">
                          <a:solidFill>
                            <a:schemeClr val="tx1"/>
                          </a:solidFill>
                        </a:rPr>
                        <a:t>Personnel</a:t>
                      </a:r>
                    </a:p>
                    <a:p>
                      <a:pPr marL="231775" indent="-231775">
                        <a:buFont typeface="Arial" pitchFamily="34" charset="0"/>
                        <a:buChar char="•"/>
                      </a:pPr>
                      <a:r>
                        <a:rPr lang="en-US" baseline="0" dirty="0" smtClean="0">
                          <a:solidFill>
                            <a:schemeClr val="tx1"/>
                          </a:solidFill>
                        </a:rPr>
                        <a:t>Bandwidth</a:t>
                      </a:r>
                    </a:p>
                    <a:p>
                      <a:pPr marL="231775" indent="-231775">
                        <a:buFont typeface="Arial" pitchFamily="34" charset="0"/>
                        <a:buChar char="•"/>
                      </a:pPr>
                      <a:r>
                        <a:rPr lang="en-US" baseline="0" dirty="0" smtClean="0">
                          <a:solidFill>
                            <a:schemeClr val="tx1"/>
                          </a:solidFill>
                        </a:rPr>
                        <a:t>Maintenance</a:t>
                      </a:r>
                    </a:p>
                    <a:p>
                      <a:pPr marL="231775" indent="-231775">
                        <a:buFont typeface="Arial" pitchFamily="34" charset="0"/>
                        <a:buChar char="•"/>
                      </a:pPr>
                      <a:r>
                        <a:rPr lang="en-US" baseline="0" dirty="0" smtClean="0">
                          <a:solidFill>
                            <a:schemeClr val="tx1"/>
                          </a:solidFill>
                        </a:rPr>
                        <a:t>Support</a:t>
                      </a:r>
                    </a:p>
                    <a:p>
                      <a:pPr marL="231775" indent="-231775">
                        <a:buFont typeface="Arial" pitchFamily="34" charset="0"/>
                        <a:buChar char="•"/>
                      </a:pPr>
                      <a:r>
                        <a:rPr lang="en-US" dirty="0" smtClean="0">
                          <a:solidFill>
                            <a:schemeClr val="tx1"/>
                          </a:solidFill>
                        </a:rPr>
                        <a:t>Backup</a:t>
                      </a:r>
                      <a:endParaRPr lang="en-US" dirty="0">
                        <a:solidFill>
                          <a:schemeClr val="tx1"/>
                        </a:solidFill>
                      </a:endParaRPr>
                    </a:p>
                  </a:txBody>
                  <a:tcPr/>
                </a:tc>
                <a:tc>
                  <a:txBody>
                    <a:bodyPr/>
                    <a:lstStyle/>
                    <a:p>
                      <a:pPr marL="231775" indent="-231775">
                        <a:buFont typeface="Arial" pitchFamily="34" charset="0"/>
                        <a:buChar char="•"/>
                      </a:pPr>
                      <a:r>
                        <a:rPr lang="en-US" dirty="0" smtClean="0">
                          <a:solidFill>
                            <a:schemeClr val="tx1"/>
                          </a:solidFill>
                        </a:rPr>
                        <a:t>Migration</a:t>
                      </a:r>
                    </a:p>
                    <a:p>
                      <a:pPr marL="231775" indent="-231775">
                        <a:buFont typeface="Arial" pitchFamily="34" charset="0"/>
                        <a:buChar char="•"/>
                      </a:pPr>
                      <a:r>
                        <a:rPr lang="en-US" dirty="0" smtClean="0">
                          <a:solidFill>
                            <a:schemeClr val="tx1"/>
                          </a:solidFill>
                        </a:rPr>
                        <a:t>Compliance</a:t>
                      </a:r>
                      <a:r>
                        <a:rPr lang="en-US" baseline="0" dirty="0" smtClean="0">
                          <a:solidFill>
                            <a:schemeClr val="tx1"/>
                          </a:solidFill>
                        </a:rPr>
                        <a:t> and </a:t>
                      </a:r>
                      <a:r>
                        <a:rPr lang="en-US" dirty="0" smtClean="0">
                          <a:solidFill>
                            <a:schemeClr val="tx1"/>
                          </a:solidFill>
                        </a:rPr>
                        <a:t>Governance </a:t>
                      </a:r>
                    </a:p>
                    <a:p>
                      <a:pPr marL="231775" indent="-231775">
                        <a:buFont typeface="Arial" pitchFamily="34" charset="0"/>
                        <a:buChar char="•"/>
                      </a:pPr>
                      <a:r>
                        <a:rPr lang="en-US" dirty="0" smtClean="0">
                          <a:solidFill>
                            <a:schemeClr val="tx1"/>
                          </a:solidFill>
                        </a:rPr>
                        <a:t>Service cost</a:t>
                      </a:r>
                      <a:endParaRPr lang="en-US" dirty="0">
                        <a:solidFill>
                          <a:schemeClr val="tx1"/>
                        </a:solidFill>
                      </a:endParaRPr>
                    </a:p>
                  </a:txBody>
                  <a:tcPr/>
                </a:tc>
              </a:tr>
            </a:tbl>
          </a:graphicData>
        </a:graphic>
      </p:graphicFrame>
      <p:sp>
        <p:nvSpPr>
          <p:cNvPr id="5" name="Footer Placeholder 7"/>
          <p:cNvSpPr>
            <a:spLocks noGrp="1"/>
          </p:cNvSpPr>
          <p:nvPr>
            <p:ph type="ftr" sz="quarter" idx="10"/>
          </p:nvPr>
        </p:nvSpPr>
        <p:spPr>
          <a:xfrm>
            <a:off x="4419600" y="6629400"/>
            <a:ext cx="4191000" cy="228600"/>
          </a:xfrm>
        </p:spPr>
        <p:txBody>
          <a:bodyPr/>
          <a:lstStyle/>
          <a:p>
            <a:pPr>
              <a:defRPr/>
            </a:pPr>
            <a:r>
              <a:rPr lang="en-US" dirty="0" smtClean="0"/>
              <a:t>Cloud Migration Considerations</a:t>
            </a:r>
            <a:endParaRPr lang="en-US" dirty="0"/>
          </a:p>
        </p:txBody>
      </p:sp>
      <p:sp>
        <p:nvSpPr>
          <p:cNvPr id="6"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Security and Compliance Assessment</a:t>
            </a:r>
            <a:endParaRPr lang="en-US" dirty="0"/>
          </a:p>
        </p:txBody>
      </p:sp>
      <p:sp>
        <p:nvSpPr>
          <p:cNvPr id="8" name="Content Placeholder 7"/>
          <p:cNvSpPr>
            <a:spLocks noGrp="1"/>
          </p:cNvSpPr>
          <p:nvPr>
            <p:ph idx="1"/>
          </p:nvPr>
        </p:nvSpPr>
        <p:spPr/>
        <p:txBody>
          <a:bodyPr/>
          <a:lstStyle/>
          <a:p>
            <a:r>
              <a:rPr lang="en-US" dirty="0" smtClean="0"/>
              <a:t>Involves security advisor early in the process</a:t>
            </a:r>
          </a:p>
          <a:p>
            <a:r>
              <a:rPr lang="en-US" dirty="0" smtClean="0"/>
              <a:t>Enables organizations to:</a:t>
            </a:r>
          </a:p>
          <a:p>
            <a:pPr lvl="1"/>
            <a:r>
              <a:rPr lang="en-US" dirty="0" smtClean="0"/>
              <a:t>Identify risk tolerance and security threats for an application</a:t>
            </a:r>
          </a:p>
          <a:p>
            <a:pPr lvl="1"/>
            <a:r>
              <a:rPr lang="en-US" dirty="0" smtClean="0"/>
              <a:t>Understand regulatory/contractual obligations to store data in specific jurisdictions</a:t>
            </a:r>
          </a:p>
          <a:p>
            <a:pPr lvl="1"/>
            <a:r>
              <a:rPr lang="en-US" dirty="0" smtClean="0"/>
              <a:t>Explore whether the Cloud vendor offers: </a:t>
            </a:r>
          </a:p>
          <a:p>
            <a:pPr lvl="2"/>
            <a:r>
              <a:rPr lang="en-US" dirty="0" smtClean="0"/>
              <a:t>Choice of selecting geographic location to store the data</a:t>
            </a:r>
          </a:p>
          <a:p>
            <a:pPr lvl="2"/>
            <a:r>
              <a:rPr lang="en-US" dirty="0" smtClean="0"/>
              <a:t>Guarantee that data does not move unless organization decides to move</a:t>
            </a:r>
          </a:p>
          <a:p>
            <a:pPr lvl="1"/>
            <a:r>
              <a:rPr lang="en-US" dirty="0" smtClean="0"/>
              <a:t>Explore options to retrieve all data back from the Cloud when required</a:t>
            </a:r>
          </a:p>
          <a:p>
            <a:pPr lvl="1"/>
            <a:r>
              <a:rPr lang="en-US" dirty="0" smtClean="0"/>
              <a:t>Identify the download or delete option of data, if required </a:t>
            </a:r>
          </a:p>
          <a:p>
            <a:pPr lvl="1"/>
            <a:r>
              <a:rPr lang="en-US" dirty="0" smtClean="0"/>
              <a:t>Identify the choice of encryption of data when in transit and at rest</a:t>
            </a:r>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dirty="0"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Technical Assessment</a:t>
            </a:r>
            <a:endParaRPr lang="en-US" dirty="0"/>
          </a:p>
        </p:txBody>
      </p:sp>
      <p:sp>
        <p:nvSpPr>
          <p:cNvPr id="8" name="Content Placeholder 7"/>
          <p:cNvSpPr>
            <a:spLocks noGrp="1"/>
          </p:cNvSpPr>
          <p:nvPr>
            <p:ph idx="1"/>
          </p:nvPr>
        </p:nvSpPr>
        <p:spPr>
          <a:xfrm>
            <a:off x="304800" y="914400"/>
            <a:ext cx="8458200" cy="5181600"/>
          </a:xfr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Enables organizations to:</a:t>
            </a:r>
          </a:p>
          <a:p>
            <a:pPr lvl="1"/>
            <a:r>
              <a:rPr lang="en-US" dirty="0" smtClean="0"/>
              <a:t>Identify whether Cloud service provider offers the required infrastructure</a:t>
            </a:r>
          </a:p>
          <a:p>
            <a:pPr lvl="1"/>
            <a:r>
              <a:rPr lang="en-US" dirty="0" smtClean="0"/>
              <a:t>Identify whether an application is compatible with Cloud infrastructure</a:t>
            </a:r>
          </a:p>
          <a:p>
            <a:pPr lvl="1"/>
            <a:r>
              <a:rPr lang="en-US" dirty="0" smtClean="0"/>
              <a:t>Identify the dependencies of an application on other components and services</a:t>
            </a:r>
          </a:p>
          <a:p>
            <a:pPr lvl="1"/>
            <a:r>
              <a:rPr lang="en-US" dirty="0" smtClean="0"/>
              <a:t>Identify the component that must be local (on-premise) and components that can move to the Cloud</a:t>
            </a:r>
          </a:p>
          <a:p>
            <a:pPr lvl="1"/>
            <a:r>
              <a:rPr lang="en-US" dirty="0" smtClean="0"/>
              <a:t>Identify the latency and bandwidth requirements</a:t>
            </a:r>
          </a:p>
          <a:p>
            <a:pPr lvl="1"/>
            <a:r>
              <a:rPr lang="en-US" dirty="0" smtClean="0"/>
              <a:t>Estimate the effort required to migrate the application</a:t>
            </a:r>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dirty="0"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Assessment of License Issues</a:t>
            </a:r>
            <a:endParaRPr lang="en-US" dirty="0"/>
          </a:p>
        </p:txBody>
      </p:sp>
      <p:sp>
        <p:nvSpPr>
          <p:cNvPr id="8" name="Content Placeholder 7"/>
          <p:cNvSpPr>
            <a:spLocks noGrp="1"/>
          </p:cNvSpPr>
          <p:nvPr>
            <p:ph idx="1"/>
          </p:nvPr>
        </p:nvSpPr>
        <p:spPr/>
        <p:txBody>
          <a:bodyPr/>
          <a:lstStyle/>
          <a:p>
            <a:pPr marL="231775" lvl="2" indent="-231775">
              <a:buClr>
                <a:srgbClr val="92D050"/>
              </a:buClr>
              <a:buSzPct val="120000"/>
              <a:buFont typeface="Arial" charset="0"/>
              <a:buChar char="•"/>
            </a:pPr>
            <a:r>
              <a:rPr lang="en-US" sz="2400" dirty="0" smtClean="0"/>
              <a:t>Use existing license</a:t>
            </a:r>
          </a:p>
          <a:p>
            <a:pPr lvl="1"/>
            <a:r>
              <a:rPr lang="en-US" dirty="0" smtClean="0"/>
              <a:t>Identify whether the organization can move its existing licensed software into the Cloud</a:t>
            </a:r>
          </a:p>
          <a:p>
            <a:pPr lvl="1"/>
            <a:r>
              <a:rPr lang="en-US" dirty="0" smtClean="0"/>
              <a:t>Cloud providers have partnered with software vendors to permit the use of existing software license in the Cloud</a:t>
            </a:r>
          </a:p>
          <a:p>
            <a:r>
              <a:rPr lang="en-US" dirty="0" smtClean="0"/>
              <a:t>Use </a:t>
            </a:r>
            <a:r>
              <a:rPr lang="en-US" dirty="0" err="1" smtClean="0"/>
              <a:t>SaaS</a:t>
            </a:r>
            <a:r>
              <a:rPr lang="en-US" dirty="0" smtClean="0"/>
              <a:t> based Cloud service</a:t>
            </a:r>
          </a:p>
          <a:p>
            <a:pPr lvl="1"/>
            <a:r>
              <a:rPr lang="en-US" dirty="0" smtClean="0"/>
              <a:t>Some software vendors offer their software as a service apart from installable option</a:t>
            </a:r>
          </a:p>
          <a:p>
            <a:pPr lvl="1"/>
            <a:r>
              <a:rPr lang="en-US" dirty="0" smtClean="0"/>
              <a:t>If a software vendor does not offer its software as a service, explore an equivalent offering by different Cloud vendor</a:t>
            </a:r>
          </a:p>
          <a:p>
            <a:endParaRPr lang="en-US" dirty="0"/>
          </a:p>
        </p:txBody>
      </p:sp>
      <p:sp>
        <p:nvSpPr>
          <p:cNvPr id="5" name="Footer Placeholder 4"/>
          <p:cNvSpPr>
            <a:spLocks noGrp="1"/>
          </p:cNvSpPr>
          <p:nvPr>
            <p:ph type="ftr" sz="quarter" idx="10"/>
          </p:nvPr>
        </p:nvSpPr>
        <p:spPr/>
        <p:txBody>
          <a:bodyPr/>
          <a:lstStyle/>
          <a:p>
            <a:pPr>
              <a:defRPr/>
            </a:pPr>
            <a:r>
              <a:rPr lang="en-US" dirty="0" smtClean="0"/>
              <a:t>Cloud Migration Considerations</a:t>
            </a:r>
            <a:endParaRPr lang="en-US" dirty="0"/>
          </a:p>
        </p:txBody>
      </p:sp>
      <p:sp>
        <p:nvSpPr>
          <p:cNvPr id="6" name="Slide Number Placeholder 5"/>
          <p:cNvSpPr>
            <a:spLocks noGrp="1"/>
          </p:cNvSpPr>
          <p:nvPr>
            <p:ph type="sldNum" sz="quarter" idx="11"/>
          </p:nvPr>
        </p:nvSpPr>
        <p:spPr/>
        <p:txBody>
          <a:bodyPr/>
          <a:lstStyle/>
          <a:p>
            <a:pPr>
              <a:defRPr/>
            </a:pPr>
            <a:fld id="{895683FA-D0FB-447D-82E1-0D3AF418E355}"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ctrTitle"/>
          </p:nvPr>
        </p:nvSpPr>
        <p:spPr/>
        <p:txBody>
          <a:bodyPr/>
          <a:lstStyle/>
          <a:p>
            <a:r>
              <a:rPr lang="en-US" dirty="0" smtClean="0"/>
              <a:t>Module 11: Cloud Migration Considerations</a:t>
            </a:r>
          </a:p>
        </p:txBody>
      </p:sp>
      <p:sp>
        <p:nvSpPr>
          <p:cNvPr id="6" name="Text Placeholder 5"/>
          <p:cNvSpPr>
            <a:spLocks noGrp="1"/>
          </p:cNvSpPr>
          <p:nvPr>
            <p:ph type="subTitle" idx="1"/>
          </p:nvPr>
        </p:nvSpPr>
        <p:spPr/>
        <p:txBody>
          <a:bodyPr>
            <a:normAutofit/>
          </a:bodyPr>
          <a:lstStyle/>
          <a:p>
            <a:pPr>
              <a:spcBef>
                <a:spcPts val="1200"/>
              </a:spcBef>
              <a:defRPr/>
            </a:pPr>
            <a:r>
              <a:rPr lang="en-US" dirty="0" smtClean="0">
                <a:solidFill>
                  <a:schemeClr val="bg2">
                    <a:lumMod val="75000"/>
                  </a:schemeClr>
                </a:solidFill>
              </a:rPr>
              <a:t>Upon completion of this module, you should be able to:</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Discuss the considerations for migration to Cloud</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Discuss the Cloud models suitable for different categories of users</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List the considerations for choosing applications suitable for Cloud</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Discuss different phases to adopt the Cloud</a:t>
            </a:r>
          </a:p>
        </p:txBody>
      </p:sp>
      <p:sp>
        <p:nvSpPr>
          <p:cNvPr id="8" name="Footer Placeholder 7"/>
          <p:cNvSpPr>
            <a:spLocks noGrp="1"/>
          </p:cNvSpPr>
          <p:nvPr>
            <p:ph type="ftr" sz="quarter" idx="10"/>
          </p:nvPr>
        </p:nvSpPr>
        <p:spPr/>
        <p:txBody>
          <a:bodyPr/>
          <a:lstStyle/>
          <a:p>
            <a:pPr>
              <a:defRPr/>
            </a:pPr>
            <a:r>
              <a:rPr lang="en-US" dirty="0" smtClean="0"/>
              <a:t>Cloud Migration Considerations</a:t>
            </a:r>
            <a:endParaRPr lang="en-US" dirty="0"/>
          </a:p>
        </p:txBody>
      </p:sp>
      <p:sp>
        <p:nvSpPr>
          <p:cNvPr id="4" name="Slide Number Placeholder 3"/>
          <p:cNvSpPr>
            <a:spLocks noGrp="1"/>
          </p:cNvSpPr>
          <p:nvPr>
            <p:ph type="sldNum" sz="quarter" idx="11"/>
          </p:nvPr>
        </p:nvSpPr>
        <p:spPr/>
        <p:txBody>
          <a:bodyPr/>
          <a:lstStyle/>
          <a:p>
            <a:pPr>
              <a:defRPr/>
            </a:pPr>
            <a:fld id="{91E976C5-867F-44DB-A20C-2FC1C56FCDC6}"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Phase 2: Proof of Concept</a:t>
            </a:r>
            <a:endParaRPr lang="en-US" dirty="0"/>
          </a:p>
        </p:txBody>
      </p:sp>
      <p:sp>
        <p:nvSpPr>
          <p:cNvPr id="8" name="Content Placeholder 7"/>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Goal of this phase is to verify that an application runs as expected in the Cloud</a:t>
            </a:r>
          </a:p>
          <a:p>
            <a:r>
              <a:rPr lang="en-US" dirty="0" smtClean="0"/>
              <a:t>Proof of Concept enables organizations to:</a:t>
            </a:r>
          </a:p>
          <a:p>
            <a:pPr lvl="1"/>
            <a:r>
              <a:rPr lang="en-US" dirty="0" smtClean="0"/>
              <a:t>Explore the capabilities of the Cloud</a:t>
            </a:r>
          </a:p>
          <a:p>
            <a:pPr lvl="1"/>
            <a:r>
              <a:rPr lang="en-US" dirty="0" smtClean="0"/>
              <a:t>Explore the different business continuity and disaster recovery options offered by the Cloud vendor</a:t>
            </a:r>
          </a:p>
          <a:p>
            <a:pPr lvl="1"/>
            <a:r>
              <a:rPr lang="en-US" dirty="0" smtClean="0"/>
              <a:t>Estimate the effort required to roll out the application</a:t>
            </a:r>
          </a:p>
          <a:p>
            <a:pPr lvl="1"/>
            <a:r>
              <a:rPr lang="en-US" dirty="0" smtClean="0"/>
              <a:t>Identify applications that can be immediately</a:t>
            </a:r>
            <a:r>
              <a:rPr lang="en-US" b="1" dirty="0" smtClean="0"/>
              <a:t> </a:t>
            </a:r>
            <a:r>
              <a:rPr lang="en-US" dirty="0" smtClean="0"/>
              <a:t>moved after proof of concept</a:t>
            </a:r>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dirty="0"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Phase 3: Migration</a:t>
            </a:r>
            <a:endParaRPr lang="en-US" dirty="0"/>
          </a:p>
        </p:txBody>
      </p:sp>
      <p:graphicFrame>
        <p:nvGraphicFramePr>
          <p:cNvPr id="9" name="Table 8"/>
          <p:cNvGraphicFramePr>
            <a:graphicFrameLocks noGrp="1"/>
          </p:cNvGraphicFramePr>
          <p:nvPr/>
        </p:nvGraphicFramePr>
        <p:xfrm>
          <a:off x="609600" y="1295400"/>
          <a:ext cx="8077200" cy="2748280"/>
        </p:xfrm>
        <a:graphic>
          <a:graphicData uri="http://schemas.openxmlformats.org/drawingml/2006/table">
            <a:tbl>
              <a:tblPr firstRow="1" bandRow="1">
                <a:tableStyleId>{5C22544A-7EE6-4342-B048-85BDC9FD1C3A}</a:tableStyleId>
              </a:tblPr>
              <a:tblGrid>
                <a:gridCol w="2590800"/>
                <a:gridCol w="5486400"/>
              </a:tblGrid>
              <a:tr h="370840">
                <a:tc>
                  <a:txBody>
                    <a:bodyPr/>
                    <a:lstStyle/>
                    <a:p>
                      <a:r>
                        <a:rPr lang="en-US" dirty="0" smtClean="0"/>
                        <a:t>Migration Strategies</a:t>
                      </a:r>
                      <a:endParaRPr lang="en-US" dirty="0"/>
                    </a:p>
                  </a:txBody>
                  <a:tcPr/>
                </a:tc>
                <a:tc>
                  <a:txBody>
                    <a:bodyPr/>
                    <a:lstStyle/>
                    <a:p>
                      <a:r>
                        <a:rPr lang="en-US" dirty="0" smtClean="0"/>
                        <a:t>Description</a:t>
                      </a:r>
                      <a:endParaRPr lang="en-US" dirty="0"/>
                    </a:p>
                  </a:txBody>
                  <a:tcPr/>
                </a:tc>
              </a:tr>
              <a:tr h="370840">
                <a:tc>
                  <a:txBody>
                    <a:bodyPr/>
                    <a:lstStyle/>
                    <a:p>
                      <a:r>
                        <a:rPr lang="en-US" dirty="0" smtClean="0">
                          <a:solidFill>
                            <a:schemeClr val="tx1"/>
                          </a:solidFill>
                        </a:rPr>
                        <a:t>Forklift migration strategy</a:t>
                      </a:r>
                      <a:endParaRPr lang="en-US" dirty="0">
                        <a:solidFill>
                          <a:schemeClr val="tx1"/>
                        </a:solidFill>
                      </a:endParaRPr>
                    </a:p>
                  </a:txBody>
                  <a:tcPr anchor="ctr"/>
                </a:tc>
                <a:tc>
                  <a:txBody>
                    <a:bodyPr/>
                    <a:lstStyle/>
                    <a:p>
                      <a:pPr marL="231775" marR="0" lvl="0" indent="-2317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solidFill>
                            <a:schemeClr val="tx1"/>
                          </a:solidFill>
                        </a:rPr>
                        <a:t>Entire application is migrated at once instead of </a:t>
                      </a:r>
                      <a:r>
                        <a:rPr lang="en-US" b="0" u="none" dirty="0" smtClean="0">
                          <a:solidFill>
                            <a:schemeClr val="tx1"/>
                          </a:solidFill>
                        </a:rPr>
                        <a:t>in parts</a:t>
                      </a:r>
                    </a:p>
                    <a:p>
                      <a:pPr marL="231775" lvl="0" indent="-231775">
                        <a:buFont typeface="Arial" pitchFamily="34" charset="0"/>
                        <a:buChar char="•"/>
                      </a:pPr>
                      <a:r>
                        <a:rPr lang="en-US" dirty="0" smtClean="0">
                          <a:solidFill>
                            <a:schemeClr val="tx1"/>
                          </a:solidFill>
                        </a:rPr>
                        <a:t>Good for tightly coupled or self contained applications</a:t>
                      </a:r>
                    </a:p>
                  </a:txBody>
                  <a:tcPr/>
                </a:tc>
              </a:tr>
              <a:tr h="370840">
                <a:tc>
                  <a:txBody>
                    <a:bodyPr/>
                    <a:lstStyle/>
                    <a:p>
                      <a:r>
                        <a:rPr lang="en-US" dirty="0" smtClean="0">
                          <a:solidFill>
                            <a:schemeClr val="tx1"/>
                          </a:solidFill>
                        </a:rPr>
                        <a:t>Hybrid migration strategy</a:t>
                      </a:r>
                      <a:endParaRPr lang="en-US" dirty="0">
                        <a:solidFill>
                          <a:schemeClr val="tx1"/>
                        </a:solidFill>
                      </a:endParaRPr>
                    </a:p>
                  </a:txBody>
                  <a:tcPr anchor="ctr"/>
                </a:tc>
                <a:tc>
                  <a:txBody>
                    <a:bodyPr/>
                    <a:lstStyle/>
                    <a:p>
                      <a:pPr marL="231775" marR="0" lvl="0" indent="-2317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solidFill>
                            <a:schemeClr val="tx1"/>
                          </a:solidFill>
                        </a:rPr>
                        <a:t>Some</a:t>
                      </a:r>
                      <a:r>
                        <a:rPr lang="en-US" baseline="0" dirty="0" smtClean="0">
                          <a:solidFill>
                            <a:schemeClr val="tx1"/>
                          </a:solidFill>
                        </a:rPr>
                        <a:t> parts of a</a:t>
                      </a:r>
                      <a:r>
                        <a:rPr lang="en-US" dirty="0" smtClean="0">
                          <a:solidFill>
                            <a:schemeClr val="tx1"/>
                          </a:solidFill>
                        </a:rPr>
                        <a:t>pplication are moved into</a:t>
                      </a:r>
                      <a:r>
                        <a:rPr lang="en-US" baseline="0" dirty="0" smtClean="0">
                          <a:solidFill>
                            <a:schemeClr val="tx1"/>
                          </a:solidFill>
                        </a:rPr>
                        <a:t> Cloud and some part remains in the data center</a:t>
                      </a:r>
                      <a:endParaRPr lang="en-US" dirty="0" smtClean="0">
                        <a:solidFill>
                          <a:schemeClr val="tx1"/>
                        </a:solidFill>
                      </a:endParaRPr>
                    </a:p>
                    <a:p>
                      <a:pPr marL="231775" lvl="0" indent="-231775">
                        <a:buFont typeface="Arial" pitchFamily="34" charset="0"/>
                        <a:buChar char="•"/>
                      </a:pPr>
                      <a:r>
                        <a:rPr lang="en-US" dirty="0" smtClean="0">
                          <a:solidFill>
                            <a:schemeClr val="tx1"/>
                          </a:solidFill>
                        </a:rPr>
                        <a:t>Good for application that have several components, and not tightly coupled</a:t>
                      </a:r>
                    </a:p>
                  </a:txBody>
                  <a:tcPr/>
                </a:tc>
              </a:tr>
            </a:tbl>
          </a:graphicData>
        </a:graphic>
      </p:graphicFrame>
      <p:sp>
        <p:nvSpPr>
          <p:cNvPr id="4" name="Footer Placeholder 7"/>
          <p:cNvSpPr>
            <a:spLocks noGrp="1"/>
          </p:cNvSpPr>
          <p:nvPr>
            <p:ph type="ftr" sz="quarter" idx="10"/>
          </p:nvPr>
        </p:nvSpPr>
        <p:spPr>
          <a:xfrm>
            <a:off x="4419600" y="6629400"/>
            <a:ext cx="4191000" cy="228600"/>
          </a:xfrm>
        </p:spPr>
        <p:txBody>
          <a:bodyPr/>
          <a:lstStyle/>
          <a:p>
            <a:pPr>
              <a:defRPr/>
            </a:pPr>
            <a:r>
              <a:rPr lang="en-US" dirty="0"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0"/>
            <a:r>
              <a:rPr lang="en-US" dirty="0" smtClean="0"/>
              <a:t>Phase 4: Optimization</a:t>
            </a:r>
            <a:endParaRPr lang="en-US" dirty="0"/>
          </a:p>
        </p:txBody>
      </p:sp>
      <p:sp>
        <p:nvSpPr>
          <p:cNvPr id="8" name="Content Placeholder 7"/>
          <p:cNvSpPr>
            <a:spLocks noGrp="1"/>
          </p:cNvSpPr>
          <p:nvPr>
            <p:ph idx="1"/>
          </p:nvPr>
        </p:nvSpPr>
        <p:spPr/>
        <p:txBody>
          <a:bodyPr/>
          <a:lstStyle/>
          <a:p>
            <a:r>
              <a:rPr lang="en-US" dirty="0" smtClean="0"/>
              <a:t>Test the application after migration is complete</a:t>
            </a:r>
          </a:p>
          <a:p>
            <a:r>
              <a:rPr lang="en-US" dirty="0" smtClean="0"/>
              <a:t>Understand the usage pattern and optimize resource consumption</a:t>
            </a:r>
          </a:p>
          <a:p>
            <a:r>
              <a:rPr lang="en-US" dirty="0" smtClean="0"/>
              <a:t>Relinquish idle resources</a:t>
            </a:r>
          </a:p>
          <a:p>
            <a:endParaRPr lang="en-US" dirty="0"/>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dirty="0"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r>
              <a:rPr lang="en-US" dirty="0" smtClean="0"/>
              <a:t>Module 11: Summary</a:t>
            </a:r>
          </a:p>
        </p:txBody>
      </p:sp>
      <p:sp>
        <p:nvSpPr>
          <p:cNvPr id="28675" name="Content Placeholder 7"/>
          <p:cNvSpPr>
            <a:spLocks noGrp="1"/>
          </p:cNvSpPr>
          <p:nvPr>
            <p:ph idx="1"/>
          </p:nvPr>
        </p:nvSpPr>
        <p:spPr>
          <a:xfrm>
            <a:off x="304800" y="914400"/>
            <a:ext cx="8458200" cy="4343400"/>
          </a:xfrm>
        </p:spPr>
        <p:txBody>
          <a:bodyPr/>
          <a:lstStyle/>
          <a:p>
            <a:pPr indent="-223838">
              <a:buSzPct val="110000"/>
              <a:buNone/>
              <a:defRPr/>
            </a:pPr>
            <a:r>
              <a:rPr lang="en-US" dirty="0" smtClean="0"/>
              <a:t>Key points covered in this module:</a:t>
            </a:r>
          </a:p>
          <a:p>
            <a:pPr indent="-223838">
              <a:buSzPct val="110000"/>
              <a:buFont typeface="Arial" pitchFamily="34" charset="0"/>
              <a:buChar char="•"/>
              <a:defRPr/>
            </a:pPr>
            <a:r>
              <a:rPr lang="en-US" dirty="0" smtClean="0"/>
              <a:t>Considerations for migration to Cloud</a:t>
            </a:r>
          </a:p>
          <a:p>
            <a:pPr indent="-223838">
              <a:buSzPct val="110000"/>
              <a:buFont typeface="Arial" pitchFamily="34" charset="0"/>
              <a:buChar char="•"/>
              <a:defRPr/>
            </a:pPr>
            <a:r>
              <a:rPr lang="en-US" dirty="0" smtClean="0"/>
              <a:t>Cloud models suitable for different categories of users</a:t>
            </a:r>
          </a:p>
          <a:p>
            <a:pPr indent="-223838">
              <a:buSzPct val="110000"/>
              <a:buFont typeface="Arial" pitchFamily="34" charset="0"/>
              <a:buChar char="•"/>
              <a:defRPr/>
            </a:pPr>
            <a:r>
              <a:rPr lang="en-US" dirty="0" smtClean="0"/>
              <a:t>Guidelines for selecting a suitable application for Cloud</a:t>
            </a:r>
          </a:p>
          <a:p>
            <a:pPr indent="-223838">
              <a:buSzPct val="110000"/>
              <a:buFont typeface="Arial" pitchFamily="34" charset="0"/>
              <a:buChar char="•"/>
              <a:defRPr/>
            </a:pPr>
            <a:r>
              <a:rPr lang="en-US" dirty="0" smtClean="0"/>
              <a:t>Phases to adopt the Cloud</a:t>
            </a:r>
          </a:p>
          <a:p>
            <a:endParaRPr lang="en-US" dirty="0" smtClean="0"/>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dirty="0"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23</a:t>
            </a:fld>
            <a:endParaRPr lang="en-US"/>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p:txBody>
          <a:bodyPr/>
          <a:lstStyle/>
          <a:p>
            <a:r>
              <a:rPr lang="en-US" dirty="0" smtClean="0"/>
              <a:t>Check Your Knowledge</a:t>
            </a:r>
            <a:endParaRPr lang="en-US" dirty="0" smtClean="0">
              <a:solidFill>
                <a:srgbClr val="FF0000"/>
              </a:solidFill>
            </a:endParaRPr>
          </a:p>
        </p:txBody>
      </p:sp>
      <p:sp>
        <p:nvSpPr>
          <p:cNvPr id="16387" name="Content Placeholder 7"/>
          <p:cNvSpPr>
            <a:spLocks noGrp="1"/>
          </p:cNvSpPr>
          <p:nvPr>
            <p:ph idx="1"/>
          </p:nvPr>
        </p:nvSpPr>
        <p:spPr>
          <a:xfrm>
            <a:off x="304800" y="914400"/>
            <a:ext cx="8458200" cy="4343400"/>
          </a:xfrm>
        </p:spPr>
        <p:txBody>
          <a:bodyPr>
            <a:normAutofit/>
          </a:bodyPr>
          <a:lstStyle/>
          <a:p>
            <a:pPr marL="457200" indent="-457200">
              <a:buFont typeface="+mj-lt"/>
              <a:buAutoNum type="arabicPeriod"/>
              <a:defRPr/>
            </a:pPr>
            <a:r>
              <a:rPr lang="en-US" dirty="0" smtClean="0"/>
              <a:t>What are the key concerns that organizations have while adopting the Cloud?</a:t>
            </a:r>
          </a:p>
          <a:p>
            <a:pPr marL="457200" indent="-457200">
              <a:buFont typeface="+mj-lt"/>
              <a:buAutoNum type="arabicPeriod"/>
              <a:defRPr/>
            </a:pPr>
            <a:r>
              <a:rPr lang="en-US" dirty="0" smtClean="0"/>
              <a:t>Describe the guidelines for choosing the right application for the Cloud.</a:t>
            </a:r>
          </a:p>
          <a:p>
            <a:pPr marL="457200" indent="-457200">
              <a:buFont typeface="+mj-lt"/>
              <a:buAutoNum type="arabicPeriod"/>
              <a:defRPr/>
            </a:pPr>
            <a:r>
              <a:rPr lang="en-US" dirty="0" smtClean="0"/>
              <a:t>What are the two options available for migrating licensed software to the Cloud?</a:t>
            </a:r>
          </a:p>
          <a:p>
            <a:pPr marL="457200" indent="-457200">
              <a:buFont typeface="+mj-lt"/>
              <a:buAutoNum type="arabicPeriod"/>
              <a:defRPr/>
            </a:pPr>
            <a:r>
              <a:rPr lang="en-US" dirty="0" smtClean="0"/>
              <a:t>Describe the two migration strategies.</a:t>
            </a:r>
          </a:p>
          <a:p>
            <a:pPr marL="457200" indent="-457200">
              <a:buFont typeface="+mj-lt"/>
              <a:buAutoNum type="arabicPeriod"/>
              <a:defRPr/>
            </a:pPr>
            <a:r>
              <a:rPr lang="en-US" dirty="0" smtClean="0"/>
              <a:t>What should be considered to avoid Cloud vendor lock-in?</a:t>
            </a:r>
          </a:p>
          <a:p>
            <a:pPr>
              <a:defRPr/>
            </a:pPr>
            <a:endParaRPr lang="en-US" dirty="0" smtClean="0"/>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24</a:t>
            </a:fld>
            <a:endParaRPr lang="en-US"/>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19200" y="2747963"/>
            <a:ext cx="6705600" cy="1362075"/>
          </a:xfrm>
          <a:ln>
            <a:solidFill>
              <a:schemeClr val="bg1"/>
            </a:solidFill>
          </a:ln>
        </p:spPr>
        <p:txBody>
          <a:bodyPr/>
          <a:lstStyle/>
          <a:p>
            <a:pPr algn="ctr"/>
            <a:r>
              <a:rPr lang="en-US" dirty="0" smtClean="0"/>
              <a:t>Module 11 quiz</a:t>
            </a:r>
            <a:endParaRPr lang="en-US" dirty="0"/>
          </a:p>
        </p:txBody>
      </p:sp>
      <p:sp>
        <p:nvSpPr>
          <p:cNvPr id="4" name="Footer Placeholder 7"/>
          <p:cNvSpPr txBox="1">
            <a:spLocks/>
          </p:cNvSpPr>
          <p:nvPr/>
        </p:nvSpPr>
        <p:spPr>
          <a:xfrm>
            <a:off x="4419600" y="6629400"/>
            <a:ext cx="41910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tx1">
                    <a:lumMod val="75000"/>
                    <a:lumOff val="25000"/>
                  </a:schemeClr>
                </a:solidFill>
                <a:latin typeface="Calibri" pitchFamily="34" charset="0"/>
                <a:cs typeface="+mn-cs"/>
              </a:rPr>
              <a:t>Cloud Migration Considerations</a:t>
            </a:r>
            <a:endParaRPr lang="en-US" sz="1000" dirty="0">
              <a:solidFill>
                <a:schemeClr val="tx1">
                  <a:lumMod val="75000"/>
                  <a:lumOff val="25000"/>
                </a:schemeClr>
              </a:solidFill>
              <a:latin typeface="Calibri" pitchFamily="34" charset="0"/>
              <a:cs typeface="+mn-cs"/>
            </a:endParaRPr>
          </a:p>
        </p:txBody>
      </p:sp>
      <p:sp>
        <p:nvSpPr>
          <p:cNvPr id="7" name="Slide Number Placeholder 3"/>
          <p:cNvSpPr txBox="1">
            <a:spLocks/>
          </p:cNvSpPr>
          <p:nvPr/>
        </p:nvSpPr>
        <p:spPr>
          <a:xfrm>
            <a:off x="8686800" y="6629400"/>
            <a:ext cx="4572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1E976C5-867F-44DB-A20C-2FC1C56FCDC6}" type="slidenum">
              <a:rPr lang="en-US" sz="1000" smtClean="0">
                <a:solidFill>
                  <a:schemeClr val="tx1">
                    <a:lumMod val="75000"/>
                    <a:lumOff val="25000"/>
                  </a:schemeClr>
                </a:solidFill>
                <a:latin typeface="Calibri" pitchFamily="34"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lang="en-US" sz="1000" dirty="0">
              <a:solidFill>
                <a:schemeClr val="tx1">
                  <a:lumMod val="75000"/>
                  <a:lumOff val="2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6"/>
          <p:cNvSpPr>
            <a:spLocks noGrp="1"/>
          </p:cNvSpPr>
          <p:nvPr>
            <p:ph type="title"/>
          </p:nvPr>
        </p:nvSpPr>
        <p:spPr/>
        <p:txBody>
          <a:bodyPr/>
          <a:lstStyle/>
          <a:p>
            <a:r>
              <a:rPr lang="en-US" dirty="0" smtClean="0"/>
              <a:t>Course Summary</a:t>
            </a:r>
            <a:endParaRPr lang="en-US" dirty="0" smtClean="0">
              <a:solidFill>
                <a:srgbClr val="FF0000"/>
              </a:solidFill>
            </a:endParaRPr>
          </a:p>
        </p:txBody>
      </p:sp>
      <p:sp>
        <p:nvSpPr>
          <p:cNvPr id="29699" name="Content Placeholder 7"/>
          <p:cNvSpPr>
            <a:spLocks noGrp="1"/>
          </p:cNvSpPr>
          <p:nvPr>
            <p:ph idx="1"/>
          </p:nvPr>
        </p:nvSpPr>
        <p:spPr>
          <a:xfrm>
            <a:off x="304800" y="914400"/>
            <a:ext cx="8458200" cy="4724400"/>
          </a:xfrm>
        </p:spPr>
        <p:txBody>
          <a:bodyPr/>
          <a:lstStyle/>
          <a:p>
            <a:r>
              <a:rPr lang="en-US" dirty="0" smtClean="0"/>
              <a:t>Business drivers, characteristics, and infrastructure framework for the Cloud</a:t>
            </a:r>
          </a:p>
          <a:p>
            <a:r>
              <a:rPr lang="en-US" dirty="0" smtClean="0"/>
              <a:t>Storage networking technologies and business continuity solutions for Classic Data Center</a:t>
            </a:r>
          </a:p>
          <a:p>
            <a:r>
              <a:rPr lang="en-US" dirty="0" smtClean="0"/>
              <a:t>Compute, Storage, Network, Desktop, and Application virtualization technologies implemented to build VDC</a:t>
            </a:r>
          </a:p>
          <a:p>
            <a:r>
              <a:rPr lang="en-US" dirty="0" smtClean="0"/>
              <a:t>Business continuity solutions for Virtualized Data Center</a:t>
            </a:r>
          </a:p>
          <a:p>
            <a:r>
              <a:rPr lang="en-US" dirty="0" smtClean="0"/>
              <a:t>Cloud computing service and deployment models</a:t>
            </a:r>
          </a:p>
          <a:p>
            <a:r>
              <a:rPr lang="en-US" dirty="0" smtClean="0"/>
              <a:t>Cloud infrastructure and service management</a:t>
            </a:r>
          </a:p>
          <a:p>
            <a:r>
              <a:rPr lang="en-US" dirty="0" smtClean="0"/>
              <a:t>Security concerns and solutions in the Cloud</a:t>
            </a:r>
          </a:p>
          <a:p>
            <a:r>
              <a:rPr lang="en-US" dirty="0" smtClean="0"/>
              <a:t>Migration considerations for the Cloud</a:t>
            </a:r>
          </a:p>
        </p:txBody>
      </p:sp>
      <p:sp>
        <p:nvSpPr>
          <p:cNvPr id="5" name="Footer Placeholder 4"/>
          <p:cNvSpPr>
            <a:spLocks noGrp="1"/>
          </p:cNvSpPr>
          <p:nvPr>
            <p:ph type="ftr" sz="quarter" idx="10"/>
          </p:nvPr>
        </p:nvSpPr>
        <p:spPr/>
        <p:txBody>
          <a:bodyPr/>
          <a:lstStyle/>
          <a:p>
            <a:pPr>
              <a:defRPr/>
            </a:pPr>
            <a:r>
              <a:rPr lang="en-US" smtClean="0"/>
              <a:t>Course Summary</a:t>
            </a:r>
            <a:endParaRPr lang="en-US" dirty="0"/>
          </a:p>
        </p:txBody>
      </p:sp>
      <p:sp>
        <p:nvSpPr>
          <p:cNvPr id="6" name="Slide Number Placeholder 5"/>
          <p:cNvSpPr>
            <a:spLocks noGrp="1"/>
          </p:cNvSpPr>
          <p:nvPr>
            <p:ph type="sldNum" sz="quarter" idx="11"/>
          </p:nvPr>
        </p:nvSpPr>
        <p:spPr/>
        <p:txBody>
          <a:bodyPr/>
          <a:lstStyle/>
          <a:p>
            <a:pPr>
              <a:defRPr/>
            </a:pPr>
            <a:fld id="{E0F7AC3B-0D14-43F7-BFB7-DB8331B0104A}"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r>
              <a:rPr lang="en-US" dirty="0" smtClean="0">
                <a:solidFill>
                  <a:schemeClr val="bg2">
                    <a:lumMod val="75000"/>
                  </a:schemeClr>
                </a:solidFill>
              </a:rPr>
              <a:t>Topics covered in this lesson: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Considerations for Cloud model and suitable application for Cloud</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Criteria for Cloud vendor selection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Service Level Agreements (SLAs) and performance issues</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Cloud vendor lock-in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Cloud open standards</a:t>
            </a:r>
          </a:p>
        </p:txBody>
      </p:sp>
      <p:sp>
        <p:nvSpPr>
          <p:cNvPr id="9" name="Content Placeholder 8"/>
          <p:cNvSpPr>
            <a:spLocks noGrp="1"/>
          </p:cNvSpPr>
          <p:nvPr>
            <p:ph sz="quarter" idx="13"/>
          </p:nvPr>
        </p:nvSpPr>
        <p:spPr/>
        <p:txBody>
          <a:bodyPr/>
          <a:lstStyle/>
          <a:p>
            <a:r>
              <a:rPr lang="en-US" dirty="0" smtClean="0"/>
              <a:t>Lesson 1: Migration Considerations</a:t>
            </a:r>
          </a:p>
        </p:txBody>
      </p:sp>
      <p:sp>
        <p:nvSpPr>
          <p:cNvPr id="5" name="Footer Placeholder 4"/>
          <p:cNvSpPr>
            <a:spLocks noGrp="1"/>
          </p:cNvSpPr>
          <p:nvPr>
            <p:ph type="ftr" sz="quarter" idx="14"/>
          </p:nvPr>
        </p:nvSpPr>
        <p:spPr/>
        <p:txBody>
          <a:bodyPr/>
          <a:lstStyle/>
          <a:p>
            <a:pPr>
              <a:defRPr/>
            </a:pPr>
            <a:r>
              <a:rPr lang="en-US" smtClean="0"/>
              <a:t>Cloud Migration Considerations</a:t>
            </a:r>
            <a:endParaRPr lang="en-US" dirty="0"/>
          </a:p>
        </p:txBody>
      </p:sp>
      <p:sp>
        <p:nvSpPr>
          <p:cNvPr id="6" name="Slide Number Placeholder 5"/>
          <p:cNvSpPr>
            <a:spLocks noGrp="1"/>
          </p:cNvSpPr>
          <p:nvPr>
            <p:ph type="sldNum" sz="quarter" idx="15"/>
          </p:nvPr>
        </p:nvSpPr>
        <p:spPr/>
        <p:txBody>
          <a:bodyPr/>
          <a:lstStyle/>
          <a:p>
            <a:pPr>
              <a:defRPr/>
            </a:pPr>
            <a:fld id="{895683FA-D0FB-447D-82E1-0D3AF418E355}" type="slidenum">
              <a:rPr lang="en-US" smtClean="0"/>
              <a:pPr>
                <a:defRPr/>
              </a:pPr>
              <a:t>3</a:t>
            </a:fld>
            <a:endParaRPr lang="en-US"/>
          </a:p>
        </p:txBody>
      </p:sp>
      <p:sp>
        <p:nvSpPr>
          <p:cNvPr id="11" name="Title 4"/>
          <p:cNvSpPr>
            <a:spLocks noGrp="1"/>
          </p:cNvSpPr>
          <p:nvPr>
            <p:ph type="ctrTitle"/>
          </p:nvPr>
        </p:nvSpPr>
        <p:spPr>
          <a:xfrm>
            <a:off x="685800" y="1143000"/>
            <a:ext cx="7772400" cy="688975"/>
          </a:xfrm>
        </p:spPr>
        <p:txBody>
          <a:bodyPr/>
          <a:lstStyle/>
          <a:p>
            <a:r>
              <a:rPr lang="en-US" dirty="0" smtClean="0"/>
              <a:t>Module 11: Cloud Migration Considerations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5210" name="Rectangle 10"/>
          <p:cNvSpPr>
            <a:spLocks noGrp="1" noChangeArrowheads="1"/>
          </p:cNvSpPr>
          <p:nvPr>
            <p:ph type="title"/>
          </p:nvPr>
        </p:nvSpPr>
        <p:spPr/>
        <p:txBody>
          <a:bodyPr/>
          <a:lstStyle/>
          <a:p>
            <a:r>
              <a:rPr lang="en-US" dirty="0" smtClean="0"/>
              <a:t>Cloud Migration – Key Questions</a:t>
            </a:r>
            <a:endParaRPr lang="en-US" dirty="0"/>
          </a:p>
        </p:txBody>
      </p:sp>
      <p:sp>
        <p:nvSpPr>
          <p:cNvPr id="2995211" name="Rectangle 11"/>
          <p:cNvSpPr>
            <a:spLocks noGrp="1" noChangeArrowheads="1"/>
          </p:cNvSpPr>
          <p:nvPr>
            <p:ph idx="1"/>
          </p:nvPr>
        </p:nvSpPr>
        <p:spPr>
          <a:xfrm>
            <a:off x="304800" y="914400"/>
            <a:ext cx="8534400" cy="5181600"/>
          </a:xfrm>
        </p:spPr>
        <p:txBody>
          <a:bodyPr/>
          <a:lstStyle/>
          <a:p>
            <a:pPr>
              <a:buFont typeface="Wingdings" pitchFamily="2" charset="2"/>
              <a:buNone/>
            </a:pPr>
            <a:r>
              <a:rPr lang="en-US" dirty="0" smtClean="0"/>
              <a:t>CIOs/IT </a:t>
            </a:r>
            <a:r>
              <a:rPr lang="en-US" dirty="0"/>
              <a:t>Managers seeking </a:t>
            </a:r>
            <a:r>
              <a:rPr lang="en-US" dirty="0" smtClean="0"/>
              <a:t>to move </a:t>
            </a:r>
            <a:r>
              <a:rPr lang="en-US" dirty="0"/>
              <a:t>to </a:t>
            </a:r>
            <a:r>
              <a:rPr lang="en-US" dirty="0" smtClean="0"/>
              <a:t>Cloud face </a:t>
            </a:r>
            <a:r>
              <a:rPr lang="en-US" dirty="0"/>
              <a:t>several questions:</a:t>
            </a:r>
          </a:p>
          <a:p>
            <a:r>
              <a:rPr lang="en-US" dirty="0" smtClean="0"/>
              <a:t>How does Cloud fit into the organization’s requirements?</a:t>
            </a:r>
          </a:p>
          <a:p>
            <a:pPr lvl="1"/>
            <a:r>
              <a:rPr lang="en-US" dirty="0" smtClean="0"/>
              <a:t>Financial advantage, convenience, etc.</a:t>
            </a:r>
          </a:p>
          <a:p>
            <a:r>
              <a:rPr lang="en-US" dirty="0" smtClean="0"/>
              <a:t>Which are the applications  suitable for Cloud</a:t>
            </a:r>
            <a:r>
              <a:rPr lang="en-US" dirty="0"/>
              <a:t>?</a:t>
            </a:r>
          </a:p>
          <a:p>
            <a:r>
              <a:rPr lang="en-US" dirty="0" smtClean="0"/>
              <a:t>How do I choose the Cloud Vendor?</a:t>
            </a:r>
            <a:endParaRPr lang="en-US" dirty="0"/>
          </a:p>
          <a:p>
            <a:r>
              <a:rPr lang="en-US" dirty="0"/>
              <a:t>Is the </a:t>
            </a:r>
            <a:r>
              <a:rPr lang="en-US" dirty="0" smtClean="0"/>
              <a:t>Cloud </a:t>
            </a:r>
            <a:r>
              <a:rPr lang="en-US" dirty="0"/>
              <a:t>infrastructure capable </a:t>
            </a:r>
            <a:r>
              <a:rPr lang="en-US" dirty="0" smtClean="0"/>
              <a:t>of providing the required Quality of Service (</a:t>
            </a:r>
            <a:r>
              <a:rPr lang="en-US" dirty="0" err="1" smtClean="0"/>
              <a:t>QoS</a:t>
            </a:r>
            <a:r>
              <a:rPr lang="en-US" dirty="0" smtClean="0"/>
              <a:t>)?</a:t>
            </a:r>
            <a:endParaRPr lang="en-US" dirty="0"/>
          </a:p>
          <a:p>
            <a:pPr lvl="1"/>
            <a:r>
              <a:rPr lang="en-US" dirty="0" smtClean="0"/>
              <a:t>Performance, availability, and security</a:t>
            </a:r>
          </a:p>
          <a:p>
            <a:r>
              <a:rPr lang="en-US" dirty="0" smtClean="0"/>
              <a:t>How </a:t>
            </a:r>
            <a:r>
              <a:rPr lang="en-US" dirty="0"/>
              <a:t>will I address Change Management </a:t>
            </a:r>
            <a:r>
              <a:rPr lang="en-US" dirty="0" smtClean="0"/>
              <a:t>concerns?</a:t>
            </a:r>
          </a:p>
          <a:p>
            <a:r>
              <a:rPr lang="en-US" dirty="0" smtClean="0"/>
              <a:t>What can Cloud provide?</a:t>
            </a:r>
          </a:p>
          <a:p>
            <a:pPr lvl="1"/>
            <a:r>
              <a:rPr lang="en-US" dirty="0" smtClean="0"/>
              <a:t>Application, platform and infrastructure</a:t>
            </a:r>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7289" name="Rectangle 41"/>
          <p:cNvSpPr>
            <a:spLocks noGrp="1" noChangeArrowheads="1"/>
          </p:cNvSpPr>
          <p:nvPr>
            <p:ph type="title"/>
          </p:nvPr>
        </p:nvSpPr>
        <p:spPr/>
        <p:txBody>
          <a:bodyPr/>
          <a:lstStyle/>
          <a:p>
            <a:r>
              <a:rPr lang="en-US" dirty="0" smtClean="0"/>
              <a:t> How does Cloud fit to your requirements?</a:t>
            </a:r>
            <a:endParaRPr lang="en-US" dirty="0"/>
          </a:p>
        </p:txBody>
      </p:sp>
      <p:sp>
        <p:nvSpPr>
          <p:cNvPr id="2997290" name="Rectangle 42"/>
          <p:cNvSpPr>
            <a:spLocks noGrp="1" noChangeArrowheads="1"/>
          </p:cNvSpPr>
          <p:nvPr>
            <p:ph idx="1"/>
          </p:nvPr>
        </p:nvSpPr>
        <p:spPr/>
        <p:txBody>
          <a:bodyPr/>
          <a:lstStyle/>
          <a:p>
            <a:r>
              <a:rPr lang="en-US" dirty="0" smtClean="0"/>
              <a:t>Current </a:t>
            </a:r>
            <a:r>
              <a:rPr lang="en-US" dirty="0"/>
              <a:t>infrastructure and requirements</a:t>
            </a:r>
          </a:p>
          <a:p>
            <a:pPr lvl="1"/>
            <a:r>
              <a:rPr lang="en-US" dirty="0" smtClean="0"/>
              <a:t>Consider from application, network, </a:t>
            </a:r>
            <a:r>
              <a:rPr lang="en-US" dirty="0"/>
              <a:t>and security </a:t>
            </a:r>
            <a:r>
              <a:rPr lang="en-US" dirty="0" smtClean="0"/>
              <a:t>perspectives</a:t>
            </a:r>
            <a:endParaRPr lang="en-US" dirty="0"/>
          </a:p>
          <a:p>
            <a:r>
              <a:rPr lang="en-US" dirty="0" smtClean="0"/>
              <a:t>‘</a:t>
            </a:r>
            <a:r>
              <a:rPr lang="en-US" dirty="0"/>
              <a:t>Risk </a:t>
            </a:r>
            <a:r>
              <a:rPr lang="en-US" dirty="0" smtClean="0"/>
              <a:t>vs. </a:t>
            </a:r>
            <a:r>
              <a:rPr lang="en-US" dirty="0"/>
              <a:t>Convenience’ profile </a:t>
            </a:r>
            <a:endParaRPr lang="en-US" dirty="0" smtClean="0"/>
          </a:p>
          <a:p>
            <a:pPr lvl="1"/>
            <a:r>
              <a:rPr lang="en-US" dirty="0" smtClean="0"/>
              <a:t>Based on this profile, choose ‘Cloud model’ for your organization</a:t>
            </a:r>
          </a:p>
          <a:p>
            <a:pPr lvl="1">
              <a:buNone/>
            </a:pPr>
            <a:endParaRPr lang="en-US" dirty="0" smtClean="0"/>
          </a:p>
          <a:p>
            <a:pPr lvl="1"/>
            <a:endParaRPr lang="en-US" dirty="0"/>
          </a:p>
        </p:txBody>
      </p:sp>
      <p:grpSp>
        <p:nvGrpSpPr>
          <p:cNvPr id="37" name="Group 36"/>
          <p:cNvGrpSpPr/>
          <p:nvPr/>
        </p:nvGrpSpPr>
        <p:grpSpPr>
          <a:xfrm>
            <a:off x="1089257" y="2819400"/>
            <a:ext cx="6987943" cy="3168650"/>
            <a:chOff x="1841956" y="2895600"/>
            <a:chExt cx="6987943" cy="3168650"/>
          </a:xfrm>
        </p:grpSpPr>
        <p:sp>
          <p:nvSpPr>
            <p:cNvPr id="2997252" name="Line 4"/>
            <p:cNvSpPr>
              <a:spLocks noChangeShapeType="1"/>
            </p:cNvSpPr>
            <p:nvPr/>
          </p:nvSpPr>
          <p:spPr bwMode="auto">
            <a:xfrm>
              <a:off x="2124299" y="2895600"/>
              <a:ext cx="20413" cy="3168650"/>
            </a:xfrm>
            <a:prstGeom prst="line">
              <a:avLst/>
            </a:prstGeom>
            <a:noFill/>
            <a:ln w="25400">
              <a:solidFill>
                <a:srgbClr val="FF0000"/>
              </a:solidFill>
              <a:round/>
              <a:headEnd type="triangle" w="med" len="med"/>
              <a:tailEnd type="none" w="med" len="med"/>
            </a:ln>
            <a:effectLst/>
          </p:spPr>
          <p:txBody>
            <a:bodyPr lIns="0" tIns="0" rIns="0" bIns="0"/>
            <a:lstStyle/>
            <a:p>
              <a:endParaRPr lang="en-US"/>
            </a:p>
          </p:txBody>
        </p:sp>
        <p:sp>
          <p:nvSpPr>
            <p:cNvPr id="2997253" name="Line 5"/>
            <p:cNvSpPr>
              <a:spLocks noChangeShapeType="1"/>
            </p:cNvSpPr>
            <p:nvPr/>
          </p:nvSpPr>
          <p:spPr bwMode="auto">
            <a:xfrm flipV="1">
              <a:off x="2130425" y="6019800"/>
              <a:ext cx="6699474" cy="42862"/>
            </a:xfrm>
            <a:prstGeom prst="line">
              <a:avLst/>
            </a:prstGeom>
            <a:noFill/>
            <a:ln w="25400">
              <a:solidFill>
                <a:srgbClr val="FF0000"/>
              </a:solidFill>
              <a:round/>
              <a:headEnd type="none" w="med" len="med"/>
              <a:tailEnd type="triangle" w="med" len="med"/>
            </a:ln>
            <a:effectLst/>
          </p:spPr>
          <p:txBody>
            <a:bodyPr lIns="0" tIns="0" rIns="0" bIns="0"/>
            <a:lstStyle/>
            <a:p>
              <a:endParaRPr lang="en-US"/>
            </a:p>
          </p:txBody>
        </p:sp>
        <p:sp>
          <p:nvSpPr>
            <p:cNvPr id="2997284" name="Text Box 36"/>
            <p:cNvSpPr txBox="1">
              <a:spLocks noChangeArrowheads="1"/>
            </p:cNvSpPr>
            <p:nvPr/>
          </p:nvSpPr>
          <p:spPr bwMode="auto">
            <a:xfrm>
              <a:off x="7010400" y="5791200"/>
              <a:ext cx="1181100" cy="212725"/>
            </a:xfrm>
            <a:prstGeom prst="rect">
              <a:avLst/>
            </a:prstGeom>
            <a:noFill/>
            <a:ln w="25400" algn="ctr">
              <a:noFill/>
              <a:miter lim="800000"/>
              <a:headEnd/>
              <a:tailEnd type="none" w="lg" len="med"/>
            </a:ln>
            <a:effectLst/>
          </p:spPr>
          <p:txBody>
            <a:bodyPr lIns="0" tIns="0" rIns="0" bIns="0">
              <a:spAutoFit/>
            </a:bodyPr>
            <a:lstStyle/>
            <a:p>
              <a:pPr marL="354013" indent="-354013" defTabSz="941388"/>
              <a:r>
                <a:rPr kumimoji="1" lang="en-US" sz="1400" b="1" dirty="0">
                  <a:solidFill>
                    <a:schemeClr val="tx1"/>
                  </a:solidFill>
                </a:rPr>
                <a:t>Convenience</a:t>
              </a:r>
            </a:p>
          </p:txBody>
        </p:sp>
        <p:sp>
          <p:nvSpPr>
            <p:cNvPr id="2997286" name="Text Box 38"/>
            <p:cNvSpPr txBox="1">
              <a:spLocks noChangeArrowheads="1"/>
            </p:cNvSpPr>
            <p:nvPr/>
          </p:nvSpPr>
          <p:spPr bwMode="auto">
            <a:xfrm rot="16200000">
              <a:off x="1682978" y="4426178"/>
              <a:ext cx="533400" cy="215444"/>
            </a:xfrm>
            <a:prstGeom prst="rect">
              <a:avLst/>
            </a:prstGeom>
            <a:noFill/>
            <a:ln w="25400" algn="ctr">
              <a:noFill/>
              <a:miter lim="800000"/>
              <a:headEnd/>
              <a:tailEnd type="none" w="lg" len="med"/>
            </a:ln>
            <a:effectLst/>
          </p:spPr>
          <p:txBody>
            <a:bodyPr wrap="square" lIns="0" tIns="0" rIns="0" bIns="0">
              <a:spAutoFit/>
            </a:bodyPr>
            <a:lstStyle/>
            <a:p>
              <a:pPr marL="354013" indent="-354013" defTabSz="941388"/>
              <a:r>
                <a:rPr kumimoji="1" lang="en-US" sz="1400" b="1">
                  <a:solidFill>
                    <a:schemeClr val="tx1"/>
                  </a:solidFill>
                </a:rPr>
                <a:t>Risk</a:t>
              </a:r>
            </a:p>
          </p:txBody>
        </p:sp>
        <p:grpSp>
          <p:nvGrpSpPr>
            <p:cNvPr id="24" name="Group 23"/>
            <p:cNvGrpSpPr/>
            <p:nvPr/>
          </p:nvGrpSpPr>
          <p:grpSpPr>
            <a:xfrm>
              <a:off x="2362200" y="4876800"/>
              <a:ext cx="1895699" cy="981375"/>
              <a:chOff x="6858000" y="3949180"/>
              <a:chExt cx="1895699" cy="981375"/>
            </a:xfrm>
          </p:grpSpPr>
          <p:pic>
            <p:nvPicPr>
              <p:cNvPr id="23" name="Picture 22" descr="Light Gray Cloud.png"/>
              <p:cNvPicPr>
                <a:picLocks noChangeAspect="1"/>
              </p:cNvPicPr>
              <p:nvPr/>
            </p:nvPicPr>
            <p:blipFill>
              <a:blip r:embed="rId3" cstate="print"/>
              <a:stretch>
                <a:fillRect/>
              </a:stretch>
            </p:blipFill>
            <p:spPr>
              <a:xfrm>
                <a:off x="6858000" y="3949180"/>
                <a:ext cx="1895699" cy="981375"/>
              </a:xfrm>
              <a:prstGeom prst="rect">
                <a:avLst/>
              </a:prstGeom>
            </p:spPr>
          </p:pic>
          <p:sp>
            <p:nvSpPr>
              <p:cNvPr id="2997272" name="Text Box 24"/>
              <p:cNvSpPr txBox="1">
                <a:spLocks noChangeArrowheads="1"/>
              </p:cNvSpPr>
              <p:nvPr/>
            </p:nvSpPr>
            <p:spPr bwMode="auto">
              <a:xfrm>
                <a:off x="7135504" y="4343400"/>
                <a:ext cx="1181100" cy="215444"/>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kumimoji="1" lang="en-US" sz="1400" b="1" dirty="0">
                    <a:solidFill>
                      <a:schemeClr val="tx1"/>
                    </a:solidFill>
                  </a:rPr>
                  <a:t>Enterprise</a:t>
                </a:r>
              </a:p>
            </p:txBody>
          </p:sp>
        </p:grpSp>
        <p:grpSp>
          <p:nvGrpSpPr>
            <p:cNvPr id="25" name="Group 24"/>
            <p:cNvGrpSpPr/>
            <p:nvPr/>
          </p:nvGrpSpPr>
          <p:grpSpPr>
            <a:xfrm>
              <a:off x="3743101" y="4276425"/>
              <a:ext cx="1895699" cy="981375"/>
              <a:chOff x="6858000" y="3949180"/>
              <a:chExt cx="1895699" cy="981375"/>
            </a:xfrm>
          </p:grpSpPr>
          <p:pic>
            <p:nvPicPr>
              <p:cNvPr id="28" name="Picture 27" descr="Light Gray Cloud.png"/>
              <p:cNvPicPr>
                <a:picLocks noChangeAspect="1"/>
              </p:cNvPicPr>
              <p:nvPr/>
            </p:nvPicPr>
            <p:blipFill>
              <a:blip r:embed="rId3" cstate="print"/>
              <a:stretch>
                <a:fillRect/>
              </a:stretch>
            </p:blipFill>
            <p:spPr>
              <a:xfrm>
                <a:off x="6858000" y="3949180"/>
                <a:ext cx="1895699" cy="981375"/>
              </a:xfrm>
              <a:prstGeom prst="rect">
                <a:avLst/>
              </a:prstGeom>
            </p:spPr>
          </p:pic>
          <p:sp>
            <p:nvSpPr>
              <p:cNvPr id="30" name="Text Box 24"/>
              <p:cNvSpPr txBox="1">
                <a:spLocks noChangeArrowheads="1"/>
              </p:cNvSpPr>
              <p:nvPr/>
            </p:nvSpPr>
            <p:spPr bwMode="auto">
              <a:xfrm>
                <a:off x="7001099" y="4410311"/>
                <a:ext cx="1181100" cy="215444"/>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kumimoji="1" lang="en-US" sz="1400" b="1" dirty="0" smtClean="0">
                    <a:solidFill>
                      <a:schemeClr val="tx1"/>
                    </a:solidFill>
                  </a:rPr>
                  <a:t>SMB</a:t>
                </a:r>
                <a:endParaRPr kumimoji="1" lang="en-US" sz="1400" b="1" dirty="0">
                  <a:solidFill>
                    <a:schemeClr val="tx1"/>
                  </a:solidFill>
                </a:endParaRPr>
              </a:p>
            </p:txBody>
          </p:sp>
        </p:grpSp>
        <p:grpSp>
          <p:nvGrpSpPr>
            <p:cNvPr id="31" name="Group 30"/>
            <p:cNvGrpSpPr/>
            <p:nvPr/>
          </p:nvGrpSpPr>
          <p:grpSpPr>
            <a:xfrm>
              <a:off x="5267101" y="3743025"/>
              <a:ext cx="1895699" cy="981375"/>
              <a:chOff x="6858000" y="3949180"/>
              <a:chExt cx="1895699" cy="981375"/>
            </a:xfrm>
          </p:grpSpPr>
          <p:pic>
            <p:nvPicPr>
              <p:cNvPr id="32" name="Picture 31" descr="Light Gray Cloud.png"/>
              <p:cNvPicPr>
                <a:picLocks noChangeAspect="1"/>
              </p:cNvPicPr>
              <p:nvPr/>
            </p:nvPicPr>
            <p:blipFill>
              <a:blip r:embed="rId3" cstate="print"/>
              <a:stretch>
                <a:fillRect/>
              </a:stretch>
            </p:blipFill>
            <p:spPr>
              <a:xfrm>
                <a:off x="6858000" y="3949180"/>
                <a:ext cx="1895699" cy="981375"/>
              </a:xfrm>
              <a:prstGeom prst="rect">
                <a:avLst/>
              </a:prstGeom>
            </p:spPr>
          </p:pic>
          <p:sp>
            <p:nvSpPr>
              <p:cNvPr id="33" name="Text Box 24"/>
              <p:cNvSpPr txBox="1">
                <a:spLocks noChangeArrowheads="1"/>
              </p:cNvSpPr>
              <p:nvPr/>
            </p:nvSpPr>
            <p:spPr bwMode="auto">
              <a:xfrm>
                <a:off x="7077299" y="4410311"/>
                <a:ext cx="1181100" cy="215444"/>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kumimoji="1" lang="en-US" sz="1400" b="1" dirty="0" smtClean="0">
                    <a:solidFill>
                      <a:schemeClr val="tx1"/>
                    </a:solidFill>
                  </a:rPr>
                  <a:t>Startup</a:t>
                </a:r>
                <a:endParaRPr kumimoji="1" lang="en-US" sz="1400" b="1" dirty="0">
                  <a:solidFill>
                    <a:schemeClr val="tx1"/>
                  </a:solidFill>
                </a:endParaRPr>
              </a:p>
            </p:txBody>
          </p:sp>
        </p:grpSp>
        <p:grpSp>
          <p:nvGrpSpPr>
            <p:cNvPr id="34" name="Group 33"/>
            <p:cNvGrpSpPr/>
            <p:nvPr/>
          </p:nvGrpSpPr>
          <p:grpSpPr>
            <a:xfrm>
              <a:off x="6629400" y="3124200"/>
              <a:ext cx="1895699" cy="981375"/>
              <a:chOff x="6858000" y="3949180"/>
              <a:chExt cx="1895699" cy="981375"/>
            </a:xfrm>
          </p:grpSpPr>
          <p:pic>
            <p:nvPicPr>
              <p:cNvPr id="35" name="Picture 34" descr="Light Gray Cloud.png"/>
              <p:cNvPicPr>
                <a:picLocks noChangeAspect="1"/>
              </p:cNvPicPr>
              <p:nvPr/>
            </p:nvPicPr>
            <p:blipFill>
              <a:blip r:embed="rId3" cstate="print"/>
              <a:stretch>
                <a:fillRect/>
              </a:stretch>
            </p:blipFill>
            <p:spPr>
              <a:xfrm>
                <a:off x="6858000" y="3949180"/>
                <a:ext cx="1895699" cy="981375"/>
              </a:xfrm>
              <a:prstGeom prst="rect">
                <a:avLst/>
              </a:prstGeom>
            </p:spPr>
          </p:pic>
          <p:sp>
            <p:nvSpPr>
              <p:cNvPr id="36" name="Text Box 24"/>
              <p:cNvSpPr txBox="1">
                <a:spLocks noChangeArrowheads="1"/>
              </p:cNvSpPr>
              <p:nvPr/>
            </p:nvSpPr>
            <p:spPr bwMode="auto">
              <a:xfrm>
                <a:off x="7048500" y="4419536"/>
                <a:ext cx="1181100" cy="215444"/>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kumimoji="1" lang="en-US" sz="1400" b="1" dirty="0" smtClean="0">
                    <a:solidFill>
                      <a:schemeClr val="tx1"/>
                    </a:solidFill>
                  </a:rPr>
                  <a:t>Individual</a:t>
                </a:r>
                <a:endParaRPr kumimoji="1" lang="en-US" sz="1400" b="1" dirty="0">
                  <a:solidFill>
                    <a:schemeClr val="tx1"/>
                  </a:solidFill>
                </a:endParaRPr>
              </a:p>
            </p:txBody>
          </p:sp>
        </p:grpSp>
      </p:grpSp>
      <p:sp>
        <p:nvSpPr>
          <p:cNvPr id="21" name="Footer Placeholder 7"/>
          <p:cNvSpPr>
            <a:spLocks noGrp="1"/>
          </p:cNvSpPr>
          <p:nvPr>
            <p:ph type="ftr" sz="quarter" idx="10"/>
          </p:nvPr>
        </p:nvSpPr>
        <p:spPr>
          <a:xfrm>
            <a:off x="4419600" y="6629400"/>
            <a:ext cx="4191000" cy="228600"/>
          </a:xfrm>
        </p:spPr>
        <p:txBody>
          <a:bodyPr/>
          <a:lstStyle/>
          <a:p>
            <a:pPr>
              <a:defRPr/>
            </a:pPr>
            <a:r>
              <a:rPr lang="en-US" smtClean="0"/>
              <a:t>Cloud Migration Considerations</a:t>
            </a:r>
            <a:endParaRPr lang="en-US" dirty="0"/>
          </a:p>
        </p:txBody>
      </p:sp>
      <p:sp>
        <p:nvSpPr>
          <p:cNvPr id="22"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9298" name="Rectangle 2"/>
          <p:cNvSpPr>
            <a:spLocks noGrp="1" noChangeArrowheads="1"/>
          </p:cNvSpPr>
          <p:nvPr>
            <p:ph type="title"/>
          </p:nvPr>
        </p:nvSpPr>
        <p:spPr/>
        <p:txBody>
          <a:bodyPr/>
          <a:lstStyle/>
          <a:p>
            <a:r>
              <a:rPr lang="en-US" dirty="0"/>
              <a:t>What Model </a:t>
            </a:r>
            <a:r>
              <a:rPr lang="en-US" dirty="0" smtClean="0"/>
              <a:t>Fits </a:t>
            </a:r>
            <a:r>
              <a:rPr lang="en-US" dirty="0"/>
              <a:t>for </a:t>
            </a:r>
            <a:r>
              <a:rPr lang="en-US" dirty="0" smtClean="0"/>
              <a:t>You?</a:t>
            </a:r>
            <a:endParaRPr lang="en-US" dirty="0"/>
          </a:p>
        </p:txBody>
      </p:sp>
      <p:sp>
        <p:nvSpPr>
          <p:cNvPr id="48" name="Footer Placeholder 7"/>
          <p:cNvSpPr>
            <a:spLocks noGrp="1"/>
          </p:cNvSpPr>
          <p:nvPr>
            <p:ph type="ftr" sz="quarter" idx="10"/>
          </p:nvPr>
        </p:nvSpPr>
        <p:spPr/>
        <p:txBody>
          <a:bodyPr/>
          <a:lstStyle/>
          <a:p>
            <a:pPr>
              <a:defRPr/>
            </a:pPr>
            <a:r>
              <a:rPr lang="en-US" smtClean="0"/>
              <a:t>Cloud Migration Considerations</a:t>
            </a:r>
            <a:endParaRPr lang="en-US" dirty="0"/>
          </a:p>
        </p:txBody>
      </p:sp>
      <p:sp>
        <p:nvSpPr>
          <p:cNvPr id="49" name="Slide Number Placeholder 3"/>
          <p:cNvSpPr>
            <a:spLocks noGrp="1"/>
          </p:cNvSpPr>
          <p:nvPr>
            <p:ph type="sldNum" sz="quarter" idx="11"/>
          </p:nvPr>
        </p:nvSpPr>
        <p:spPr/>
        <p:txBody>
          <a:bodyPr/>
          <a:lstStyle/>
          <a:p>
            <a:pPr>
              <a:defRPr/>
            </a:pPr>
            <a:fld id="{91E976C5-867F-44DB-A20C-2FC1C56FCDC6}" type="slidenum">
              <a:rPr lang="en-US" smtClean="0"/>
              <a:pPr>
                <a:defRPr/>
              </a:pPr>
              <a:t>6</a:t>
            </a:fld>
            <a:endParaRPr lang="en-US"/>
          </a:p>
        </p:txBody>
      </p:sp>
      <p:sp>
        <p:nvSpPr>
          <p:cNvPr id="53" name="Rectangle 9"/>
          <p:cNvSpPr>
            <a:spLocks noChangeArrowheads="1"/>
          </p:cNvSpPr>
          <p:nvPr/>
        </p:nvSpPr>
        <p:spPr bwMode="gray">
          <a:xfrm rot="3419336">
            <a:off x="1018804" y="1105422"/>
            <a:ext cx="1166398" cy="1103382"/>
          </a:xfrm>
          <a:prstGeom prst="rect">
            <a:avLst/>
          </a:prstGeom>
          <a:gradFill rotWithShape="0">
            <a:gsLst>
              <a:gs pos="0">
                <a:srgbClr val="004776"/>
              </a:gs>
              <a:gs pos="100000">
                <a:schemeClr val="bg2"/>
              </a:gs>
            </a:gsLst>
            <a:lin ang="5400000" scaled="1"/>
          </a:gra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chemeClr val="bg2"/>
            </a:extrusionClr>
          </a:sp3d>
        </p:spPr>
        <p:txBody>
          <a:bodyPr rot="10800000" vert="eaVert" wrap="none" anchor="ctr">
            <a:flatTx/>
          </a:bodyPr>
          <a:lstStyle/>
          <a:p>
            <a:pPr algn="l">
              <a:spcBef>
                <a:spcPct val="0"/>
              </a:spcBef>
              <a:buClrTx/>
              <a:buFontTx/>
              <a:buNone/>
              <a:defRPr/>
            </a:pPr>
            <a:endParaRPr lang="en-US" sz="1600" dirty="0">
              <a:solidFill>
                <a:schemeClr val="tx1"/>
              </a:solidFill>
              <a:latin typeface="Calibri" pitchFamily="34" charset="0"/>
              <a:cs typeface="+mn-cs"/>
            </a:endParaRPr>
          </a:p>
        </p:txBody>
      </p:sp>
      <p:grpSp>
        <p:nvGrpSpPr>
          <p:cNvPr id="54" name="Group 10"/>
          <p:cNvGrpSpPr>
            <a:grpSpLocks/>
          </p:cNvGrpSpPr>
          <p:nvPr/>
        </p:nvGrpSpPr>
        <p:grpSpPr bwMode="auto">
          <a:xfrm>
            <a:off x="2142200" y="1240542"/>
            <a:ext cx="1024569" cy="166628"/>
            <a:chOff x="2003" y="3439"/>
            <a:chExt cx="469" cy="244"/>
          </a:xfrm>
        </p:grpSpPr>
        <p:sp>
          <p:nvSpPr>
            <p:cNvPr id="68" name="Oval 11"/>
            <p:cNvSpPr>
              <a:spLocks noChangeArrowheads="1"/>
            </p:cNvSpPr>
            <p:nvPr/>
          </p:nvSpPr>
          <p:spPr bwMode="gray">
            <a:xfrm>
              <a:off x="2003" y="3439"/>
              <a:ext cx="79" cy="241"/>
            </a:xfrm>
            <a:prstGeom prst="ellipse">
              <a:avLst/>
            </a:prstGeom>
            <a:gradFill rotWithShape="0">
              <a:gsLst>
                <a:gs pos="0">
                  <a:schemeClr val="bg1">
                    <a:gamma/>
                    <a:shade val="46275"/>
                    <a:invGamma/>
                  </a:schemeClr>
                </a:gs>
                <a:gs pos="100000">
                  <a:schemeClr val="bg1"/>
                </a:gs>
              </a:gsLst>
              <a:lin ang="5400000" scaled="1"/>
            </a:gradFill>
            <a:ln w="9525">
              <a:noFill/>
              <a:round/>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69" name="Rectangle 12"/>
            <p:cNvSpPr>
              <a:spLocks noChangeArrowheads="1"/>
            </p:cNvSpPr>
            <p:nvPr/>
          </p:nvSpPr>
          <p:spPr bwMode="gray">
            <a:xfrm>
              <a:off x="2048" y="3444"/>
              <a:ext cx="388" cy="239"/>
            </a:xfrm>
            <a:prstGeom prst="rect">
              <a:avLst/>
            </a:prstGeom>
            <a:gradFill rotWithShape="0">
              <a:gsLst>
                <a:gs pos="0">
                  <a:schemeClr val="bg1">
                    <a:gamma/>
                    <a:shade val="46275"/>
                    <a:invGamma/>
                  </a:schemeClr>
                </a:gs>
                <a:gs pos="100000">
                  <a:schemeClr val="bg1"/>
                </a:gs>
              </a:gsLst>
              <a:lin ang="5400000" scaled="1"/>
            </a:gradFill>
            <a:ln w="9525">
              <a:noFill/>
              <a:miter lim="800000"/>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70" name="Oval 13"/>
            <p:cNvSpPr>
              <a:spLocks noChangeArrowheads="1"/>
            </p:cNvSpPr>
            <p:nvPr/>
          </p:nvSpPr>
          <p:spPr bwMode="gray">
            <a:xfrm>
              <a:off x="2401" y="3444"/>
              <a:ext cx="71" cy="235"/>
            </a:xfrm>
            <a:prstGeom prst="ellipse">
              <a:avLst/>
            </a:prstGeom>
            <a:gradFill rotWithShape="0">
              <a:gsLst>
                <a:gs pos="0">
                  <a:schemeClr val="bg1">
                    <a:gamma/>
                    <a:shade val="46275"/>
                    <a:invGamma/>
                  </a:schemeClr>
                </a:gs>
                <a:gs pos="100000">
                  <a:schemeClr val="bg1"/>
                </a:gs>
              </a:gsLst>
              <a:lin ang="5400000" scaled="1"/>
            </a:gradFill>
            <a:ln w="12700">
              <a:solidFill>
                <a:schemeClr val="bg1"/>
              </a:solidFill>
              <a:round/>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71" name="Oval 14"/>
            <p:cNvSpPr>
              <a:spLocks noChangeArrowheads="1"/>
            </p:cNvSpPr>
            <p:nvPr/>
          </p:nvSpPr>
          <p:spPr bwMode="gray">
            <a:xfrm>
              <a:off x="2439" y="3518"/>
              <a:ext cx="20" cy="70"/>
            </a:xfrm>
            <a:prstGeom prst="ellipse">
              <a:avLst/>
            </a:prstGeom>
            <a:gradFill rotWithShape="0">
              <a:gsLst>
                <a:gs pos="0">
                  <a:schemeClr val="bg1">
                    <a:gamma/>
                    <a:shade val="46275"/>
                    <a:invGamma/>
                  </a:schemeClr>
                </a:gs>
                <a:gs pos="100000">
                  <a:schemeClr val="bg1"/>
                </a:gs>
              </a:gsLst>
              <a:lin ang="5400000" scaled="1"/>
            </a:gradFill>
            <a:ln w="9525">
              <a:noFill/>
              <a:round/>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grpSp>
      <p:sp>
        <p:nvSpPr>
          <p:cNvPr id="55" name="Rectangle 15"/>
          <p:cNvSpPr>
            <a:spLocks noChangeArrowheads="1"/>
          </p:cNvSpPr>
          <p:nvPr/>
        </p:nvSpPr>
        <p:spPr bwMode="gray">
          <a:xfrm rot="3419336">
            <a:off x="2908674" y="1020419"/>
            <a:ext cx="1166398" cy="1105024"/>
          </a:xfrm>
          <a:prstGeom prst="rect">
            <a:avLst/>
          </a:prstGeom>
          <a:gradFill rotWithShape="0">
            <a:gsLst>
              <a:gs pos="0">
                <a:srgbClr val="001847"/>
              </a:gs>
              <a:gs pos="100000">
                <a:schemeClr val="accent1"/>
              </a:gs>
            </a:gsLst>
            <a:lin ang="5400000" scaled="1"/>
          </a:gra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p:spPr>
        <p:txBody>
          <a:bodyPr rot="10800000" vert="eaVert" wrap="none" anchor="ctr">
            <a:flatTx/>
          </a:bodyPr>
          <a:lstStyle/>
          <a:p>
            <a:pPr algn="l">
              <a:spcBef>
                <a:spcPct val="0"/>
              </a:spcBef>
              <a:buClrTx/>
              <a:buFontTx/>
              <a:buNone/>
              <a:defRPr/>
            </a:pPr>
            <a:endParaRPr lang="en-US" sz="1600" dirty="0">
              <a:solidFill>
                <a:schemeClr val="tx1"/>
              </a:solidFill>
              <a:latin typeface="Calibri" pitchFamily="34" charset="0"/>
              <a:cs typeface="+mn-cs"/>
            </a:endParaRPr>
          </a:p>
        </p:txBody>
      </p:sp>
      <p:grpSp>
        <p:nvGrpSpPr>
          <p:cNvPr id="56" name="Group 16"/>
          <p:cNvGrpSpPr>
            <a:grpSpLocks/>
          </p:cNvGrpSpPr>
          <p:nvPr/>
        </p:nvGrpSpPr>
        <p:grpSpPr bwMode="auto">
          <a:xfrm>
            <a:off x="4038638" y="1240542"/>
            <a:ext cx="1022927" cy="166628"/>
            <a:chOff x="2003" y="3439"/>
            <a:chExt cx="468" cy="244"/>
          </a:xfrm>
        </p:grpSpPr>
        <p:sp>
          <p:nvSpPr>
            <p:cNvPr id="64" name="Oval 17"/>
            <p:cNvSpPr>
              <a:spLocks noChangeArrowheads="1"/>
            </p:cNvSpPr>
            <p:nvPr/>
          </p:nvSpPr>
          <p:spPr bwMode="gray">
            <a:xfrm>
              <a:off x="2003" y="3439"/>
              <a:ext cx="79" cy="241"/>
            </a:xfrm>
            <a:prstGeom prst="ellipse">
              <a:avLst/>
            </a:prstGeom>
            <a:gradFill rotWithShape="0">
              <a:gsLst>
                <a:gs pos="0">
                  <a:schemeClr val="bg1">
                    <a:gamma/>
                    <a:shade val="46275"/>
                    <a:invGamma/>
                  </a:schemeClr>
                </a:gs>
                <a:gs pos="100000">
                  <a:schemeClr val="bg1"/>
                </a:gs>
              </a:gsLst>
              <a:lin ang="5400000" scaled="1"/>
            </a:gradFill>
            <a:ln w="9525">
              <a:noFill/>
              <a:round/>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65" name="Rectangle 18"/>
            <p:cNvSpPr>
              <a:spLocks noChangeArrowheads="1"/>
            </p:cNvSpPr>
            <p:nvPr/>
          </p:nvSpPr>
          <p:spPr bwMode="gray">
            <a:xfrm>
              <a:off x="2048" y="3444"/>
              <a:ext cx="388" cy="239"/>
            </a:xfrm>
            <a:prstGeom prst="rect">
              <a:avLst/>
            </a:prstGeom>
            <a:gradFill rotWithShape="0">
              <a:gsLst>
                <a:gs pos="0">
                  <a:schemeClr val="bg1">
                    <a:gamma/>
                    <a:shade val="46275"/>
                    <a:invGamma/>
                  </a:schemeClr>
                </a:gs>
                <a:gs pos="100000">
                  <a:schemeClr val="bg1"/>
                </a:gs>
              </a:gsLst>
              <a:lin ang="5400000" scaled="1"/>
            </a:gradFill>
            <a:ln w="9525">
              <a:noFill/>
              <a:miter lim="800000"/>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66" name="Oval 19"/>
            <p:cNvSpPr>
              <a:spLocks noChangeArrowheads="1"/>
            </p:cNvSpPr>
            <p:nvPr/>
          </p:nvSpPr>
          <p:spPr bwMode="gray">
            <a:xfrm>
              <a:off x="2400" y="3444"/>
              <a:ext cx="71" cy="235"/>
            </a:xfrm>
            <a:prstGeom prst="ellipse">
              <a:avLst/>
            </a:prstGeom>
            <a:gradFill rotWithShape="0">
              <a:gsLst>
                <a:gs pos="0">
                  <a:schemeClr val="bg1">
                    <a:gamma/>
                    <a:shade val="46275"/>
                    <a:invGamma/>
                  </a:schemeClr>
                </a:gs>
                <a:gs pos="100000">
                  <a:schemeClr val="bg1"/>
                </a:gs>
              </a:gsLst>
              <a:lin ang="5400000" scaled="1"/>
            </a:gradFill>
            <a:ln w="12700">
              <a:solidFill>
                <a:schemeClr val="bg1"/>
              </a:solidFill>
              <a:round/>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67" name="Oval 20"/>
            <p:cNvSpPr>
              <a:spLocks noChangeArrowheads="1"/>
            </p:cNvSpPr>
            <p:nvPr/>
          </p:nvSpPr>
          <p:spPr bwMode="gray">
            <a:xfrm>
              <a:off x="2438" y="3518"/>
              <a:ext cx="20" cy="70"/>
            </a:xfrm>
            <a:prstGeom prst="ellipse">
              <a:avLst/>
            </a:prstGeom>
            <a:gradFill rotWithShape="0">
              <a:gsLst>
                <a:gs pos="0">
                  <a:schemeClr val="bg1">
                    <a:gamma/>
                    <a:shade val="46275"/>
                    <a:invGamma/>
                  </a:schemeClr>
                </a:gs>
                <a:gs pos="100000">
                  <a:schemeClr val="bg1"/>
                </a:gs>
              </a:gsLst>
              <a:lin ang="5400000" scaled="1"/>
            </a:gradFill>
            <a:ln w="9525">
              <a:noFill/>
              <a:round/>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grpSp>
      <p:sp>
        <p:nvSpPr>
          <p:cNvPr id="57" name="Rectangle 21"/>
          <p:cNvSpPr>
            <a:spLocks noChangeArrowheads="1"/>
          </p:cNvSpPr>
          <p:nvPr/>
        </p:nvSpPr>
        <p:spPr bwMode="gray">
          <a:xfrm rot="3419336">
            <a:off x="4723015" y="1020419"/>
            <a:ext cx="1166398" cy="1105024"/>
          </a:xfrm>
          <a:prstGeom prst="rect">
            <a:avLst/>
          </a:prstGeom>
          <a:gradFill rotWithShape="0">
            <a:gsLst>
              <a:gs pos="0">
                <a:srgbClr val="004776"/>
              </a:gs>
              <a:gs pos="100000">
                <a:schemeClr val="bg2"/>
              </a:gs>
            </a:gsLst>
            <a:lin ang="5400000" scaled="1"/>
          </a:gra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chemeClr val="bg2"/>
            </a:extrusionClr>
          </a:sp3d>
        </p:spPr>
        <p:txBody>
          <a:bodyPr rot="10800000" vert="eaVert" wrap="none" anchor="ctr">
            <a:flatTx/>
          </a:bodyPr>
          <a:lstStyle/>
          <a:p>
            <a:pPr algn="l">
              <a:spcBef>
                <a:spcPct val="0"/>
              </a:spcBef>
              <a:buClrTx/>
              <a:buFontTx/>
              <a:buNone/>
              <a:defRPr/>
            </a:pPr>
            <a:endParaRPr lang="en-US" sz="1600" dirty="0">
              <a:solidFill>
                <a:schemeClr val="tx1"/>
              </a:solidFill>
              <a:latin typeface="Calibri" pitchFamily="34" charset="0"/>
              <a:cs typeface="+mn-cs"/>
            </a:endParaRPr>
          </a:p>
        </p:txBody>
      </p:sp>
      <p:grpSp>
        <p:nvGrpSpPr>
          <p:cNvPr id="72" name="Group 60"/>
          <p:cNvGrpSpPr>
            <a:grpSpLocks/>
          </p:cNvGrpSpPr>
          <p:nvPr/>
        </p:nvGrpSpPr>
        <p:grpSpPr bwMode="auto">
          <a:xfrm>
            <a:off x="215418" y="2141414"/>
            <a:ext cx="3359528" cy="2066370"/>
            <a:chOff x="23" y="1476"/>
            <a:chExt cx="2189" cy="1379"/>
          </a:xfrm>
        </p:grpSpPr>
        <p:grpSp>
          <p:nvGrpSpPr>
            <p:cNvPr id="73" name="Group 59"/>
            <p:cNvGrpSpPr>
              <a:grpSpLocks/>
            </p:cNvGrpSpPr>
            <p:nvPr/>
          </p:nvGrpSpPr>
          <p:grpSpPr bwMode="auto">
            <a:xfrm>
              <a:off x="23" y="1725"/>
              <a:ext cx="2189" cy="1130"/>
              <a:chOff x="23" y="1725"/>
              <a:chExt cx="2189" cy="1130"/>
            </a:xfrm>
          </p:grpSpPr>
          <p:pic>
            <p:nvPicPr>
              <p:cNvPr id="75" name="AutoShape 7"/>
              <p:cNvPicPr preferRelativeResize="0">
                <a:picLocks noChangeArrowheads="1"/>
              </p:cNvPicPr>
              <p:nvPr/>
            </p:nvPicPr>
            <p:blipFill>
              <a:blip r:embed="rId3" cstate="print"/>
              <a:srcRect/>
              <a:stretch>
                <a:fillRect/>
              </a:stretch>
            </p:blipFill>
            <p:spPr bwMode="auto">
              <a:xfrm>
                <a:off x="23" y="1741"/>
                <a:ext cx="2189" cy="1114"/>
              </a:xfrm>
              <a:prstGeom prst="rect">
                <a:avLst/>
              </a:prstGeom>
              <a:noFill/>
              <a:ln w="9525">
                <a:noFill/>
                <a:miter lim="800000"/>
                <a:headEnd/>
                <a:tailEnd/>
              </a:ln>
            </p:spPr>
          </p:pic>
          <p:sp>
            <p:nvSpPr>
              <p:cNvPr id="76" name="Text Box 37"/>
              <p:cNvSpPr txBox="1">
                <a:spLocks noChangeArrowheads="1"/>
              </p:cNvSpPr>
              <p:nvPr/>
            </p:nvSpPr>
            <p:spPr bwMode="auto">
              <a:xfrm rot="16200000">
                <a:off x="610" y="1186"/>
                <a:ext cx="1015" cy="2093"/>
              </a:xfrm>
              <a:prstGeom prst="rect">
                <a:avLst/>
              </a:prstGeom>
              <a:noFill/>
              <a:ln w="9525">
                <a:noFill/>
                <a:miter lim="800000"/>
                <a:headEnd/>
                <a:tailEnd/>
              </a:ln>
            </p:spPr>
            <p:txBody>
              <a:bodyPr vert="eaVert" anchor="ctr"/>
              <a:lstStyle/>
              <a:p>
                <a:pPr algn="l">
                  <a:spcBef>
                    <a:spcPct val="0"/>
                  </a:spcBef>
                  <a:buClrTx/>
                  <a:buFontTx/>
                  <a:buNone/>
                </a:pPr>
                <a:r>
                  <a:rPr lang="en-US" sz="1600" b="1" dirty="0">
                    <a:latin typeface="Calibri" pitchFamily="34" charset="0"/>
                  </a:rPr>
                  <a:t>Public Cloud</a:t>
                </a:r>
              </a:p>
              <a:p>
                <a:pPr marL="231775" indent="-231775" algn="l">
                  <a:spcBef>
                    <a:spcPct val="0"/>
                  </a:spcBef>
                  <a:buClrTx/>
                  <a:buFont typeface="Arial" charset="0"/>
                  <a:buChar char="•"/>
                </a:pPr>
                <a:r>
                  <a:rPr lang="en-US" sz="1600" dirty="0" smtClean="0">
                    <a:latin typeface="Calibri" pitchFamily="34" charset="0"/>
                  </a:rPr>
                  <a:t>Convenience </a:t>
                </a:r>
                <a:r>
                  <a:rPr lang="en-US" sz="1600" dirty="0">
                    <a:latin typeface="Calibri" pitchFamily="34" charset="0"/>
                  </a:rPr>
                  <a:t>Outweighs Risk</a:t>
                </a:r>
              </a:p>
              <a:p>
                <a:pPr marL="231775" indent="-231775" algn="l">
                  <a:spcBef>
                    <a:spcPct val="0"/>
                  </a:spcBef>
                  <a:buClrTx/>
                  <a:buFont typeface="Arial" charset="0"/>
                  <a:buChar char="•"/>
                </a:pPr>
                <a:r>
                  <a:rPr lang="en-US" sz="1600" dirty="0" smtClean="0">
                    <a:latin typeface="Calibri" pitchFamily="34" charset="0"/>
                  </a:rPr>
                  <a:t>Low </a:t>
                </a:r>
                <a:r>
                  <a:rPr lang="en-US" sz="1600" dirty="0">
                    <a:latin typeface="Calibri" pitchFamily="34" charset="0"/>
                  </a:rPr>
                  <a:t>Cost or Free</a:t>
                </a:r>
              </a:p>
              <a:p>
                <a:pPr marL="231775" indent="-231775" algn="l">
                  <a:spcBef>
                    <a:spcPct val="0"/>
                  </a:spcBef>
                  <a:buClrTx/>
                  <a:buFont typeface="Arial" charset="0"/>
                  <a:buChar char="•"/>
                </a:pPr>
                <a:r>
                  <a:rPr lang="en-US" sz="1600" dirty="0" smtClean="0">
                    <a:latin typeface="Calibri" pitchFamily="34" charset="0"/>
                  </a:rPr>
                  <a:t>Ex: Picasa, Google apps</a:t>
                </a:r>
                <a:endParaRPr lang="en-US" sz="1600" dirty="0">
                  <a:latin typeface="Calibri" pitchFamily="34" charset="0"/>
                </a:endParaRPr>
              </a:p>
            </p:txBody>
          </p:sp>
        </p:grpSp>
        <p:cxnSp>
          <p:nvCxnSpPr>
            <p:cNvPr id="74" name="Elbow Connector 73"/>
            <p:cNvCxnSpPr/>
            <p:nvPr/>
          </p:nvCxnSpPr>
          <p:spPr>
            <a:xfrm rot="16200000" flipH="1">
              <a:off x="1209" y="1567"/>
              <a:ext cx="271" cy="89"/>
            </a:xfrm>
            <a:prstGeom prst="bentConnector3">
              <a:avLst>
                <a:gd name="adj1" fmla="val 50000"/>
              </a:avLst>
            </a:prstGeom>
            <a:ln w="34925">
              <a:solidFill>
                <a:schemeClr val="bg2"/>
              </a:solidFill>
              <a:tailEnd type="arrow"/>
            </a:ln>
          </p:spPr>
          <p:style>
            <a:lnRef idx="1">
              <a:schemeClr val="accent1"/>
            </a:lnRef>
            <a:fillRef idx="0">
              <a:schemeClr val="accent1"/>
            </a:fillRef>
            <a:effectRef idx="0">
              <a:schemeClr val="accent1"/>
            </a:effectRef>
            <a:fontRef idx="minor">
              <a:schemeClr val="tx1"/>
            </a:fontRef>
          </p:style>
        </p:cxnSp>
      </p:grpSp>
      <p:grpSp>
        <p:nvGrpSpPr>
          <p:cNvPr id="77" name="Group 65"/>
          <p:cNvGrpSpPr>
            <a:grpSpLocks/>
          </p:cNvGrpSpPr>
          <p:nvPr/>
        </p:nvGrpSpPr>
        <p:grpSpPr bwMode="auto">
          <a:xfrm>
            <a:off x="4016949" y="2208845"/>
            <a:ext cx="3359529" cy="1986952"/>
            <a:chOff x="2500" y="1521"/>
            <a:chExt cx="2189" cy="1326"/>
          </a:xfrm>
        </p:grpSpPr>
        <p:grpSp>
          <p:nvGrpSpPr>
            <p:cNvPr id="78" name="Group 58"/>
            <p:cNvGrpSpPr>
              <a:grpSpLocks/>
            </p:cNvGrpSpPr>
            <p:nvPr/>
          </p:nvGrpSpPr>
          <p:grpSpPr bwMode="auto">
            <a:xfrm>
              <a:off x="2500" y="1741"/>
              <a:ext cx="2189" cy="1106"/>
              <a:chOff x="2500" y="1741"/>
              <a:chExt cx="2189" cy="1106"/>
            </a:xfrm>
          </p:grpSpPr>
          <p:pic>
            <p:nvPicPr>
              <p:cNvPr id="80" name="AutoShape 5"/>
              <p:cNvPicPr>
                <a:picLocks noChangeArrowheads="1"/>
              </p:cNvPicPr>
              <p:nvPr/>
            </p:nvPicPr>
            <p:blipFill>
              <a:blip r:embed="rId4" cstate="print"/>
              <a:srcRect/>
              <a:stretch>
                <a:fillRect/>
              </a:stretch>
            </p:blipFill>
            <p:spPr bwMode="auto">
              <a:xfrm>
                <a:off x="2500" y="1741"/>
                <a:ext cx="2189" cy="1106"/>
              </a:xfrm>
              <a:prstGeom prst="rect">
                <a:avLst/>
              </a:prstGeom>
              <a:noFill/>
            </p:spPr>
          </p:pic>
          <p:sp>
            <p:nvSpPr>
              <p:cNvPr id="81" name="Text Box 42"/>
              <p:cNvSpPr txBox="1">
                <a:spLocks noChangeArrowheads="1"/>
              </p:cNvSpPr>
              <p:nvPr/>
            </p:nvSpPr>
            <p:spPr bwMode="auto">
              <a:xfrm rot="16200000">
                <a:off x="3088" y="1248"/>
                <a:ext cx="1009" cy="2093"/>
              </a:xfrm>
              <a:prstGeom prst="rect">
                <a:avLst/>
              </a:prstGeom>
              <a:noFill/>
              <a:ln w="9525">
                <a:noFill/>
                <a:miter lim="800000"/>
                <a:headEnd/>
                <a:tailEnd/>
              </a:ln>
            </p:spPr>
            <p:txBody>
              <a:bodyPr vert="eaVert" anchor="ctr"/>
              <a:lstStyle/>
              <a:p>
                <a:pPr algn="l">
                  <a:spcBef>
                    <a:spcPct val="0"/>
                  </a:spcBef>
                  <a:buClrTx/>
                  <a:buFontTx/>
                  <a:buNone/>
                </a:pPr>
                <a:r>
                  <a:rPr lang="en-US" sz="1600" b="1" dirty="0">
                    <a:latin typeface="Calibri" pitchFamily="34" charset="0"/>
                  </a:rPr>
                  <a:t>Hybrid Cloud</a:t>
                </a:r>
                <a:r>
                  <a:rPr lang="en-US" sz="1600" dirty="0">
                    <a:latin typeface="Calibri" pitchFamily="34" charset="0"/>
                  </a:rPr>
                  <a:t> </a:t>
                </a:r>
              </a:p>
              <a:p>
                <a:pPr marL="231775" indent="-231775" algn="l">
                  <a:spcBef>
                    <a:spcPct val="0"/>
                  </a:spcBef>
                  <a:buClrTx/>
                  <a:buFont typeface="Arial" charset="0"/>
                  <a:buChar char="•"/>
                </a:pPr>
                <a:r>
                  <a:rPr lang="en-US" sz="1600" dirty="0" smtClean="0">
                    <a:latin typeface="Calibri" pitchFamily="34" charset="0"/>
                  </a:rPr>
                  <a:t>Tier </a:t>
                </a:r>
                <a:r>
                  <a:rPr lang="en-US" sz="1600" dirty="0">
                    <a:latin typeface="Calibri" pitchFamily="34" charset="0"/>
                  </a:rPr>
                  <a:t>1 Apps: Private </a:t>
                </a:r>
                <a:r>
                  <a:rPr lang="en-US" sz="1600" dirty="0" smtClean="0">
                    <a:latin typeface="Calibri" pitchFamily="34" charset="0"/>
                  </a:rPr>
                  <a:t>Cloud</a:t>
                </a:r>
                <a:endParaRPr lang="en-US" sz="1600" dirty="0">
                  <a:latin typeface="Calibri" pitchFamily="34" charset="0"/>
                </a:endParaRPr>
              </a:p>
              <a:p>
                <a:pPr marL="231775" indent="-231775" algn="l">
                  <a:spcBef>
                    <a:spcPct val="0"/>
                  </a:spcBef>
                  <a:buClrTx/>
                  <a:buFont typeface="Arial" charset="0"/>
                  <a:buChar char="•"/>
                </a:pPr>
                <a:r>
                  <a:rPr lang="en-US" sz="1600" dirty="0" smtClean="0">
                    <a:latin typeface="Calibri" pitchFamily="34" charset="0"/>
                  </a:rPr>
                  <a:t>Tier </a:t>
                </a:r>
                <a:r>
                  <a:rPr lang="en-US" sz="1600" dirty="0">
                    <a:latin typeface="Calibri" pitchFamily="34" charset="0"/>
                  </a:rPr>
                  <a:t>2-4:</a:t>
                </a:r>
              </a:p>
              <a:p>
                <a:pPr marL="682625" lvl="1" indent="-334963" algn="l">
                  <a:spcBef>
                    <a:spcPct val="0"/>
                  </a:spcBef>
                  <a:buClrTx/>
                  <a:buFont typeface="Arial" charset="0"/>
                  <a:buChar char="•"/>
                </a:pPr>
                <a:r>
                  <a:rPr lang="en-US" sz="1400" dirty="0">
                    <a:latin typeface="Calibri" pitchFamily="34" charset="0"/>
                  </a:rPr>
                  <a:t>Public </a:t>
                </a:r>
                <a:r>
                  <a:rPr lang="en-US" sz="1400" dirty="0" smtClean="0">
                    <a:latin typeface="Calibri" pitchFamily="34" charset="0"/>
                  </a:rPr>
                  <a:t>Cloud </a:t>
                </a:r>
                <a:r>
                  <a:rPr lang="en-US" sz="1400" dirty="0">
                    <a:latin typeface="Calibri" pitchFamily="34" charset="0"/>
                  </a:rPr>
                  <a:t>for Backup, Archive, </a:t>
                </a:r>
                <a:r>
                  <a:rPr lang="en-US" sz="1400" dirty="0" smtClean="0">
                    <a:latin typeface="Calibri" pitchFamily="34" charset="0"/>
                  </a:rPr>
                  <a:t>Testing</a:t>
                </a:r>
                <a:endParaRPr lang="en-US" sz="1400" dirty="0">
                  <a:latin typeface="Calibri" pitchFamily="34" charset="0"/>
                </a:endParaRPr>
              </a:p>
              <a:p>
                <a:pPr marL="682625" lvl="1" indent="-334963" algn="l">
                  <a:spcBef>
                    <a:spcPct val="0"/>
                  </a:spcBef>
                  <a:buClrTx/>
                  <a:buFont typeface="Arial" charset="0"/>
                  <a:buChar char="•"/>
                </a:pPr>
                <a:r>
                  <a:rPr lang="en-US" sz="1400" dirty="0">
                    <a:latin typeface="Calibri" pitchFamily="34" charset="0"/>
                  </a:rPr>
                  <a:t>Non OLTP Apps</a:t>
                </a:r>
              </a:p>
            </p:txBody>
          </p:sp>
        </p:grpSp>
        <p:cxnSp>
          <p:nvCxnSpPr>
            <p:cNvPr id="79" name="Elbow Connector 78"/>
            <p:cNvCxnSpPr/>
            <p:nvPr/>
          </p:nvCxnSpPr>
          <p:spPr>
            <a:xfrm rot="16200000" flipH="1">
              <a:off x="3463" y="1612"/>
              <a:ext cx="271" cy="89"/>
            </a:xfrm>
            <a:prstGeom prst="bentConnector3">
              <a:avLst>
                <a:gd name="adj1" fmla="val 56654"/>
              </a:avLst>
            </a:prstGeom>
            <a:ln w="34925">
              <a:solidFill>
                <a:schemeClr val="bg2"/>
              </a:solidFill>
              <a:tailEnd type="arrow"/>
            </a:ln>
          </p:spPr>
          <p:style>
            <a:lnRef idx="1">
              <a:schemeClr val="accent1"/>
            </a:lnRef>
            <a:fillRef idx="0">
              <a:schemeClr val="accent1"/>
            </a:fillRef>
            <a:effectRef idx="0">
              <a:schemeClr val="accent1"/>
            </a:effectRef>
            <a:fontRef idx="minor">
              <a:schemeClr val="tx1"/>
            </a:fontRef>
          </p:style>
        </p:cxnSp>
      </p:grpSp>
      <p:grpSp>
        <p:nvGrpSpPr>
          <p:cNvPr id="82" name="Group 81"/>
          <p:cNvGrpSpPr>
            <a:grpSpLocks/>
          </p:cNvGrpSpPr>
          <p:nvPr/>
        </p:nvGrpSpPr>
        <p:grpSpPr bwMode="auto">
          <a:xfrm>
            <a:off x="1879068" y="2276275"/>
            <a:ext cx="3347250" cy="3752132"/>
            <a:chOff x="1714481" y="2428868"/>
            <a:chExt cx="3462738" cy="3975325"/>
          </a:xfrm>
        </p:grpSpPr>
        <p:sp>
          <p:nvSpPr>
            <p:cNvPr id="83" name="AutoShape 6"/>
            <p:cNvSpPr>
              <a:spLocks noChangeArrowheads="1"/>
            </p:cNvSpPr>
            <p:nvPr/>
          </p:nvSpPr>
          <p:spPr bwMode="auto">
            <a:xfrm rot="16200000">
              <a:off x="2601195" y="3828170"/>
              <a:ext cx="1689309" cy="3462738"/>
            </a:xfrm>
            <a:prstGeom prst="roundRect">
              <a:avLst>
                <a:gd name="adj" fmla="val 13745"/>
              </a:avLst>
            </a:prstGeom>
            <a:solidFill>
              <a:srgbClr val="FFFFFF"/>
            </a:solidFill>
            <a:ln w="38100">
              <a:noFill/>
              <a:round/>
              <a:headEnd/>
              <a:tailEnd/>
            </a:ln>
            <a:effectLst>
              <a:innerShdw blurRad="114300">
                <a:prstClr val="black"/>
              </a:innerShdw>
            </a:effectLst>
          </p:spPr>
          <p:txBody>
            <a:bodyPr vert="eaVert" wrap="none" anchor="ctr"/>
            <a:lstStyle/>
            <a:p>
              <a:pPr algn="l">
                <a:spcBef>
                  <a:spcPct val="0"/>
                </a:spcBef>
                <a:buClrTx/>
                <a:buFontTx/>
                <a:buNone/>
              </a:pPr>
              <a:r>
                <a:rPr lang="en-US" sz="1600" b="1" dirty="0">
                  <a:latin typeface="Calibri" pitchFamily="34" charset="0"/>
                </a:rPr>
                <a:t>Public Cloud </a:t>
              </a:r>
            </a:p>
            <a:p>
              <a:pPr marL="231775" indent="-231775" algn="l">
                <a:spcBef>
                  <a:spcPct val="0"/>
                </a:spcBef>
                <a:buClrTx/>
                <a:buFont typeface="Arial" charset="0"/>
                <a:buChar char="•"/>
              </a:pPr>
              <a:r>
                <a:rPr lang="en-US" sz="1600" dirty="0" smtClean="0">
                  <a:latin typeface="Calibri" pitchFamily="34" charset="0"/>
                </a:rPr>
                <a:t>Convenience Outweighs Risk</a:t>
              </a:r>
            </a:p>
            <a:p>
              <a:pPr marL="231775" indent="-231775" algn="l">
                <a:spcBef>
                  <a:spcPct val="0"/>
                </a:spcBef>
                <a:buClrTx/>
                <a:buFont typeface="Arial" charset="0"/>
                <a:buChar char="•"/>
              </a:pPr>
              <a:r>
                <a:rPr lang="en-US" sz="1600" dirty="0" smtClean="0">
                  <a:latin typeface="Calibri" pitchFamily="34" charset="0"/>
                </a:rPr>
                <a:t>No CAPEX and OPEX</a:t>
              </a:r>
            </a:p>
            <a:p>
              <a:pPr marL="231775" indent="-231775" algn="l">
                <a:spcBef>
                  <a:spcPct val="0"/>
                </a:spcBef>
                <a:buClrTx/>
                <a:buFont typeface="Arial" charset="0"/>
                <a:buChar char="•"/>
              </a:pPr>
              <a:r>
                <a:rPr lang="en-US" sz="1600" dirty="0" smtClean="0">
                  <a:latin typeface="Calibri" pitchFamily="34" charset="0"/>
                </a:rPr>
                <a:t>Self-service</a:t>
              </a:r>
            </a:p>
            <a:p>
              <a:pPr marL="231775" indent="-231775" algn="l">
                <a:spcBef>
                  <a:spcPct val="0"/>
                </a:spcBef>
                <a:buClrTx/>
                <a:buFont typeface="Arial" charset="0"/>
                <a:buChar char="•"/>
              </a:pPr>
              <a:r>
                <a:rPr lang="en-US" sz="1600" dirty="0" smtClean="0">
                  <a:latin typeface="Calibri" pitchFamily="34" charset="0"/>
                </a:rPr>
                <a:t>Back Office, Development, and</a:t>
              </a:r>
            </a:p>
            <a:p>
              <a:pPr marL="231775" indent="-231775" algn="l">
                <a:spcBef>
                  <a:spcPct val="0"/>
                </a:spcBef>
                <a:buClrTx/>
              </a:pPr>
              <a:r>
                <a:rPr lang="en-US" sz="1600" dirty="0" smtClean="0">
                  <a:latin typeface="Calibri" pitchFamily="34" charset="0"/>
                </a:rPr>
                <a:t>    Production</a:t>
              </a:r>
              <a:endParaRPr lang="en-US" sz="1600" dirty="0">
                <a:latin typeface="Calibri" pitchFamily="34" charset="0"/>
              </a:endParaRPr>
            </a:p>
          </p:txBody>
        </p:sp>
        <p:cxnSp>
          <p:nvCxnSpPr>
            <p:cNvPr id="84" name="Elbow Connector 83"/>
            <p:cNvCxnSpPr/>
            <p:nvPr/>
          </p:nvCxnSpPr>
          <p:spPr>
            <a:xfrm rot="16200000" flipH="1">
              <a:off x="2536175" y="3464764"/>
              <a:ext cx="2286129" cy="214337"/>
            </a:xfrm>
            <a:prstGeom prst="bentConnector3">
              <a:avLst>
                <a:gd name="adj1" fmla="val 50000"/>
              </a:avLst>
            </a:prstGeom>
            <a:ln w="34925">
              <a:solidFill>
                <a:schemeClr val="bg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85" name="Elbow Connector 84"/>
          <p:cNvCxnSpPr/>
          <p:nvPr/>
        </p:nvCxnSpPr>
        <p:spPr>
          <a:xfrm rot="16200000" flipH="1">
            <a:off x="6670531" y="3080543"/>
            <a:ext cx="2157776" cy="414378"/>
          </a:xfrm>
          <a:prstGeom prst="bentConnector3">
            <a:avLst>
              <a:gd name="adj1" fmla="val 50000"/>
            </a:avLst>
          </a:prstGeom>
          <a:ln w="34925">
            <a:solidFill>
              <a:schemeClr val="bg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86" name="Text Box 54"/>
          <p:cNvSpPr txBox="1">
            <a:spLocks noChangeArrowheads="1"/>
          </p:cNvSpPr>
          <p:nvPr/>
        </p:nvSpPr>
        <p:spPr bwMode="auto">
          <a:xfrm>
            <a:off x="1054916" y="1503072"/>
            <a:ext cx="1141841" cy="246221"/>
          </a:xfrm>
          <a:prstGeom prst="rect">
            <a:avLst/>
          </a:prstGeom>
          <a:noFill/>
          <a:ln w="25400" algn="ctr">
            <a:noFill/>
            <a:miter lim="800000"/>
            <a:headEnd/>
            <a:tailEnd type="none" w="lg" len="med"/>
          </a:ln>
          <a:effectLst>
            <a:outerShdw dist="35921" dir="2700000" algn="ctr" rotWithShape="0">
              <a:srgbClr val="777777"/>
            </a:outerShdw>
          </a:effectLst>
        </p:spPr>
        <p:txBody>
          <a:bodyPr lIns="0" tIns="0" rIns="0" bIns="0">
            <a:spAutoFit/>
          </a:bodyPr>
          <a:lstStyle/>
          <a:p>
            <a:pPr marL="354013" indent="-354013" defTabSz="941388"/>
            <a:r>
              <a:rPr kumimoji="1" lang="en-US" sz="1600" b="1" dirty="0">
                <a:solidFill>
                  <a:schemeClr val="bg1"/>
                </a:solidFill>
                <a:latin typeface="Calibri" pitchFamily="34" charset="0"/>
              </a:rPr>
              <a:t>Individual</a:t>
            </a:r>
          </a:p>
        </p:txBody>
      </p:sp>
      <p:sp>
        <p:nvSpPr>
          <p:cNvPr id="87" name="Text Box 55"/>
          <p:cNvSpPr txBox="1">
            <a:spLocks noChangeArrowheads="1"/>
          </p:cNvSpPr>
          <p:nvPr/>
        </p:nvSpPr>
        <p:spPr bwMode="auto">
          <a:xfrm>
            <a:off x="2984075" y="1512062"/>
            <a:ext cx="1141841" cy="246221"/>
          </a:xfrm>
          <a:prstGeom prst="rect">
            <a:avLst/>
          </a:prstGeom>
          <a:noFill/>
          <a:ln w="25400" algn="ctr">
            <a:noFill/>
            <a:miter lim="800000"/>
            <a:headEnd/>
            <a:tailEnd type="none" w="lg" len="med"/>
          </a:ln>
          <a:effectLst>
            <a:outerShdw dist="35921" dir="2700000" algn="ctr" rotWithShape="0">
              <a:srgbClr val="777777"/>
            </a:outerShdw>
          </a:effectLst>
        </p:spPr>
        <p:txBody>
          <a:bodyPr lIns="0" tIns="0" rIns="0" bIns="0">
            <a:spAutoFit/>
          </a:bodyPr>
          <a:lstStyle/>
          <a:p>
            <a:pPr marL="354013" indent="-354013" defTabSz="941388"/>
            <a:r>
              <a:rPr kumimoji="1" lang="en-US" sz="1600" b="1">
                <a:solidFill>
                  <a:schemeClr val="bg1"/>
                </a:solidFill>
                <a:latin typeface="Calibri" pitchFamily="34" charset="0"/>
              </a:rPr>
              <a:t>Startup</a:t>
            </a:r>
          </a:p>
        </p:txBody>
      </p:sp>
      <p:sp>
        <p:nvSpPr>
          <p:cNvPr id="88" name="Text Box 56"/>
          <p:cNvSpPr txBox="1">
            <a:spLocks noChangeArrowheads="1"/>
          </p:cNvSpPr>
          <p:nvPr/>
        </p:nvSpPr>
        <p:spPr bwMode="auto">
          <a:xfrm>
            <a:off x="4807337" y="1512062"/>
            <a:ext cx="1141841" cy="246221"/>
          </a:xfrm>
          <a:prstGeom prst="rect">
            <a:avLst/>
          </a:prstGeom>
          <a:noFill/>
          <a:ln w="25400" algn="ctr">
            <a:noFill/>
            <a:miter lim="800000"/>
            <a:headEnd/>
            <a:tailEnd type="none" w="lg" len="med"/>
          </a:ln>
          <a:effectLst>
            <a:outerShdw dist="35921" dir="2700000" algn="ctr" rotWithShape="0">
              <a:srgbClr val="777777"/>
            </a:outerShdw>
          </a:effectLst>
        </p:spPr>
        <p:txBody>
          <a:bodyPr lIns="0" tIns="0" rIns="0" bIns="0">
            <a:spAutoFit/>
          </a:bodyPr>
          <a:lstStyle/>
          <a:p>
            <a:pPr marL="354013" indent="-354013" defTabSz="941388"/>
            <a:r>
              <a:rPr kumimoji="1" lang="en-US" sz="1600" b="1">
                <a:solidFill>
                  <a:schemeClr val="bg1"/>
                </a:solidFill>
                <a:latin typeface="Calibri" pitchFamily="34" charset="0"/>
              </a:rPr>
              <a:t>SMB</a:t>
            </a:r>
          </a:p>
        </p:txBody>
      </p:sp>
      <p:grpSp>
        <p:nvGrpSpPr>
          <p:cNvPr id="90" name="Group 64"/>
          <p:cNvGrpSpPr>
            <a:grpSpLocks/>
          </p:cNvGrpSpPr>
          <p:nvPr/>
        </p:nvGrpSpPr>
        <p:grpSpPr bwMode="auto">
          <a:xfrm>
            <a:off x="5582376" y="4354633"/>
            <a:ext cx="3359529" cy="1765180"/>
            <a:chOff x="5500" y="1585"/>
            <a:chExt cx="2189" cy="1178"/>
          </a:xfrm>
        </p:grpSpPr>
        <p:pic>
          <p:nvPicPr>
            <p:cNvPr id="91" name="AutoShape 5"/>
            <p:cNvPicPr>
              <a:picLocks noChangeArrowheads="1"/>
            </p:cNvPicPr>
            <p:nvPr/>
          </p:nvPicPr>
          <p:blipFill>
            <a:blip r:embed="rId4" cstate="print"/>
            <a:srcRect/>
            <a:stretch>
              <a:fillRect/>
            </a:stretch>
          </p:blipFill>
          <p:spPr bwMode="auto">
            <a:xfrm>
              <a:off x="5500" y="1585"/>
              <a:ext cx="2189" cy="1166"/>
            </a:xfrm>
            <a:prstGeom prst="rect">
              <a:avLst/>
            </a:prstGeom>
            <a:noFill/>
          </p:spPr>
        </p:pic>
        <p:sp>
          <p:nvSpPr>
            <p:cNvPr id="92" name="Text Box 63"/>
            <p:cNvSpPr txBox="1">
              <a:spLocks noChangeArrowheads="1"/>
            </p:cNvSpPr>
            <p:nvPr/>
          </p:nvSpPr>
          <p:spPr bwMode="auto">
            <a:xfrm rot="16200000">
              <a:off x="6010" y="1134"/>
              <a:ext cx="1165" cy="2093"/>
            </a:xfrm>
            <a:prstGeom prst="rect">
              <a:avLst/>
            </a:prstGeom>
            <a:noFill/>
            <a:ln w="9525">
              <a:noFill/>
              <a:miter lim="800000"/>
              <a:headEnd/>
              <a:tailEnd/>
            </a:ln>
          </p:spPr>
          <p:txBody>
            <a:bodyPr vert="eaVert" anchor="ctr"/>
            <a:lstStyle/>
            <a:p>
              <a:pPr algn="l">
                <a:spcBef>
                  <a:spcPct val="0"/>
                </a:spcBef>
                <a:buClrTx/>
                <a:buFontTx/>
                <a:buNone/>
              </a:pPr>
              <a:r>
                <a:rPr lang="en-US" sz="1600" b="1" dirty="0" smtClean="0">
                  <a:latin typeface="Calibri" pitchFamily="34" charset="0"/>
                </a:rPr>
                <a:t>Private Cloud</a:t>
              </a:r>
              <a:r>
                <a:rPr lang="en-US" sz="1600" dirty="0" smtClean="0">
                  <a:latin typeface="Calibri" pitchFamily="34" charset="0"/>
                </a:rPr>
                <a:t> </a:t>
              </a:r>
              <a:endParaRPr lang="en-US" sz="1600" dirty="0">
                <a:latin typeface="Calibri" pitchFamily="34" charset="0"/>
              </a:endParaRPr>
            </a:p>
            <a:p>
              <a:pPr marL="231775" indent="-231775" algn="l">
                <a:spcBef>
                  <a:spcPct val="0"/>
                </a:spcBef>
                <a:buClrTx/>
                <a:buFont typeface="Arial" charset="0"/>
                <a:buChar char="•"/>
              </a:pPr>
              <a:r>
                <a:rPr lang="en-US" sz="1600" dirty="0" smtClean="0">
                  <a:latin typeface="Calibri" pitchFamily="34" charset="0"/>
                </a:rPr>
                <a:t>Tier </a:t>
              </a:r>
              <a:r>
                <a:rPr lang="en-US" sz="1600" dirty="0">
                  <a:latin typeface="Calibri" pitchFamily="34" charset="0"/>
                </a:rPr>
                <a:t>2-4: Private </a:t>
              </a:r>
              <a:r>
                <a:rPr lang="en-US" sz="1600" dirty="0" smtClean="0">
                  <a:latin typeface="Calibri" pitchFamily="34" charset="0"/>
                </a:rPr>
                <a:t>Cloud</a:t>
              </a:r>
            </a:p>
            <a:p>
              <a:pPr marL="231775" indent="-231775" algn="l">
                <a:spcBef>
                  <a:spcPct val="0"/>
                </a:spcBef>
                <a:buClrTx/>
                <a:buFont typeface="Arial" charset="0"/>
                <a:buChar char="•"/>
              </a:pPr>
              <a:r>
                <a:rPr lang="en-US" sz="1600" dirty="0" smtClean="0">
                  <a:latin typeface="Calibri" pitchFamily="34" charset="0"/>
                </a:rPr>
                <a:t>Tier 1 may continue to run in a classic environment</a:t>
              </a:r>
              <a:endParaRPr lang="en-US" sz="1600" dirty="0">
                <a:latin typeface="Calibri" pitchFamily="34" charset="0"/>
              </a:endParaRPr>
            </a:p>
          </p:txBody>
        </p:sp>
      </p:grpSp>
      <p:grpSp>
        <p:nvGrpSpPr>
          <p:cNvPr id="58" name="Group 22"/>
          <p:cNvGrpSpPr>
            <a:grpSpLocks/>
          </p:cNvGrpSpPr>
          <p:nvPr/>
        </p:nvGrpSpPr>
        <p:grpSpPr bwMode="auto">
          <a:xfrm>
            <a:off x="5944928" y="1240542"/>
            <a:ext cx="1341463" cy="166628"/>
            <a:chOff x="2003" y="3439"/>
            <a:chExt cx="468" cy="244"/>
          </a:xfrm>
        </p:grpSpPr>
        <p:sp>
          <p:nvSpPr>
            <p:cNvPr id="60" name="Oval 23"/>
            <p:cNvSpPr>
              <a:spLocks noChangeArrowheads="1"/>
            </p:cNvSpPr>
            <p:nvPr/>
          </p:nvSpPr>
          <p:spPr bwMode="gray">
            <a:xfrm>
              <a:off x="2003" y="3439"/>
              <a:ext cx="79" cy="241"/>
            </a:xfrm>
            <a:prstGeom prst="ellipse">
              <a:avLst/>
            </a:prstGeom>
            <a:gradFill rotWithShape="0">
              <a:gsLst>
                <a:gs pos="0">
                  <a:schemeClr val="bg1">
                    <a:gamma/>
                    <a:shade val="46275"/>
                    <a:invGamma/>
                  </a:schemeClr>
                </a:gs>
                <a:gs pos="100000">
                  <a:schemeClr val="bg1"/>
                </a:gs>
              </a:gsLst>
              <a:lin ang="5400000" scaled="1"/>
            </a:gradFill>
            <a:ln w="9525">
              <a:noFill/>
              <a:round/>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62" name="Oval 25"/>
            <p:cNvSpPr>
              <a:spLocks noChangeArrowheads="1"/>
            </p:cNvSpPr>
            <p:nvPr/>
          </p:nvSpPr>
          <p:spPr bwMode="gray">
            <a:xfrm>
              <a:off x="2400" y="3444"/>
              <a:ext cx="71" cy="235"/>
            </a:xfrm>
            <a:prstGeom prst="ellipse">
              <a:avLst/>
            </a:prstGeom>
            <a:gradFill rotWithShape="0">
              <a:gsLst>
                <a:gs pos="0">
                  <a:schemeClr val="bg1">
                    <a:gamma/>
                    <a:shade val="46275"/>
                    <a:invGamma/>
                  </a:schemeClr>
                </a:gs>
                <a:gs pos="100000">
                  <a:schemeClr val="bg1"/>
                </a:gs>
              </a:gsLst>
              <a:lin ang="5400000" scaled="1"/>
            </a:gradFill>
            <a:ln w="12700">
              <a:solidFill>
                <a:schemeClr val="bg1"/>
              </a:solidFill>
              <a:round/>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63" name="Oval 26"/>
            <p:cNvSpPr>
              <a:spLocks noChangeArrowheads="1"/>
            </p:cNvSpPr>
            <p:nvPr/>
          </p:nvSpPr>
          <p:spPr bwMode="gray">
            <a:xfrm>
              <a:off x="2438" y="3518"/>
              <a:ext cx="20" cy="70"/>
            </a:xfrm>
            <a:prstGeom prst="ellipse">
              <a:avLst/>
            </a:prstGeom>
            <a:gradFill rotWithShape="0">
              <a:gsLst>
                <a:gs pos="0">
                  <a:schemeClr val="bg1">
                    <a:gamma/>
                    <a:shade val="46275"/>
                    <a:invGamma/>
                  </a:schemeClr>
                </a:gs>
                <a:gs pos="100000">
                  <a:schemeClr val="bg1"/>
                </a:gs>
              </a:gsLst>
              <a:lin ang="5400000" scaled="1"/>
            </a:gradFill>
            <a:ln w="9525">
              <a:noFill/>
              <a:round/>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61" name="Rectangle 24"/>
            <p:cNvSpPr>
              <a:spLocks noChangeArrowheads="1"/>
            </p:cNvSpPr>
            <p:nvPr/>
          </p:nvSpPr>
          <p:spPr bwMode="gray">
            <a:xfrm>
              <a:off x="2048" y="3444"/>
              <a:ext cx="388" cy="239"/>
            </a:xfrm>
            <a:prstGeom prst="rect">
              <a:avLst/>
            </a:prstGeom>
            <a:gradFill rotWithShape="0">
              <a:gsLst>
                <a:gs pos="0">
                  <a:schemeClr val="bg1">
                    <a:gamma/>
                    <a:shade val="46275"/>
                    <a:invGamma/>
                  </a:schemeClr>
                </a:gs>
                <a:gs pos="100000">
                  <a:schemeClr val="bg1"/>
                </a:gs>
              </a:gsLst>
              <a:lin ang="5400000" scaled="1"/>
            </a:gradFill>
            <a:ln w="9525">
              <a:noFill/>
              <a:miter lim="800000"/>
              <a:headEnd/>
              <a:tailEnd/>
            </a:ln>
            <a:effectLst/>
          </p:spPr>
          <p:txBody>
            <a:bodyPr wrap="none" anchor="ctr"/>
            <a:lstStyle/>
            <a:p>
              <a:pPr algn="l">
                <a:spcBef>
                  <a:spcPct val="0"/>
                </a:spcBef>
                <a:buClrTx/>
                <a:buFontTx/>
                <a:buNone/>
                <a:defRPr/>
              </a:pPr>
              <a:endParaRPr lang="en-US" sz="1600" dirty="0">
                <a:solidFill>
                  <a:schemeClr val="tx1"/>
                </a:solidFill>
                <a:latin typeface="Calibri" pitchFamily="34" charset="0"/>
                <a:cs typeface="+mn-cs"/>
              </a:endParaRPr>
            </a:p>
          </p:txBody>
        </p:sp>
      </p:grpSp>
      <p:sp>
        <p:nvSpPr>
          <p:cNvPr id="59" name="Rectangle 27"/>
          <p:cNvSpPr>
            <a:spLocks noChangeArrowheads="1"/>
          </p:cNvSpPr>
          <p:nvPr/>
        </p:nvSpPr>
        <p:spPr bwMode="gray">
          <a:xfrm rot="3419336">
            <a:off x="6614527" y="1022108"/>
            <a:ext cx="1166398" cy="1103382"/>
          </a:xfrm>
          <a:prstGeom prst="rect">
            <a:avLst/>
          </a:prstGeom>
          <a:gradFill rotWithShape="0">
            <a:gsLst>
              <a:gs pos="0">
                <a:srgbClr val="001847"/>
              </a:gs>
              <a:gs pos="100000">
                <a:schemeClr val="accent1"/>
              </a:gs>
            </a:gsLst>
            <a:lin ang="5400000" scaled="1"/>
          </a:gra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p:spPr>
        <p:txBody>
          <a:bodyPr rot="10800000" vert="eaVert" wrap="none" anchor="ctr">
            <a:flatTx/>
          </a:bodyPr>
          <a:lstStyle/>
          <a:p>
            <a:pPr algn="l">
              <a:spcBef>
                <a:spcPct val="0"/>
              </a:spcBef>
              <a:buClrTx/>
              <a:buFontTx/>
              <a:buNone/>
              <a:defRPr/>
            </a:pPr>
            <a:endParaRPr lang="en-US" sz="1600" dirty="0">
              <a:solidFill>
                <a:schemeClr val="tx1"/>
              </a:solidFill>
              <a:latin typeface="Calibri" pitchFamily="34" charset="0"/>
              <a:cs typeface="+mn-cs"/>
            </a:endParaRPr>
          </a:p>
        </p:txBody>
      </p:sp>
      <p:sp>
        <p:nvSpPr>
          <p:cNvPr id="89" name="Text Box 57"/>
          <p:cNvSpPr txBox="1">
            <a:spLocks noChangeArrowheads="1"/>
          </p:cNvSpPr>
          <p:nvPr/>
        </p:nvSpPr>
        <p:spPr bwMode="auto">
          <a:xfrm>
            <a:off x="6695057" y="1507568"/>
            <a:ext cx="1141841" cy="246221"/>
          </a:xfrm>
          <a:prstGeom prst="rect">
            <a:avLst/>
          </a:prstGeom>
          <a:noFill/>
          <a:ln w="25400" algn="ctr">
            <a:noFill/>
            <a:miter lim="800000"/>
            <a:headEnd/>
            <a:tailEnd type="none" w="lg" len="med"/>
          </a:ln>
          <a:effectLst>
            <a:outerShdw dist="35921" dir="2700000" algn="ctr" rotWithShape="0">
              <a:srgbClr val="777777"/>
            </a:outerShdw>
          </a:effectLst>
        </p:spPr>
        <p:txBody>
          <a:bodyPr lIns="0" tIns="0" rIns="0" bIns="0">
            <a:spAutoFit/>
          </a:bodyPr>
          <a:lstStyle/>
          <a:p>
            <a:pPr marL="354013" indent="-354013" defTabSz="941388"/>
            <a:r>
              <a:rPr kumimoji="1" lang="en-US" sz="1600" b="1">
                <a:solidFill>
                  <a:schemeClr val="bg1"/>
                </a:solidFill>
                <a:latin typeface="Calibri" pitchFamily="34" charset="0"/>
              </a:rPr>
              <a:t>Enterprise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Choosing Applications for Public Cloud</a:t>
            </a:r>
            <a:endParaRPr lang="en-US" dirty="0"/>
          </a:p>
        </p:txBody>
      </p:sp>
      <p:sp>
        <p:nvSpPr>
          <p:cNvPr id="6" name="Content Placeholder 5"/>
          <p:cNvSpPr>
            <a:spLocks noGrp="1"/>
          </p:cNvSpPr>
          <p:nvPr>
            <p:ph idx="1"/>
          </p:nvPr>
        </p:nvSpPr>
        <p:spPr/>
        <p:txBody>
          <a:bodyPr/>
          <a:lstStyle/>
          <a:p>
            <a:r>
              <a:rPr lang="en-US" dirty="0" smtClean="0"/>
              <a:t>Proprietary and mission-critical application</a:t>
            </a:r>
          </a:p>
          <a:p>
            <a:pPr lvl="1"/>
            <a:r>
              <a:rPr lang="en-US" dirty="0" smtClean="0"/>
              <a:t>Proprietary applications provide competitive advantage</a:t>
            </a:r>
          </a:p>
          <a:p>
            <a:pPr lvl="1"/>
            <a:r>
              <a:rPr lang="en-US" dirty="0" smtClean="0"/>
              <a:t>Organization perceives high risk to move this application to Cloud</a:t>
            </a:r>
          </a:p>
          <a:p>
            <a:pPr lvl="1"/>
            <a:r>
              <a:rPr lang="en-US" dirty="0" smtClean="0"/>
              <a:t>These applications are typically maintained in-house</a:t>
            </a:r>
          </a:p>
          <a:p>
            <a:r>
              <a:rPr lang="en-US" dirty="0" smtClean="0"/>
              <a:t>Non-proprietary but mission-critical application</a:t>
            </a:r>
          </a:p>
          <a:p>
            <a:pPr lvl="1"/>
            <a:r>
              <a:rPr lang="en-US" dirty="0" smtClean="0"/>
              <a:t>Organization perceives high risk to move this application to Cloud </a:t>
            </a:r>
          </a:p>
          <a:p>
            <a:pPr lvl="1"/>
            <a:r>
              <a:rPr lang="en-US" dirty="0" smtClean="0"/>
              <a:t>It can be moved to Cloud if:</a:t>
            </a:r>
          </a:p>
          <a:p>
            <a:pPr lvl="2"/>
            <a:r>
              <a:rPr lang="en-US" dirty="0" smtClean="0"/>
              <a:t>Organization does not have adequate resources to maintain the application</a:t>
            </a:r>
          </a:p>
          <a:p>
            <a:r>
              <a:rPr lang="en-US" dirty="0" smtClean="0"/>
              <a:t>Non-proprietary and non-mission critical application</a:t>
            </a:r>
          </a:p>
          <a:p>
            <a:pPr lvl="1"/>
            <a:r>
              <a:rPr lang="en-US" dirty="0" smtClean="0"/>
              <a:t>Perceived as good candidate for Cloud, unless it is performance sensitive</a:t>
            </a:r>
          </a:p>
          <a:p>
            <a:pPr lvl="1"/>
            <a:endParaRPr lang="en-US" dirty="0"/>
          </a:p>
        </p:txBody>
      </p:sp>
      <p:sp>
        <p:nvSpPr>
          <p:cNvPr id="3" name="Footer Placeholder 2"/>
          <p:cNvSpPr>
            <a:spLocks noGrp="1"/>
          </p:cNvSpPr>
          <p:nvPr>
            <p:ph type="ftr" sz="quarter" idx="10"/>
          </p:nvPr>
        </p:nvSpPr>
        <p:spPr/>
        <p:txBody>
          <a:bodyPr/>
          <a:lstStyle/>
          <a:p>
            <a:pPr>
              <a:defRPr/>
            </a:pPr>
            <a:r>
              <a:rPr lang="en-US" smtClean="0"/>
              <a:t>Cloud Migration Considerations</a:t>
            </a:r>
            <a:endParaRPr lang="en-US" dirty="0"/>
          </a:p>
        </p:txBody>
      </p:sp>
      <p:sp>
        <p:nvSpPr>
          <p:cNvPr id="4" name="Slide Number Placeholder 3"/>
          <p:cNvSpPr>
            <a:spLocks noGrp="1"/>
          </p:cNvSpPr>
          <p:nvPr>
            <p:ph type="sldNum" sz="quarter" idx="11"/>
          </p:nvPr>
        </p:nvSpPr>
        <p:spPr/>
        <p:txBody>
          <a:bodyPr/>
          <a:lstStyle/>
          <a:p>
            <a:pPr>
              <a:defRPr/>
            </a:pPr>
            <a:fld id="{6ADD0FD0-5DC7-4614-9D2E-5687F653AACB}"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Selecting a Cloud Service Provider</a:t>
            </a:r>
            <a:endParaRPr lang="en-US" dirty="0"/>
          </a:p>
        </p:txBody>
      </p:sp>
      <p:sp>
        <p:nvSpPr>
          <p:cNvPr id="8" name="Content Placeholder 7"/>
          <p:cNvSpPr>
            <a:spLocks noGrp="1"/>
          </p:cNvSpPr>
          <p:nvPr>
            <p:ph idx="1"/>
          </p:nvPr>
        </p:nvSpPr>
        <p:spPr/>
        <p:txBody>
          <a:bodyPr/>
          <a:lstStyle/>
          <a:p>
            <a:r>
              <a:rPr lang="en-US" dirty="0" smtClean="0"/>
              <a:t>Some key questions to ask before selecting a Cloud Service provider:</a:t>
            </a:r>
          </a:p>
          <a:p>
            <a:pPr lvl="1"/>
            <a:r>
              <a:rPr lang="en-US" sz="2000" dirty="0" smtClean="0"/>
              <a:t>How long has the provider been providing the services?</a:t>
            </a:r>
          </a:p>
          <a:p>
            <a:pPr lvl="1"/>
            <a:r>
              <a:rPr lang="en-US" sz="2000" dirty="0" smtClean="0"/>
              <a:t>How well does the provider meet the organization’s current and future requirements?</a:t>
            </a:r>
          </a:p>
          <a:p>
            <a:pPr lvl="1"/>
            <a:r>
              <a:rPr lang="en-US" sz="2000" dirty="0" smtClean="0"/>
              <a:t>How easy is it to relinquish resources not in use and to reduce cost?</a:t>
            </a:r>
          </a:p>
          <a:p>
            <a:pPr lvl="1"/>
            <a:r>
              <a:rPr lang="en-US" sz="2000" dirty="0" smtClean="0"/>
              <a:t>What tools does the provider offer (like virtual machine images) that would make it easy to move to another provider when required?</a:t>
            </a:r>
          </a:p>
          <a:p>
            <a:pPr lvl="1"/>
            <a:r>
              <a:rPr lang="en-US" sz="2000" dirty="0" smtClean="0"/>
              <a:t>How easy is it to add/remove services?</a:t>
            </a:r>
          </a:p>
          <a:p>
            <a:pPr lvl="1"/>
            <a:r>
              <a:rPr lang="en-US" sz="2000" dirty="0" smtClean="0"/>
              <a:t>Does the provider have good customer service support?</a:t>
            </a:r>
          </a:p>
          <a:p>
            <a:pPr lvl="1"/>
            <a:r>
              <a:rPr lang="en-US" sz="2000" dirty="0" smtClean="0"/>
              <a:t>What happens when the provider upgrades their software? Is it forced on everyone? Can you upgrade on your own schedule?</a:t>
            </a:r>
          </a:p>
          <a:p>
            <a:pPr lvl="1"/>
            <a:r>
              <a:rPr lang="en-US" sz="2000" dirty="0" smtClean="0"/>
              <a:t>Does the provider offer required security services?</a:t>
            </a:r>
          </a:p>
          <a:p>
            <a:pPr lvl="1"/>
            <a:r>
              <a:rPr lang="en-US" sz="2000" dirty="0" smtClean="0"/>
              <a:t>Does the provider meet your legal and privacy requirements?</a:t>
            </a:r>
            <a:endParaRPr lang="en-US" sz="2000" dirty="0"/>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Service Level Agreement (SLA)</a:t>
            </a:r>
            <a:endParaRPr lang="en-US" dirty="0"/>
          </a:p>
        </p:txBody>
      </p:sp>
      <p:sp>
        <p:nvSpPr>
          <p:cNvPr id="8" name="Content Placeholder 7"/>
          <p:cNvSpPr>
            <a:spLocks noGrp="1"/>
          </p:cNvSpPr>
          <p:nvPr>
            <p:ph idx="1"/>
          </p:nvPr>
        </p:nvSpPr>
        <p:spPr/>
        <p:txBody>
          <a:bodyPr/>
          <a:lstStyle/>
          <a:p>
            <a:r>
              <a:rPr lang="en-US" dirty="0" smtClean="0"/>
              <a:t>SLA is an agreement between the Cloud provider and the consumer that defines the quality and reliability of service</a:t>
            </a:r>
          </a:p>
          <a:p>
            <a:r>
              <a:rPr lang="en-US" dirty="0" smtClean="0"/>
              <a:t>SLA also defines the penalty for not meeting the agreement</a:t>
            </a:r>
            <a:endParaRPr lang="en-US" b="1" u="sng" dirty="0" smtClean="0"/>
          </a:p>
          <a:p>
            <a:r>
              <a:rPr lang="en-US" dirty="0" smtClean="0"/>
              <a:t>SLAs include factors such as network availability, performance, etc.</a:t>
            </a:r>
            <a:endParaRPr lang="en-US" dirty="0"/>
          </a:p>
        </p:txBody>
      </p:sp>
      <p:sp>
        <p:nvSpPr>
          <p:cNvPr id="4" name="Footer Placeholder 7"/>
          <p:cNvSpPr>
            <a:spLocks noGrp="1"/>
          </p:cNvSpPr>
          <p:nvPr>
            <p:ph type="ftr" sz="quarter" idx="10"/>
          </p:nvPr>
        </p:nvSpPr>
        <p:spPr>
          <a:xfrm>
            <a:off x="4419600" y="6629400"/>
            <a:ext cx="4191000" cy="228600"/>
          </a:xfrm>
        </p:spPr>
        <p:txBody>
          <a:bodyPr/>
          <a:lstStyle/>
          <a:p>
            <a:pPr>
              <a:defRPr/>
            </a:pPr>
            <a:r>
              <a:rPr lang="en-US" smtClean="0"/>
              <a:t>Cloud Migration Considerations</a:t>
            </a:r>
            <a:endParaRPr lang="en-US" dirty="0"/>
          </a:p>
        </p:txBody>
      </p:sp>
      <p:sp>
        <p:nvSpPr>
          <p:cNvPr id="5" name="Slide Number Placeholder 3"/>
          <p:cNvSpPr>
            <a:spLocks noGrp="1"/>
          </p:cNvSpPr>
          <p:nvPr>
            <p:ph type="sldNum" sz="quarter" idx="11"/>
          </p:nvPr>
        </p:nvSpPr>
        <p:spPr>
          <a:xfrm>
            <a:off x="8686800" y="6629400"/>
            <a:ext cx="457200" cy="228600"/>
          </a:xfrm>
        </p:spPr>
        <p:txBody>
          <a:bodyPr/>
          <a:lstStyle/>
          <a:p>
            <a:pPr>
              <a:defRPr/>
            </a:pPr>
            <a:fld id="{91E976C5-867F-44DB-A20C-2FC1C56FCDC6}" type="slidenum">
              <a:rPr lang="en-US" smtClean="0"/>
              <a:pPr>
                <a:defRPr/>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ELAPSEDTIME" val="1.0"/>
  <p:tag name="ARTICULATE_SLIDE_PAUSE" val="1"/>
  <p:tag name="ARTICULATE_NAV_LEVEL" val="2"/>
  <p:tag name="ARTICULATE_PLAYLIST_ID" val="-1"/>
  <p:tag name="ARTICULATE_VIEW_MODE" val="0"/>
</p:tagLst>
</file>

<file path=ppt/tags/tag3.xml><?xml version="1.0" encoding="utf-8"?>
<p:tagLst xmlns:a="http://schemas.openxmlformats.org/drawingml/2006/main" xmlns:r="http://schemas.openxmlformats.org/officeDocument/2006/relationships" xmlns:p="http://schemas.openxmlformats.org/presentationml/2006/main">
  <p:tag name="ELAPSEDTIME" val="1.0"/>
  <p:tag name="ARTICULATE_SLIDE_PAUSE" val="1"/>
  <p:tag name="ARTICULATE_NAV_LEVEL" val="2"/>
  <p:tag name="ARTICULATE_PLAYLIST_ID" val="-1"/>
  <p:tag name="ARTICULATE_VIEW_MODE" val="0"/>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77ba815e-6b19-44b0-ab2f-cdc44d969a4a"/>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26b49762-e34a-4e78-b472-4bc6a1613b5b"/>
</p:tagLst>
</file>

<file path=ppt/theme/theme1.xml><?xml version="1.0" encoding="utf-8"?>
<a:theme xmlns:a="http://schemas.openxmlformats.org/drawingml/2006/main" name="ILT_EdServTemplate_2011">
  <a:themeElements>
    <a:clrScheme name="NPR2011">
      <a:dk1>
        <a:srgbClr val="000000"/>
      </a:dk1>
      <a:lt1>
        <a:srgbClr val="FFFFFF"/>
      </a:lt1>
      <a:dk2>
        <a:srgbClr val="007DC3"/>
      </a:dk2>
      <a:lt2>
        <a:srgbClr val="5F5F5F"/>
      </a:lt2>
      <a:accent1>
        <a:srgbClr val="2C95DD"/>
      </a:accent1>
      <a:accent2>
        <a:srgbClr val="49A942"/>
      </a:accent2>
      <a:accent3>
        <a:srgbClr val="74C167"/>
      </a:accent3>
      <a:accent4>
        <a:srgbClr val="FFC425"/>
      </a:accent4>
      <a:accent5>
        <a:srgbClr val="B5761B"/>
      </a:accent5>
      <a:accent6>
        <a:srgbClr val="A80000"/>
      </a:accent6>
      <a:hlink>
        <a:srgbClr val="0070C0"/>
      </a:hlink>
      <a:folHlink>
        <a:srgbClr val="49A942"/>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ILT_EdServTemplate_2011</Template>
  <TotalTime>0</TotalTime>
  <Words>5600</Words>
  <Application>Microsoft Office PowerPoint</Application>
  <PresentationFormat>On-screen Show (4:3)</PresentationFormat>
  <Paragraphs>418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ILT_EdServTemplate_2011</vt:lpstr>
      <vt:lpstr>Module – 11   Cloud Migration Considerations </vt:lpstr>
      <vt:lpstr>Module 11: Cloud Migration Considerations</vt:lpstr>
      <vt:lpstr>Module 11: Cloud Migration Considerations</vt:lpstr>
      <vt:lpstr>Cloud Migration – Key Questions</vt:lpstr>
      <vt:lpstr> How does Cloud fit to your requirements?</vt:lpstr>
      <vt:lpstr>What Model Fits for You?</vt:lpstr>
      <vt:lpstr>Choosing Applications for Public Cloud</vt:lpstr>
      <vt:lpstr>Selecting a Cloud Service Provider</vt:lpstr>
      <vt:lpstr>Service Level Agreement (SLA)</vt:lpstr>
      <vt:lpstr>Cloud Performance</vt:lpstr>
      <vt:lpstr>Cloud Vendor Lock-in </vt:lpstr>
      <vt:lpstr>Cloud Open Standards</vt:lpstr>
      <vt:lpstr>Module 11: Cloud Migration Considerations</vt:lpstr>
      <vt:lpstr>Cloud Adoption Phases </vt:lpstr>
      <vt:lpstr>Phase 1: Assessment</vt:lpstr>
      <vt:lpstr>Financial Assessment</vt:lpstr>
      <vt:lpstr>Security and Compliance Assessment</vt:lpstr>
      <vt:lpstr>Technical Assessment</vt:lpstr>
      <vt:lpstr>Assessment of License Issues</vt:lpstr>
      <vt:lpstr>Phase 2: Proof of Concept</vt:lpstr>
      <vt:lpstr>Phase 3: Migration</vt:lpstr>
      <vt:lpstr>Phase 4: Optimization</vt:lpstr>
      <vt:lpstr>Module 11: Summary</vt:lpstr>
      <vt:lpstr>Check Your Knowledge</vt:lpstr>
      <vt:lpstr>Module 11 quiz</vt:lpstr>
      <vt:lpstr>Course Summary</vt:lpstr>
      <vt:lpstr>Slide 27</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2011-04-20T12:54:41Z</dcterms:created>
  <dcterms:modified xsi:type="dcterms:W3CDTF">2011-09-05T11:09:27Z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