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1"/>
    <p:sldMasterId id="2147483816" r:id="rId2"/>
  </p:sldMasterIdLst>
  <p:notesMasterIdLst>
    <p:notesMasterId r:id="rId35"/>
  </p:notesMasterIdLst>
  <p:handoutMasterIdLst>
    <p:handoutMasterId r:id="rId36"/>
  </p:handoutMasterIdLst>
  <p:sldIdLst>
    <p:sldId id="336" r:id="rId3"/>
    <p:sldId id="259" r:id="rId4"/>
    <p:sldId id="272" r:id="rId5"/>
    <p:sldId id="260" r:id="rId6"/>
    <p:sldId id="310" r:id="rId7"/>
    <p:sldId id="274" r:id="rId8"/>
    <p:sldId id="280" r:id="rId9"/>
    <p:sldId id="282" r:id="rId10"/>
    <p:sldId id="283" r:id="rId11"/>
    <p:sldId id="284" r:id="rId12"/>
    <p:sldId id="285" r:id="rId13"/>
    <p:sldId id="337" r:id="rId14"/>
    <p:sldId id="329" r:id="rId15"/>
    <p:sldId id="328" r:id="rId16"/>
    <p:sldId id="330" r:id="rId17"/>
    <p:sldId id="334" r:id="rId18"/>
    <p:sldId id="335" r:id="rId19"/>
    <p:sldId id="297" r:id="rId20"/>
    <p:sldId id="313" r:id="rId21"/>
    <p:sldId id="332" r:id="rId22"/>
    <p:sldId id="333" r:id="rId23"/>
    <p:sldId id="300" r:id="rId24"/>
    <p:sldId id="331" r:id="rId25"/>
    <p:sldId id="305" r:id="rId26"/>
    <p:sldId id="338" r:id="rId27"/>
    <p:sldId id="325" r:id="rId28"/>
    <p:sldId id="326" r:id="rId29"/>
    <p:sldId id="308" r:id="rId30"/>
    <p:sldId id="309" r:id="rId31"/>
    <p:sldId id="271" r:id="rId32"/>
    <p:sldId id="266" r:id="rId33"/>
    <p:sldId id="339" r:id="rId34"/>
  </p:sldIdLst>
  <p:sldSz cx="9144000" cy="6858000" type="screen4x3"/>
  <p:notesSz cx="7104063" cy="10234613"/>
  <p:custDataLst>
    <p:tags r:id="rId3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C95DD"/>
    <a:srgbClr val="5F5F5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5" autoAdjust="0"/>
    <p:restoredTop sz="60684" autoAdjust="0"/>
  </p:normalViewPr>
  <p:slideViewPr>
    <p:cSldViewPr>
      <p:cViewPr>
        <p:scale>
          <a:sx n="57" d="100"/>
          <a:sy n="57" d="100"/>
        </p:scale>
        <p:origin x="-1590"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858" y="-108"/>
      </p:cViewPr>
      <p:guideLst>
        <p:guide orient="horz" pos="3224"/>
        <p:guide pos="223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latin typeface="Calibri" pitchFamily="34" charset="0"/>
              </a:rPr>
              <a:t>On-Site</a:t>
            </a:r>
          </a:p>
        </c:rich>
      </c:tx>
      <c:layout/>
    </c:title>
    <c:plotArea>
      <c:layout/>
      <c:pieChart>
        <c:varyColors val="1"/>
        <c:ser>
          <c:idx val="0"/>
          <c:order val="0"/>
          <c:tx>
            <c:strRef>
              <c:f>Sheet1!$B$1</c:f>
              <c:strCache>
                <c:ptCount val="1"/>
                <c:pt idx="0">
                  <c:v>On-Site</c:v>
                </c:pt>
              </c:strCache>
            </c:strRef>
          </c:tx>
          <c:cat>
            <c:strRef>
              <c:f>Sheet1!$A$2:$A$9</c:f>
              <c:strCache>
                <c:ptCount val="8"/>
                <c:pt idx="0">
                  <c:v>Server Hardware</c:v>
                </c:pt>
                <c:pt idx="1">
                  <c:v>Network Hardware</c:v>
                </c:pt>
                <c:pt idx="2">
                  <c:v>Hardware Maintenance</c:v>
                </c:pt>
                <c:pt idx="3">
                  <c:v>Operating System</c:v>
                </c:pt>
                <c:pt idx="4">
                  <c:v>Power and Cooling</c:v>
                </c:pt>
                <c:pt idx="5">
                  <c:v>Data Center Construction</c:v>
                </c:pt>
                <c:pt idx="6">
                  <c:v>Administration</c:v>
                </c:pt>
                <c:pt idx="7">
                  <c:v>Data Transfer</c:v>
                </c:pt>
              </c:strCache>
            </c:strRef>
          </c:cat>
          <c:val>
            <c:numRef>
              <c:f>Sheet1!$B$2:$B$9</c:f>
              <c:numCache>
                <c:formatCode>"$"#,##0_);[Red]\("$"#,##0\)</c:formatCode>
                <c:ptCount val="8"/>
                <c:pt idx="0">
                  <c:v>121000</c:v>
                </c:pt>
                <c:pt idx="1">
                  <c:v>24200</c:v>
                </c:pt>
                <c:pt idx="2">
                  <c:v>43560</c:v>
                </c:pt>
                <c:pt idx="3">
                  <c:v>0</c:v>
                </c:pt>
                <c:pt idx="4">
                  <c:v>147420</c:v>
                </c:pt>
                <c:pt idx="5">
                  <c:v>128200</c:v>
                </c:pt>
                <c:pt idx="6">
                  <c:v>2100000</c:v>
                </c:pt>
                <c:pt idx="7">
                  <c:v>8254</c:v>
                </c:pt>
              </c:numCache>
            </c:numRef>
          </c:val>
        </c:ser>
        <c:firstSliceAng val="0"/>
      </c:pieChart>
    </c:plotArea>
    <c:legend>
      <c:legendPos val="r"/>
      <c:layout/>
      <c:txPr>
        <a:bodyPr/>
        <a:lstStyle/>
        <a:p>
          <a:pPr>
            <a:defRPr sz="1050">
              <a:latin typeface="MetaNormal-Roman" pitchFamily="34" charset="0"/>
            </a:defRPr>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latin typeface="Calibri" pitchFamily="34" charset="0"/>
              </a:rPr>
              <a:t>Amazon EC2 Cloud</a:t>
            </a:r>
          </a:p>
        </c:rich>
      </c:tx>
      <c:layout/>
    </c:title>
    <c:plotArea>
      <c:layout/>
      <c:pieChart>
        <c:varyColors val="1"/>
        <c:ser>
          <c:idx val="0"/>
          <c:order val="0"/>
          <c:tx>
            <c:strRef>
              <c:f>'Sheet1'!$B$1</c:f>
              <c:strCache>
                <c:ptCount val="1"/>
                <c:pt idx="0">
                  <c:v>Amazon EC2 Cloud</c:v>
                </c:pt>
              </c:strCache>
            </c:strRef>
          </c:tx>
          <c:cat>
            <c:strRef>
              <c:f>'Sheet1'!$A$2:$A$3</c:f>
              <c:strCache>
                <c:ptCount val="2"/>
                <c:pt idx="0">
                  <c:v>Instance Fees and Usage</c:v>
                </c:pt>
                <c:pt idx="1">
                  <c:v>Data Transfer</c:v>
                </c:pt>
              </c:strCache>
            </c:strRef>
          </c:cat>
          <c:val>
            <c:numRef>
              <c:f>'Sheet1'!$B$2:$B$3</c:f>
              <c:numCache>
                <c:formatCode>"$"#,##0_);[Red]\("$"#,##0\)</c:formatCode>
                <c:ptCount val="2"/>
                <c:pt idx="0">
                  <c:v>219055</c:v>
                </c:pt>
                <c:pt idx="1">
                  <c:v>14518</c:v>
                </c:pt>
              </c:numCache>
            </c:numRef>
          </c:val>
        </c:ser>
        <c:firstSliceAng val="0"/>
      </c:pieChart>
    </c:plotArea>
    <c:legend>
      <c:legendPos val="r"/>
      <c:layout>
        <c:manualLayout>
          <c:xMode val="edge"/>
          <c:yMode val="edge"/>
          <c:x val="0.7035358403475428"/>
          <c:y val="0.2780426451118389"/>
          <c:w val="0.27922278034211373"/>
          <c:h val="0.26783081318375185"/>
        </c:manualLayout>
      </c:layout>
      <c:txPr>
        <a:bodyPr/>
        <a:lstStyle/>
        <a:p>
          <a:pPr>
            <a:defRPr sz="1050">
              <a:latin typeface="MetaNormal-Roman" pitchFamily="34" charset="0"/>
            </a:defRPr>
          </a:pPr>
          <a:endParaRPr lang="en-US"/>
        </a:p>
      </c:txPr>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fontAlgn="auto">
              <a:spcBef>
                <a:spcPts val="0"/>
              </a:spcBef>
              <a:spcAft>
                <a:spcPts val="0"/>
              </a:spcAft>
              <a:defRPr sz="1300">
                <a:latin typeface="+mn-lt"/>
                <a:cs typeface="+mn-cs"/>
              </a:defRPr>
            </a:lvl1pPr>
          </a:lstStyle>
          <a:p>
            <a:pPr>
              <a:defRPr/>
            </a:pPr>
            <a:fld id="{B7476ED5-2D64-43CD-A5A9-B4F8A2316785}" type="datetimeFigureOut">
              <a:rPr lang="en-US"/>
              <a:pPr>
                <a:defRPr/>
              </a:pPr>
              <a:t>11/16/2011</a:t>
            </a:fld>
            <a:endParaRPr lang="en-US"/>
          </a:p>
        </p:txBody>
      </p:sp>
      <p:sp>
        <p:nvSpPr>
          <p:cNvPr id="4" name="Footer Placeholder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fontAlgn="auto">
              <a:spcBef>
                <a:spcPts val="0"/>
              </a:spcBef>
              <a:spcAft>
                <a:spcPts val="0"/>
              </a:spcAft>
              <a:defRPr sz="1300">
                <a:latin typeface="+mn-lt"/>
                <a:cs typeface="+mn-cs"/>
              </a:defRPr>
            </a:lvl1pPr>
          </a:lstStyle>
          <a:p>
            <a:pPr>
              <a:defRPr/>
            </a:pPr>
            <a:r>
              <a:rPr lang="en-US"/>
              <a:t>Copyright © 2011 EMC Corporation. Do not Copy - All Rights Reserved.</a:t>
            </a:r>
          </a:p>
        </p:txBody>
      </p:sp>
      <p:sp>
        <p:nvSpPr>
          <p:cNvPr id="5" name="Slide Number Placeholder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fontAlgn="auto">
              <a:spcBef>
                <a:spcPts val="0"/>
              </a:spcBef>
              <a:spcAft>
                <a:spcPts val="0"/>
              </a:spcAft>
              <a:defRPr sz="1300">
                <a:latin typeface="+mn-lt"/>
                <a:cs typeface="+mn-cs"/>
              </a:defRPr>
            </a:lvl1pPr>
          </a:lstStyle>
          <a:p>
            <a:pPr>
              <a:defRPr/>
            </a:pPr>
            <a:fld id="{60216AA8-8606-4326-BD3F-B6ED45665008}"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04063" cy="511731"/>
          </a:xfrm>
          <a:prstGeom prst="rect">
            <a:avLst/>
          </a:prstGeom>
        </p:spPr>
        <p:txBody>
          <a:bodyPr vert="horz" lIns="99075" tIns="49538" rIns="99075" bIns="49538" rtlCol="0" anchor="ctr"/>
          <a:lstStyle>
            <a:lvl1pPr algn="ctr" fontAlgn="auto">
              <a:spcBef>
                <a:spcPts val="0"/>
              </a:spcBef>
              <a:spcAft>
                <a:spcPts val="0"/>
              </a:spcAft>
              <a:defRPr sz="1300">
                <a:latin typeface="MetaNormalLF-Roman" pitchFamily="34" charset="0"/>
                <a:cs typeface="+mn-cs"/>
              </a:defRPr>
            </a:lvl1pPr>
            <a:extLst/>
          </a:lstStyle>
          <a:p>
            <a:pPr>
              <a:defRPr/>
            </a:pPr>
            <a:endParaRPr lang="en-US" dirty="0"/>
          </a:p>
        </p:txBody>
      </p:sp>
      <p:sp>
        <p:nvSpPr>
          <p:cNvPr id="4" name="Slide Image Placeholder 3"/>
          <p:cNvSpPr>
            <a:spLocks noGrp="1" noRot="1" noChangeAspect="1"/>
          </p:cNvSpPr>
          <p:nvPr>
            <p:ph type="sldImg" idx="2"/>
          </p:nvPr>
        </p:nvSpPr>
        <p:spPr>
          <a:xfrm>
            <a:off x="741363" y="619125"/>
            <a:ext cx="5543550" cy="4157663"/>
          </a:xfrm>
          <a:prstGeom prst="rect">
            <a:avLst/>
          </a:prstGeom>
          <a:noFill/>
          <a:ln w="12700">
            <a:solidFill>
              <a:prstClr val="black"/>
            </a:solidFill>
          </a:ln>
        </p:spPr>
        <p:txBody>
          <a:bodyPr vert="horz" lIns="99075" tIns="49538" rIns="99075" bIns="49538" rtlCol="0" anchor="ctr"/>
          <a:lstStyle>
            <a:extLst/>
          </a:lstStyle>
          <a:p>
            <a:pPr lvl="0"/>
            <a:endParaRPr lang="en-US" noProof="0"/>
          </a:p>
        </p:txBody>
      </p:sp>
      <p:sp>
        <p:nvSpPr>
          <p:cNvPr id="5" name="Notes Placeholder 4"/>
          <p:cNvSpPr>
            <a:spLocks noGrp="1"/>
          </p:cNvSpPr>
          <p:nvPr>
            <p:ph type="body" sz="quarter" idx="3"/>
          </p:nvPr>
        </p:nvSpPr>
        <p:spPr>
          <a:xfrm>
            <a:off x="473604" y="4946730"/>
            <a:ext cx="6156855" cy="4861441"/>
          </a:xfrm>
          <a:prstGeom prst="rect">
            <a:avLst/>
          </a:prstGeom>
        </p:spPr>
        <p:txBody>
          <a:bodyPr vert="horz" lIns="99075" tIns="49538" rIns="99075" bIns="49538" rtlCol="0">
            <a:normAutofit/>
          </a:bodyPr>
          <a:lstStyle>
            <a:extLst/>
          </a:lstStyle>
          <a:p>
            <a:pPr lvl="0"/>
            <a:r>
              <a:rPr lang="en-US" noProof="0" dirty="0" smtClean="0"/>
              <a:t>Click to edit Master text styles</a:t>
            </a:r>
            <a:endParaRPr lang="en-US" noProof="0" dirty="0"/>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9893459"/>
            <a:ext cx="4420306" cy="341154"/>
          </a:xfrm>
          <a:prstGeom prst="rect">
            <a:avLst/>
          </a:prstGeom>
        </p:spPr>
        <p:txBody>
          <a:bodyPr vert="horz" lIns="99075" tIns="49538" rIns="99075" bIns="49538" rtlCol="0" anchor="b"/>
          <a:lstStyle>
            <a:lvl1pPr algn="l" fontAlgn="auto">
              <a:spcBef>
                <a:spcPts val="0"/>
              </a:spcBef>
              <a:spcAft>
                <a:spcPts val="0"/>
              </a:spcAft>
              <a:defRPr sz="1000">
                <a:latin typeface="MetaNormalLF-Roman" pitchFamily="34" charset="0"/>
                <a:cs typeface="+mn-cs"/>
              </a:defRPr>
            </a:lvl1pPr>
            <a:extLst/>
          </a:lstStyle>
          <a:p>
            <a:pPr>
              <a:defRPr/>
            </a:pPr>
            <a:r>
              <a:rPr lang="en-US"/>
              <a:t>Copyright © 2011 EMC Corporation. Do not Copy - All Rights Reserved.</a:t>
            </a:r>
            <a:endParaRPr lang="en-US" dirty="0"/>
          </a:p>
        </p:txBody>
      </p:sp>
      <p:sp>
        <p:nvSpPr>
          <p:cNvPr id="7" name="Slide Number Placeholder 6"/>
          <p:cNvSpPr>
            <a:spLocks noGrp="1"/>
          </p:cNvSpPr>
          <p:nvPr>
            <p:ph type="sldNum" sz="quarter" idx="5"/>
          </p:nvPr>
        </p:nvSpPr>
        <p:spPr>
          <a:xfrm>
            <a:off x="6630459" y="9893459"/>
            <a:ext cx="471960" cy="341154"/>
          </a:xfrm>
          <a:prstGeom prst="rect">
            <a:avLst/>
          </a:prstGeom>
        </p:spPr>
        <p:txBody>
          <a:bodyPr vert="horz" lIns="99075" tIns="49538" rIns="99075" bIns="49538" rtlCol="0" anchor="b"/>
          <a:lstStyle>
            <a:lvl1pPr algn="r" fontAlgn="auto">
              <a:spcBef>
                <a:spcPts val="0"/>
              </a:spcBef>
              <a:spcAft>
                <a:spcPts val="0"/>
              </a:spcAft>
              <a:defRPr sz="1000">
                <a:latin typeface="MetaNormalLF-Roman" pitchFamily="34" charset="0"/>
                <a:cs typeface="+mn-cs"/>
              </a:defRPr>
            </a:lvl1pPr>
            <a:extLst/>
          </a:lstStyle>
          <a:p>
            <a:pPr>
              <a:defRPr/>
            </a:pPr>
            <a:fld id="{80249327-EC2F-4096-8D35-6B76097739FC}"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indent="-228600" algn="l" rtl="0" eaLnBrk="0" fontAlgn="base" hangingPunct="0">
      <a:spcBef>
        <a:spcPct val="30000"/>
      </a:spcBef>
      <a:spcAft>
        <a:spcPct val="0"/>
      </a:spcAft>
      <a:buSzPct val="120000"/>
      <a:buFont typeface="Arial" charset="0"/>
      <a:buChar char="•"/>
      <a:defRPr sz="1200" kern="1200">
        <a:solidFill>
          <a:schemeClr val="tx1"/>
        </a:solidFill>
        <a:latin typeface="Calibri" pitchFamily="34" charset="0"/>
        <a:ea typeface="+mn-ea"/>
        <a:cs typeface="+mn-cs"/>
      </a:defRPr>
    </a:lvl2pPr>
    <a:lvl3pPr marL="685800" indent="-228600" algn="l" rtl="0" eaLnBrk="0" fontAlgn="base" hangingPunct="0">
      <a:spcBef>
        <a:spcPct val="30000"/>
      </a:spcBef>
      <a:spcAft>
        <a:spcPct val="0"/>
      </a:spcAft>
      <a:buFont typeface="Webdings" pitchFamily="18" charset="2"/>
      <a:buChar char="4"/>
      <a:defRPr sz="1200" kern="1200">
        <a:solidFill>
          <a:schemeClr val="tx1"/>
        </a:solidFill>
        <a:latin typeface="Calibri" pitchFamily="34" charset="0"/>
        <a:ea typeface="+mn-ea"/>
        <a:cs typeface="+mn-cs"/>
      </a:defRPr>
    </a:lvl3pPr>
    <a:lvl4pPr marL="914400" indent="-228600" algn="l" rtl="0" eaLnBrk="0" fontAlgn="base" hangingPunct="0">
      <a:spcBef>
        <a:spcPct val="30000"/>
      </a:spcBef>
      <a:spcAft>
        <a:spcPct val="0"/>
      </a:spcAft>
      <a:buFont typeface="Webdings" pitchFamily="18" charset="2"/>
      <a:buChar char="8"/>
      <a:defRPr sz="1200" kern="1200">
        <a:solidFill>
          <a:schemeClr val="tx1"/>
        </a:solidFill>
        <a:latin typeface="Calibri" pitchFamily="34" charset="0"/>
        <a:ea typeface="+mn-ea"/>
        <a:cs typeface="+mn-cs"/>
      </a:defRPr>
    </a:lvl4pPr>
    <a:lvl5pPr marL="1143000" indent="-228600" algn="l" rtl="0" eaLnBrk="0" fontAlgn="base" hangingPunct="0">
      <a:spcBef>
        <a:spcPct val="30000"/>
      </a:spcBef>
      <a:spcAft>
        <a:spcPct val="0"/>
      </a:spcAft>
      <a:buFont typeface="Arial" charset="0"/>
      <a:buChar char="•"/>
      <a:defRPr sz="1200" kern="1200">
        <a:solidFill>
          <a:schemeClr val="tx1"/>
        </a:solidFill>
        <a:latin typeface="Calibri" pitchFamily="34" charset="0"/>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73604" y="597019"/>
            <a:ext cx="6156855" cy="9211152"/>
          </a:xfrm>
        </p:spPr>
        <p:txBody>
          <a:bodyPr>
            <a:normAutofit/>
          </a:bodyPr>
          <a:lstStyle/>
          <a:p>
            <a:endParaRPr lang="en-US" sz="4800" dirty="0" smtClean="0"/>
          </a:p>
          <a:p>
            <a:endParaRPr lang="en-US" sz="4800" dirty="0" smtClean="0"/>
          </a:p>
          <a:p>
            <a:endParaRPr lang="en-US" sz="4800" dirty="0" smtClean="0"/>
          </a:p>
          <a:p>
            <a:pPr algn="ctr"/>
            <a:r>
              <a:rPr lang="en-US" sz="4400" dirty="0" smtClean="0">
                <a:solidFill>
                  <a:srgbClr val="2C95DD"/>
                </a:solidFill>
                <a:latin typeface="+mj-lt"/>
              </a:rPr>
              <a:t>Module – 8 </a:t>
            </a:r>
          </a:p>
          <a:p>
            <a:pPr algn="ctr"/>
            <a:r>
              <a:rPr lang="en-US" sz="4400" dirty="0" smtClean="0">
                <a:solidFill>
                  <a:srgbClr val="2C95DD"/>
                </a:solidFill>
                <a:latin typeface="+mj-lt"/>
              </a:rPr>
              <a:t>Cloud Computing Primer</a:t>
            </a:r>
            <a:endParaRPr lang="en-US" sz="4400" dirty="0">
              <a:solidFill>
                <a:srgbClr val="2C95DD"/>
              </a:solidFill>
              <a:latin typeface="+mj-lt"/>
            </a:endParaRP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a:noFill/>
          <a:ln/>
        </p:spPr>
        <p:txBody>
          <a:bodyPr lIns="93715" tIns="46858" rIns="93715" bIns="46858"/>
          <a:lstStyle/>
          <a:p>
            <a:r>
              <a:rPr lang="en-US" sz="1200" dirty="0" smtClean="0"/>
              <a:t>Rapid elasticity refers to the ability of the Cloud to expand or reduce allocated IT resources quickly and efficiently. This allocation might be done automatically without any service interruption. Consumers will take advantage of the Cloud when they have large fluctuation in their</a:t>
            </a:r>
            <a:r>
              <a:rPr lang="en-US" sz="1200" baseline="0" dirty="0" smtClean="0"/>
              <a:t> </a:t>
            </a:r>
            <a:r>
              <a:rPr lang="en-US" sz="1200" dirty="0" smtClean="0"/>
              <a:t>IT resource usage. For example, the organization may be required to double</a:t>
            </a:r>
            <a:r>
              <a:rPr lang="en-US" sz="1200" baseline="0" dirty="0" smtClean="0"/>
              <a:t> </a:t>
            </a:r>
            <a:r>
              <a:rPr lang="en-US" sz="1200" dirty="0" smtClean="0"/>
              <a:t>the number of Web and application servers for the entire duration of a specific task. They would not want to pay the capital expense of having dormant (idle) servers on the floor most of the time and also would want to release these server resources after the task is completed. The Cloud enables to grow and shrink these resources dynamically and allows the organizations to pay on a usage basis. </a:t>
            </a:r>
          </a:p>
        </p:txBody>
      </p:sp>
      <p:sp>
        <p:nvSpPr>
          <p:cNvPr id="45061" name="Slide Number Placeholder 5"/>
          <p:cNvSpPr>
            <a:spLocks noGrp="1"/>
          </p:cNvSpPr>
          <p:nvPr>
            <p:ph type="sldNum" sz="quarter" idx="5"/>
          </p:nvPr>
        </p:nvSpPr>
        <p:spPr>
          <a:noFill/>
        </p:spPr>
        <p:txBody>
          <a:bodyPr lIns="93715" tIns="46858" rIns="93715" bIns="46858"/>
          <a:lstStyle/>
          <a:p>
            <a:fld id="{38F332E6-F761-4A27-895A-76BAFFAF6B15}" type="slidenum">
              <a:rPr lang="en-US">
                <a:solidFill>
                  <a:prstClr val="black"/>
                </a:solidFill>
              </a:rPr>
              <a:pPr/>
              <a:t>10</a:t>
            </a:fld>
            <a:endParaRPr lang="en-US" dirty="0">
              <a:solidFill>
                <a:prstClr val="black"/>
              </a:solidFill>
            </a:endParaRPr>
          </a:p>
        </p:txBody>
      </p:sp>
      <p:sp>
        <p:nvSpPr>
          <p:cNvPr id="45062" name="Slide Image Placeholder 10"/>
          <p:cNvSpPr>
            <a:spLocks noGrp="1" noRot="1" noChangeAspect="1" noTextEdit="1"/>
          </p:cNvSpPr>
          <p:nvPr>
            <p:ph type="sldImg"/>
          </p:nvPr>
        </p:nvSpPr>
        <p:spPr>
          <a:ln/>
        </p:spPr>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a:noFill/>
          <a:ln/>
        </p:spPr>
        <p:txBody>
          <a:bodyPr lIns="93715" tIns="46858" rIns="93715" bIns="46858"/>
          <a:lstStyle/>
          <a:p>
            <a:pPr marL="0" lvl="1" indent="0">
              <a:spcBef>
                <a:spcPct val="50000"/>
              </a:spcBef>
              <a:buNone/>
              <a:defRPr/>
            </a:pPr>
            <a:r>
              <a:rPr lang="en-US" sz="1200" dirty="0" smtClean="0"/>
              <a:t>Metered service provides billing and chargeback information for the Cloud resource used by the consumer. The metered services continuously monitor resource usage (CPU time, bandwidth, storage capacity) and report the same to the consumer. Metered services</a:t>
            </a:r>
            <a:r>
              <a:rPr lang="en-US" sz="1200" baseline="0" dirty="0" smtClean="0"/>
              <a:t> enable transforming capital expenditure (CAPEX)</a:t>
            </a:r>
            <a:r>
              <a:rPr lang="en-US" sz="1200" dirty="0" smtClean="0"/>
              <a:t> into ‘pay as you use’ operational cost. </a:t>
            </a:r>
          </a:p>
          <a:p>
            <a:pPr marL="0" lvl="1" indent="0">
              <a:spcBef>
                <a:spcPct val="50000"/>
              </a:spcBef>
              <a:buNone/>
              <a:defRPr/>
            </a:pPr>
            <a:endParaRPr lang="en-US" sz="1200" dirty="0" smtClean="0"/>
          </a:p>
          <a:p>
            <a:pPr marL="0" lvl="1" indent="0">
              <a:spcBef>
                <a:spcPct val="50000"/>
              </a:spcBef>
              <a:buNone/>
              <a:defRPr/>
            </a:pPr>
            <a:endParaRPr lang="en-US" sz="1200" dirty="0" smtClean="0"/>
          </a:p>
        </p:txBody>
      </p:sp>
      <p:sp>
        <p:nvSpPr>
          <p:cNvPr id="45061" name="Slide Number Placeholder 5"/>
          <p:cNvSpPr>
            <a:spLocks noGrp="1"/>
          </p:cNvSpPr>
          <p:nvPr>
            <p:ph type="sldNum" sz="quarter" idx="5"/>
          </p:nvPr>
        </p:nvSpPr>
        <p:spPr>
          <a:xfrm>
            <a:off x="6630459" y="9881552"/>
            <a:ext cx="471960" cy="341154"/>
          </a:xfrm>
          <a:noFill/>
        </p:spPr>
        <p:txBody>
          <a:bodyPr lIns="93715" tIns="46858" rIns="93715" bIns="46858"/>
          <a:lstStyle/>
          <a:p>
            <a:fld id="{38F332E6-F761-4A27-895A-76BAFFAF6B15}" type="slidenum">
              <a:rPr lang="en-US">
                <a:solidFill>
                  <a:prstClr val="black"/>
                </a:solidFill>
              </a:rPr>
              <a:pPr/>
              <a:t>11</a:t>
            </a:fld>
            <a:endParaRPr lang="en-US" dirty="0">
              <a:solidFill>
                <a:prstClr val="black"/>
              </a:solidFill>
            </a:endParaRPr>
          </a:p>
        </p:txBody>
      </p:sp>
      <p:sp>
        <p:nvSpPr>
          <p:cNvPr id="45062" name="Slide Image Placeholder 10"/>
          <p:cNvSpPr>
            <a:spLocks noGrp="1" noRot="1" noChangeAspect="1" noTextEdit="1"/>
          </p:cNvSpPr>
          <p:nvPr>
            <p:ph type="sldImg"/>
          </p:nvPr>
        </p:nvSpPr>
        <p:spPr>
          <a:ln/>
        </p:spPr>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04" name="Rectangle 4"/>
          <p:cNvSpPr>
            <a:spLocks noGrp="1" noRot="1" noChangeAspect="1" noChangeArrowheads="1" noTextEdit="1"/>
          </p:cNvSpPr>
          <p:nvPr>
            <p:ph type="sldImg"/>
          </p:nvPr>
        </p:nvSpPr>
        <p:spPr>
          <a:ln/>
        </p:spPr>
      </p:sp>
      <p:sp>
        <p:nvSpPr>
          <p:cNvPr id="3225605" name="Rectangle 5"/>
          <p:cNvSpPr>
            <a:spLocks noGrp="1" noChangeAspect="1" noChangeArrowheads="1"/>
          </p:cNvSpPr>
          <p:nvPr>
            <p:ph type="body" idx="1"/>
          </p:nvPr>
        </p:nvSpPr>
        <p:spPr/>
        <p:txBody>
          <a:bodyPr/>
          <a:lstStyle/>
          <a:p>
            <a:r>
              <a:rPr lang="en-US" dirty="0" smtClean="0"/>
              <a:t>Organizations </a:t>
            </a:r>
            <a:r>
              <a:rPr lang="en-US" dirty="0"/>
              <a:t>might need to rapidly expand </a:t>
            </a:r>
            <a:r>
              <a:rPr lang="en-US" dirty="0" smtClean="0"/>
              <a:t>their businesses, </a:t>
            </a:r>
            <a:r>
              <a:rPr lang="en-US" dirty="0"/>
              <a:t>which may enforce </a:t>
            </a:r>
            <a:r>
              <a:rPr lang="en-US" dirty="0" smtClean="0"/>
              <a:t>them to enlarge the </a:t>
            </a:r>
            <a:r>
              <a:rPr lang="en-US" baseline="0" dirty="0" smtClean="0"/>
              <a:t>IT infrastructure by </a:t>
            </a:r>
            <a:r>
              <a:rPr lang="en-US" dirty="0" smtClean="0"/>
              <a:t>adding </a:t>
            </a:r>
            <a:r>
              <a:rPr lang="en-US" dirty="0"/>
              <a:t>new servers, storage devices, network </a:t>
            </a:r>
            <a:r>
              <a:rPr lang="en-US" dirty="0" smtClean="0"/>
              <a:t>bandwidth, </a:t>
            </a:r>
            <a:r>
              <a:rPr lang="en-US" dirty="0"/>
              <a:t>etc. Critical business data must be protected and should be available to the intended user, </a:t>
            </a:r>
            <a:r>
              <a:rPr lang="en-US" dirty="0" smtClean="0"/>
              <a:t>which, in turn, requires </a:t>
            </a:r>
            <a:r>
              <a:rPr lang="en-US" dirty="0"/>
              <a:t>data </a:t>
            </a:r>
            <a:r>
              <a:rPr lang="en-US" dirty="0" smtClean="0"/>
              <a:t>security </a:t>
            </a:r>
            <a:r>
              <a:rPr lang="en-US" dirty="0"/>
              <a:t>and disaster recovery infrastructure. As </a:t>
            </a:r>
            <a:r>
              <a:rPr lang="en-US" dirty="0" smtClean="0"/>
              <a:t>the capital </a:t>
            </a:r>
            <a:r>
              <a:rPr lang="en-US" dirty="0"/>
              <a:t>expenditure </a:t>
            </a:r>
            <a:r>
              <a:rPr lang="en-US" dirty="0" smtClean="0"/>
              <a:t>rises to fulfill the requirements, </a:t>
            </a:r>
            <a:r>
              <a:rPr lang="en-US" dirty="0"/>
              <a:t>the risk associated with the investment too increases. For small and medium size businesses, this may be a big challenge, which eventually restricts their business to grow. As an individual, it may not be sensible or affordable every time to purchase new </a:t>
            </a:r>
            <a:r>
              <a:rPr lang="en-US" dirty="0" smtClean="0"/>
              <a:t>applications </a:t>
            </a:r>
            <a:r>
              <a:rPr lang="en-US" dirty="0"/>
              <a:t>if </a:t>
            </a:r>
            <a:r>
              <a:rPr lang="en-US" dirty="0" smtClean="0"/>
              <a:t>they are required only </a:t>
            </a:r>
            <a:r>
              <a:rPr lang="en-US" dirty="0"/>
              <a:t>for a brief period</a:t>
            </a:r>
            <a:r>
              <a:rPr lang="en-US" dirty="0" smtClean="0"/>
              <a:t>. Instead of purchasing new resources, Cloud resources are hired based on pay-per-use without involving any capital expenditures. Cloud service providers offer on-demand network access to configurable computing resources, such as servers, storage, network, and applications. Consumers (organization or individual) can scale up or scale down the demand of computing resources with minimal management effort or service provider interaction. Consumers can leverage Cloud service provider’s expertise to store, protect, backup, and replicate data empowered by the most advanced technology, which otherwise would cost more.</a:t>
            </a:r>
          </a:p>
          <a:p>
            <a:endParaRPr lang="en-US" dirty="0"/>
          </a:p>
        </p:txBody>
      </p:sp>
      <p:sp>
        <p:nvSpPr>
          <p:cNvPr id="5" name="Slide Number Placeholder 4"/>
          <p:cNvSpPr>
            <a:spLocks noGrp="1"/>
          </p:cNvSpPr>
          <p:nvPr>
            <p:ph type="sldNum" sz="quarter" idx="5"/>
          </p:nvPr>
        </p:nvSpPr>
        <p:spPr>
          <a:xfrm>
            <a:off x="6630459" y="9893459"/>
            <a:ext cx="471960" cy="341154"/>
          </a:xfrm>
        </p:spPr>
        <p:txBody>
          <a:bodyPr/>
          <a:lstStyle/>
          <a:p>
            <a:pPr>
              <a:defRPr/>
            </a:pPr>
            <a:fld id="{80249327-EC2F-4096-8D35-6B76097739FC}" type="slidenum">
              <a:rPr lang="en-US" smtClean="0"/>
              <a:pPr>
                <a:defRPr/>
              </a:pPr>
              <a:t>12</a:t>
            </a:fld>
            <a:endParaRPr lang="en-US" dirty="0"/>
          </a:p>
        </p:txBody>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752">
              <a:defRPr/>
            </a:pPr>
            <a:r>
              <a:rPr lang="en-US" sz="1200" b="1" dirty="0" smtClean="0"/>
              <a:t>Reduced IT cost:</a:t>
            </a:r>
            <a:r>
              <a:rPr lang="en-US" sz="1200" b="1" baseline="0" dirty="0" smtClean="0"/>
              <a:t> </a:t>
            </a:r>
            <a:r>
              <a:rPr lang="en-US" sz="1200" dirty="0" smtClean="0"/>
              <a:t>Cloud services can be hired. Therefore, consumers can save money because there is no capital expenditure or CAPEX required. Consumers can leverage the Cloud service provider’s infrastructure. Hence, there are no ongoing expenses for running a datacenter, such as the cost of power,</a:t>
            </a:r>
            <a:r>
              <a:rPr lang="en-US" sz="1200" baseline="0" dirty="0" smtClean="0"/>
              <a:t> </a:t>
            </a:r>
            <a:r>
              <a:rPr lang="en-US" sz="1200" dirty="0" smtClean="0"/>
              <a:t>cooling, and management. Additionally, the real estate cost can be minimized. </a:t>
            </a:r>
          </a:p>
          <a:p>
            <a:r>
              <a:rPr lang="en-US" sz="1200" b="1" dirty="0" smtClean="0"/>
              <a:t>Business agility support: </a:t>
            </a:r>
            <a:r>
              <a:rPr lang="en-US" sz="1200" dirty="0" smtClean="0"/>
              <a:t>The speed at which a</a:t>
            </a:r>
            <a:r>
              <a:rPr lang="en-US" sz="1200" baseline="0" dirty="0" smtClean="0"/>
              <a:t> </a:t>
            </a:r>
            <a:r>
              <a:rPr lang="en-US" sz="1200" dirty="0" smtClean="0"/>
              <a:t>new computing capacity can be provisioned is a vital element of Cloud Computing. Cloud can reduce the time required to provision and deploy new applications and services from months to minutes. Cloud allows organizations to react more quickly to market conditions and enables to scale up and scale down the resources, as required.</a:t>
            </a:r>
          </a:p>
          <a:p>
            <a:r>
              <a:rPr lang="en-US" sz="1200" b="1" dirty="0" smtClean="0"/>
              <a:t>Flexible scaling: </a:t>
            </a:r>
            <a:r>
              <a:rPr lang="en-US" sz="1200" b="0" u="none" dirty="0" smtClean="0"/>
              <a:t>A </a:t>
            </a:r>
            <a:r>
              <a:rPr lang="en-US" sz="1200" dirty="0" smtClean="0"/>
              <a:t>Cloud can be easily and instantly scaled up and scaled down based on demand. It appears to the consumers</a:t>
            </a:r>
            <a:r>
              <a:rPr lang="en-US" sz="1200" baseline="0" dirty="0" smtClean="0"/>
              <a:t> </a:t>
            </a:r>
            <a:r>
              <a:rPr lang="en-US" sz="1200" dirty="0" smtClean="0"/>
              <a:t>that the Cloud resources are expandable to infinite limit. Cloud service users can independently and automatically scale their computing capabilities without any interaction with the Cloud service providers.</a:t>
            </a:r>
          </a:p>
          <a:p>
            <a:r>
              <a:rPr lang="en-US" sz="1200" b="1" dirty="0" smtClean="0"/>
              <a:t>High Availability: </a:t>
            </a:r>
            <a:r>
              <a:rPr lang="en-US" sz="1200" dirty="0" smtClean="0"/>
              <a:t>Cloud computing has the ability to ensure application availability </a:t>
            </a:r>
            <a:r>
              <a:rPr lang="en-US" sz="1200" b="0" u="none" dirty="0" smtClean="0"/>
              <a:t>at</a:t>
            </a:r>
            <a:r>
              <a:rPr lang="en-US" sz="1200" dirty="0" smtClean="0"/>
              <a:t> varying levels, depending on customer policy and priority of the application. Redundant server, network resources, and storage equipment along with clustered software enable fault tolerance for Cloud infrastructure. These techniques encompass multiple datacenters in different geographic regions that have identical resource configuration and application instances.</a:t>
            </a:r>
            <a:r>
              <a:rPr lang="en-US" sz="1200" baseline="0" dirty="0" smtClean="0"/>
              <a:t> Hence, data </a:t>
            </a:r>
            <a:r>
              <a:rPr lang="en-US" sz="1200" b="0" u="none" dirty="0" smtClean="0"/>
              <a:t>unavailability due to regional failures is prevented.</a:t>
            </a:r>
            <a:r>
              <a:rPr lang="en-US" sz="1200" dirty="0" smtClean="0"/>
              <a:t> </a:t>
            </a:r>
          </a:p>
          <a:p>
            <a:r>
              <a:rPr lang="en-US" sz="1200" b="1" dirty="0" smtClean="0"/>
              <a:t>Less Energy Consumption: </a:t>
            </a:r>
            <a:r>
              <a:rPr lang="en-US" sz="1200" dirty="0" smtClean="0"/>
              <a:t>‘’Going Green” is an important focus for many organizations. Cloud enables organizations to reduce power consumption and space usage.</a:t>
            </a:r>
          </a:p>
          <a:p>
            <a:endParaRPr lang="en-US" sz="1200" dirty="0" smtClean="0"/>
          </a:p>
          <a:p>
            <a:endParaRPr lang="en-US" sz="1200" dirty="0" smtClean="0"/>
          </a:p>
          <a:p>
            <a:endParaRPr lang="en-US" sz="1200" i="1"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9075" tIns="49538" rIns="99075" bIns="49538" numCol="1" anchor="t" anchorCtr="0" compatLnSpc="1">
            <a:prstTxWarp prst="textNoShape">
              <a:avLst/>
            </a:prstTxWarp>
          </a:bodyPr>
          <a:lstStyle/>
          <a:p>
            <a:r>
              <a:rPr lang="en-US" dirty="0" smtClean="0"/>
              <a:t>This lesson covers different</a:t>
            </a:r>
            <a:r>
              <a:rPr lang="en-US" baseline="0" dirty="0" smtClean="0"/>
              <a:t> Cloud services, deployment models, and economics of Cloud. It also covers the challenges of Cloud from the </a:t>
            </a:r>
            <a:r>
              <a:rPr lang="en-US" b="0" u="none" baseline="0" dirty="0" smtClean="0"/>
              <a:t>consumer and provider’s </a:t>
            </a:r>
            <a:r>
              <a:rPr lang="en-US" baseline="0" dirty="0" smtClean="0"/>
              <a:t>perspectives. </a:t>
            </a:r>
          </a:p>
          <a:p>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5"/>
          <p:cNvSpPr>
            <a:spLocks noGrp="1" noRot="1" noChangeAspect="1" noChangeArrowheads="1" noTextEdit="1"/>
          </p:cNvSpPr>
          <p:nvPr>
            <p:ph type="sldImg"/>
          </p:nvPr>
        </p:nvSpPr>
        <p:spPr>
          <a:ln/>
        </p:spPr>
      </p:sp>
      <p:sp>
        <p:nvSpPr>
          <p:cNvPr id="165893" name="Rectangle 6"/>
          <p:cNvSpPr>
            <a:spLocks noGrp="1" noChangeAspect="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Calibri" pitchFamily="34" charset="0"/>
                <a:ea typeface="+mn-ea"/>
                <a:cs typeface="+mn-cs"/>
              </a:rPr>
              <a:t>Cloud service models can be classified into three categories: </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Calibri" pitchFamily="34" charset="0"/>
                <a:ea typeface="+mn-ea"/>
                <a:cs typeface="+mn-cs"/>
              </a:rPr>
              <a:t>Infrastructure-as-a-Service (IaaS)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Calibri" pitchFamily="34" charset="0"/>
                <a:ea typeface="+mn-ea"/>
                <a:cs typeface="+mn-cs"/>
              </a:rPr>
              <a:t>Platform-as-a-Service (PaaS)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Calibri" pitchFamily="34" charset="0"/>
                <a:ea typeface="+mn-ea"/>
                <a:cs typeface="+mn-cs"/>
              </a:rPr>
              <a:t>Software-as-a-Service (SaaS)</a:t>
            </a:r>
          </a:p>
          <a:p>
            <a:pPr marL="228600" marR="0" indent="-22860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latin typeface="Calibri" pitchFamily="34" charset="0"/>
              <a:ea typeface="+mn-ea"/>
              <a:cs typeface="+mn-cs"/>
            </a:endParaRPr>
          </a:p>
          <a:p>
            <a:pPr marL="228600" marR="0" indent="-228600" algn="l" defTabSz="914400" rtl="0" eaLnBrk="0" fontAlgn="base" latinLnBrk="0" hangingPunct="0">
              <a:lnSpc>
                <a:spcPct val="100000"/>
              </a:lnSpc>
              <a:spcBef>
                <a:spcPct val="30000"/>
              </a:spcBef>
              <a:spcAft>
                <a:spcPct val="0"/>
              </a:spcAft>
              <a:buClrTx/>
              <a:buSzTx/>
              <a:buFont typeface="Arial" pitchFamily="34" charset="0"/>
              <a:buNone/>
              <a:tabLst/>
              <a:defRPr/>
            </a:pPr>
            <a:r>
              <a:rPr lang="en-US" sz="1200" kern="1200" dirty="0" smtClean="0">
                <a:solidFill>
                  <a:schemeClr val="tx1"/>
                </a:solidFill>
                <a:latin typeface="Calibri" pitchFamily="34" charset="0"/>
                <a:ea typeface="+mn-ea"/>
                <a:cs typeface="+mn-cs"/>
              </a:rPr>
              <a:t>These services are discussed in the subsequent slides.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p:txBody>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
        <p:nvSpPr>
          <p:cNvPr id="7" name="Slide Number Placeholder 4"/>
          <p:cNvSpPr>
            <a:spLocks noGrp="1"/>
          </p:cNvSpPr>
          <p:nvPr>
            <p:ph type="sldNum" sz="quarter" idx="5"/>
          </p:nvPr>
        </p:nvSpPr>
        <p:spPr>
          <a:xfrm>
            <a:off x="6630459" y="9893459"/>
            <a:ext cx="471960" cy="341154"/>
          </a:xfrm>
        </p:spPr>
        <p:txBody>
          <a:bodyPr/>
          <a:lstStyle/>
          <a:p>
            <a:pPr>
              <a:defRPr/>
            </a:pPr>
            <a:fld id="{80249327-EC2F-4096-8D35-6B76097739FC}"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aseline="0" dirty="0" smtClean="0">
                <a:cs typeface="Arial" pitchFamily="34" charset="0"/>
              </a:rPr>
              <a:t>I</a:t>
            </a:r>
            <a:r>
              <a:rPr lang="en-US" sz="1200" dirty="0" smtClean="0">
                <a:cs typeface="Arial" pitchFamily="34" charset="0"/>
              </a:rPr>
              <a:t>nfrastructure-as-a-Service (IaaS) is the base layer of the Cloud stack. It</a:t>
            </a:r>
            <a:r>
              <a:rPr lang="en-US" sz="1200" baseline="0" dirty="0" smtClean="0">
                <a:cs typeface="Arial" pitchFamily="34" charset="0"/>
              </a:rPr>
              <a:t> serves as the foundation for the other two layers (SaaS, </a:t>
            </a:r>
            <a:r>
              <a:rPr lang="en-US" sz="1200" baseline="0" dirty="0" err="1" smtClean="0">
                <a:cs typeface="Arial" pitchFamily="34" charset="0"/>
              </a:rPr>
              <a:t>PaaS</a:t>
            </a:r>
            <a:r>
              <a:rPr lang="en-US" sz="1200" baseline="0" dirty="0" smtClean="0">
                <a:cs typeface="Arial" pitchFamily="34" charset="0"/>
              </a:rPr>
              <a:t>) for their execution. The Cloud infrastructure such as servers, routers, storage, and other networking components are provided by the IaaS provider. The consumer hires these resources as a service based on needs and pays only for the usage. </a:t>
            </a:r>
            <a:r>
              <a:rPr lang="en-US" altLang="ja-JP" sz="1200" dirty="0" smtClean="0">
                <a:cs typeface="Arial" pitchFamily="34" charset="0"/>
              </a:rPr>
              <a:t>The consumer is able to deploy and run any software, which may include Operating </a:t>
            </a:r>
            <a:r>
              <a:rPr lang="en-US" altLang="ja-JP" dirty="0" smtClean="0">
                <a:cs typeface="Arial" pitchFamily="34" charset="0"/>
              </a:rPr>
              <a:t>S</a:t>
            </a:r>
            <a:r>
              <a:rPr lang="en-US" altLang="ja-JP" sz="1200" dirty="0" smtClean="0">
                <a:cs typeface="Arial" pitchFamily="34" charset="0"/>
              </a:rPr>
              <a:t>ystems (OSs) and applications. </a:t>
            </a:r>
            <a:r>
              <a:rPr lang="en-US" altLang="ja-JP" sz="1200" dirty="0" smtClean="0"/>
              <a:t>The consumer does not manage or control the underlying Cloud infrastructure, but has control over the Oss</a:t>
            </a:r>
            <a:r>
              <a:rPr lang="en-US" altLang="ja-JP" sz="1200" baseline="0" dirty="0" smtClean="0"/>
              <a:t> and </a:t>
            </a:r>
            <a:r>
              <a:rPr lang="en-US" altLang="ja-JP" sz="1200" dirty="0" smtClean="0"/>
              <a:t>deployed applications. </a:t>
            </a:r>
            <a:r>
              <a:rPr lang="en-US" sz="1200" dirty="0" smtClean="0"/>
              <a:t>Here, the consumer needs to know the resource requirements for the specific application to exploit IaaS well. Scaling and elasticity are </a:t>
            </a:r>
            <a:r>
              <a:rPr lang="en-US" sz="1200" b="0" u="none" dirty="0" smtClean="0"/>
              <a:t>the </a:t>
            </a:r>
            <a:r>
              <a:rPr lang="en-US" b="0" u="none" dirty="0" smtClean="0"/>
              <a:t>responsibilities of the consumer, </a:t>
            </a:r>
            <a:r>
              <a:rPr lang="en-US" sz="1200" dirty="0" smtClean="0"/>
              <a:t>not the provider. In fact, IaaS is a mini do-it-yourself data </a:t>
            </a:r>
            <a:r>
              <a:rPr lang="en-US" sz="1200" b="0" u="none" dirty="0" smtClean="0"/>
              <a:t>center that you would need to </a:t>
            </a:r>
            <a:r>
              <a:rPr lang="en-US" sz="1200" dirty="0" smtClean="0"/>
              <a:t>configure the resources (server, storage) and to get the job done. </a:t>
            </a:r>
          </a:p>
          <a:p>
            <a:endParaRPr lang="en-US" sz="1200"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04" name="Rectangle 4"/>
          <p:cNvSpPr>
            <a:spLocks noGrp="1" noRot="1" noChangeAspect="1" noChangeArrowheads="1" noTextEdit="1"/>
          </p:cNvSpPr>
          <p:nvPr>
            <p:ph type="sldImg"/>
          </p:nvPr>
        </p:nvSpPr>
        <p:spPr>
          <a:ln/>
        </p:spPr>
      </p:sp>
      <p:sp>
        <p:nvSpPr>
          <p:cNvPr id="3225605" name="Rectangle 5"/>
          <p:cNvSpPr>
            <a:spLocks noGrp="1" noChangeAspect="1" noChangeArrowheads="1"/>
          </p:cNvSpPr>
          <p:nvPr>
            <p:ph type="body" idx="1"/>
          </p:nvPr>
        </p:nvSpPr>
        <p:spPr/>
        <p:txBody>
          <a:bodyPr/>
          <a:lstStyle/>
          <a:p>
            <a:r>
              <a:rPr lang="en-US" dirty="0" smtClean="0"/>
              <a:t>Until now, small consumers did not have the capital to acquire massive compute resources and to ensure that they had the capacity they needed to handle unexpected spikes in load. Amazon Elastic Compute Cloud (Amazon EC2) is an Infrastructure-as-a-Service</a:t>
            </a:r>
            <a:r>
              <a:rPr lang="en-US" baseline="0" dirty="0" smtClean="0"/>
              <a:t> model</a:t>
            </a:r>
            <a:r>
              <a:rPr lang="en-US" dirty="0" smtClean="0"/>
              <a:t> that provides scalable compute capacity, on demand, in the Cloud. It enables consumers to leverage Amazon’s massive infrastructure with no up-front capital investment. Amazon EC2 reduces the time required to obtain and boot new server instances to minutes, allowing consumers to quickly scale capacity—both up and down—as their computing requirements change. </a:t>
            </a:r>
          </a:p>
          <a:p>
            <a:pPr defTabSz="990752">
              <a:defRPr/>
            </a:pPr>
            <a:r>
              <a:rPr lang="en-US" dirty="0" smtClean="0"/>
              <a:t>EMC Atmos is a globally</a:t>
            </a:r>
            <a:r>
              <a:rPr lang="en-US" baseline="0" dirty="0" smtClean="0"/>
              <a:t> accessible Cloud storage that provides solutions to meet the needs of enterprises and service providers. The ‘</a:t>
            </a:r>
            <a:r>
              <a:rPr lang="en-US" baseline="0" dirty="0" err="1" smtClean="0"/>
              <a:t>Atmos</a:t>
            </a:r>
            <a:r>
              <a:rPr lang="en-US" baseline="0" dirty="0" smtClean="0"/>
              <a:t> Cloud Delivery Platform’ provides IT departments and service providers a way to build, manage, and deliver self-service and robust metering for chargeback. Atmos, with its Web service access mechanism, is the ideal infrastructure for storage as a service. </a:t>
            </a:r>
          </a:p>
          <a:p>
            <a:pPr defTabSz="990752">
              <a:defRPr/>
            </a:pPr>
            <a:r>
              <a:rPr lang="en-US" baseline="0" dirty="0" smtClean="0"/>
              <a:t> </a:t>
            </a:r>
            <a:endParaRPr lang="en-US" dirty="0"/>
          </a:p>
        </p:txBody>
      </p:sp>
      <p:sp>
        <p:nvSpPr>
          <p:cNvPr id="5"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630459" y="9893459"/>
            <a:ext cx="471960" cy="341154"/>
          </a:xfrm>
        </p:spPr>
        <p:txBody>
          <a:bodyPr/>
          <a:lstStyle/>
          <a:p>
            <a:pPr>
              <a:defRPr/>
            </a:pPr>
            <a:fld id="{0AE62709-12B7-481E-AF02-15961EF83D30}" type="slidenum">
              <a:rPr lang="en-US"/>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ja-JP" sz="1200" dirty="0" smtClean="0"/>
              <a:t>Platform-as-a-Service is the capability provided to the consumer to deploy consumer-created or acquired applications on the Cloud infrastructure. PaaS can broadly</a:t>
            </a:r>
            <a:r>
              <a:rPr lang="en-US" altLang="ja-JP" sz="1200" baseline="0" dirty="0" smtClean="0"/>
              <a:t> be defined as application development environments offered as a ‘service’ by the Cloud provider. The consumer uses these platforms that typically have Integrated Development Environment (IDE), which includes editor, compiler, build, and deploy capabilities to develop their applications. They then deploy the applications on the infrastructure offered by the Cloud provider. </a:t>
            </a:r>
            <a:r>
              <a:rPr lang="en-US" sz="1200" dirty="0" smtClean="0"/>
              <a:t>When consumers write their applications to run over the PaaS provider’s software platform, elasticity and scalability is guaranteed transparently by the PaaS platform. </a:t>
            </a:r>
            <a:r>
              <a:rPr lang="en-US" altLang="ja-JP" sz="1200" baseline="0" dirty="0" smtClean="0"/>
              <a:t>Here, the </a:t>
            </a:r>
            <a:r>
              <a:rPr lang="en-US" altLang="ja-JP" sz="1200" dirty="0" smtClean="0"/>
              <a:t>consumer does not manage or control the underlying Cloud infrastructure, such as network, servers, </a:t>
            </a:r>
            <a:r>
              <a:rPr lang="en-US" altLang="ja-JP" dirty="0" smtClean="0"/>
              <a:t>OS</a:t>
            </a:r>
            <a:r>
              <a:rPr lang="en-US" altLang="ja-JP" sz="1200" dirty="0" smtClean="0"/>
              <a:t>s, and storage, but controls  the deployed applications and possibly</a:t>
            </a:r>
            <a:r>
              <a:rPr lang="en-US" altLang="ja-JP" sz="1200" baseline="0" dirty="0" smtClean="0"/>
              <a:t> the application-hosting enviro</a:t>
            </a:r>
            <a:r>
              <a:rPr lang="en-US" altLang="ja-JP" sz="1200" dirty="0" smtClean="0"/>
              <a:t>nment configurations. </a:t>
            </a:r>
            <a:r>
              <a:rPr lang="en-US" altLang="zh-TW" sz="1200" dirty="0" smtClean="0">
                <a:ea typeface="MS PGothic" pitchFamily="34" charset="-128"/>
              </a:rPr>
              <a:t>For PaaS, consumers pay only for the platform software components such as databases, OS instances, and middleware, which includes its associated</a:t>
            </a:r>
            <a:r>
              <a:rPr lang="en-US" altLang="zh-TW" sz="1200" baseline="0" dirty="0" smtClean="0">
                <a:ea typeface="MS PGothic" pitchFamily="34" charset="-128"/>
              </a:rPr>
              <a:t> infrastructure cost</a:t>
            </a:r>
            <a:r>
              <a:rPr lang="en-US" altLang="zh-TW" sz="1200" dirty="0" smtClean="0">
                <a:ea typeface="MS PGothic" pitchFamily="34" charset="-128"/>
              </a:rPr>
              <a:t>. </a:t>
            </a:r>
            <a:endParaRPr lang="en-US" sz="1200" dirty="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04" name="Rectangle 4"/>
          <p:cNvSpPr>
            <a:spLocks noGrp="1" noRot="1" noChangeAspect="1" noChangeArrowheads="1" noTextEdit="1"/>
          </p:cNvSpPr>
          <p:nvPr>
            <p:ph type="sldImg"/>
          </p:nvPr>
        </p:nvSpPr>
        <p:spPr>
          <a:ln/>
        </p:spPr>
      </p:sp>
      <p:sp>
        <p:nvSpPr>
          <p:cNvPr id="3225605" name="Rectangle 5"/>
          <p:cNvSpPr>
            <a:spLocks noGrp="1" noChangeAspect="1" noChangeArrowheads="1"/>
          </p:cNvSpPr>
          <p:nvPr>
            <p:ph type="body" idx="1"/>
          </p:nvPr>
        </p:nvSpPr>
        <p:spPr/>
        <p:txBody>
          <a:bodyPr>
            <a:normAutofit/>
          </a:bodyPr>
          <a:lstStyle/>
          <a:p>
            <a:pPr defTabSz="990752">
              <a:defRPr/>
            </a:pPr>
            <a:r>
              <a:rPr lang="en-US" sz="1200" dirty="0" smtClean="0"/>
              <a:t>Google App Engine is a Platform-as-a-Service that allows consumers to</a:t>
            </a:r>
            <a:r>
              <a:rPr lang="en-US" sz="1200" baseline="0" dirty="0" smtClean="0"/>
              <a:t> build Web applications using a set of APIs and to run those applications on </a:t>
            </a:r>
            <a:r>
              <a:rPr lang="en-US" sz="1200" dirty="0" smtClean="0"/>
              <a:t>Google's infrastructure. With App Engine, there are no servers to maintain. </a:t>
            </a:r>
            <a:r>
              <a:rPr lang="en-US" sz="1200" b="0" dirty="0" smtClean="0"/>
              <a:t>You just need to upload the application, and it is </a:t>
            </a:r>
            <a:r>
              <a:rPr lang="en-US" sz="1200" dirty="0" smtClean="0"/>
              <a:t>ready to serve. Google App Engine makes it easy to build an application that runs reliably, even under heavy load and with large amounts of data. Consumer’s applications</a:t>
            </a:r>
            <a:r>
              <a:rPr lang="en-US" sz="1200" baseline="0" dirty="0" smtClean="0"/>
              <a:t> </a:t>
            </a:r>
            <a:r>
              <a:rPr lang="en-US" sz="1200" dirty="0" smtClean="0"/>
              <a:t>can run in J</a:t>
            </a:r>
            <a:r>
              <a:rPr lang="en-US" sz="1200" i="0" u="none" dirty="0" smtClean="0"/>
              <a:t>ava or Python environments</a:t>
            </a:r>
            <a:r>
              <a:rPr lang="en-US" sz="1200" dirty="0" smtClean="0"/>
              <a:t>. Each environment provides standard protocols and common technologies for Web application development. The App engine Software Development</a:t>
            </a:r>
            <a:r>
              <a:rPr lang="en-US" sz="1200" baseline="0" dirty="0" smtClean="0"/>
              <a:t> Kits</a:t>
            </a:r>
            <a:r>
              <a:rPr lang="en-US" sz="1200" dirty="0" smtClean="0"/>
              <a:t> (SDKs) for Java and Python include a Web server application that emulates all of the App Engine services on the consumer’s</a:t>
            </a:r>
            <a:r>
              <a:rPr lang="en-US" sz="1200" baseline="0" dirty="0" smtClean="0"/>
              <a:t> </a:t>
            </a:r>
            <a:r>
              <a:rPr lang="en-US" sz="1200" dirty="0" smtClean="0"/>
              <a:t>local computer. Each SDK includes all of the APIs and libraries available on App Engine. Each SDK also includes a tool to upload the consumer’s application to App Engine. After the consumer has created the application's code and configuration files, the consumer can run the tool to upload the application. </a:t>
            </a:r>
            <a:endParaRPr lang="en-US" sz="1200" baseline="0" dirty="0" smtClean="0"/>
          </a:p>
          <a:p>
            <a:r>
              <a:rPr lang="en-US" sz="1200" dirty="0" smtClean="0"/>
              <a:t>Azure Platform is a Microsoft PaaS offering. Microsoft’s Azure Platform supplies a broad range of functionalities to build, host, and scale applications in Microsoft data centers. </a:t>
            </a:r>
            <a:r>
              <a:rPr lang="en-US" dirty="0" smtClean="0"/>
              <a:t>Developers can use familiar tools, such as visual studio</a:t>
            </a:r>
            <a:r>
              <a:rPr lang="en-US" baseline="0" dirty="0" smtClean="0"/>
              <a:t> and</a:t>
            </a:r>
            <a:r>
              <a:rPr lang="en-US" dirty="0" smtClean="0"/>
              <a:t> .NET Framework to develop their application.</a:t>
            </a:r>
            <a:r>
              <a:rPr lang="en-US" baseline="0" dirty="0" smtClean="0"/>
              <a:t> Windows Azure is a Cloud-based OS that enables and provides development, hosting, and service management environments for the Azure platform. </a:t>
            </a:r>
            <a:endParaRPr lang="en-US" sz="1200" dirty="0" smtClean="0"/>
          </a:p>
        </p:txBody>
      </p:sp>
      <p:sp>
        <p:nvSpPr>
          <p:cNvPr id="5"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630459" y="9893459"/>
            <a:ext cx="471960" cy="341154"/>
          </a:xfrm>
        </p:spPr>
        <p:txBody>
          <a:bodyPr/>
          <a:lstStyle/>
          <a:p>
            <a:pPr>
              <a:defRPr/>
            </a:pPr>
            <a:fld id="{0AE62709-12B7-481E-AF02-15961EF83D30}" type="slidenum">
              <a:rPr lang="en-US"/>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lIns="99075" tIns="49538" rIns="99075" bIns="49538" numCol="1" anchor="t" anchorCtr="0" compatLnSpc="1">
            <a:prstTxWarp prst="textNoShape">
              <a:avLst/>
            </a:prstTxWarp>
          </a:bodyPr>
          <a:lstStyle/>
          <a:p>
            <a:pPr defTabSz="990752">
              <a:defRPr/>
            </a:pPr>
            <a:r>
              <a:rPr lang="en-US" dirty="0" smtClean="0"/>
              <a:t>This module focuses on the </a:t>
            </a:r>
            <a:r>
              <a:rPr lang="en-US" b="0" u="none" dirty="0" smtClean="0"/>
              <a:t>essential characteristics of Cloud Computing</a:t>
            </a:r>
            <a:r>
              <a:rPr lang="en-US" dirty="0" smtClean="0"/>
              <a:t>, the different</a:t>
            </a:r>
            <a:r>
              <a:rPr lang="en-US" baseline="0" dirty="0" smtClean="0"/>
              <a:t> Cloud services and deployment models, and the </a:t>
            </a:r>
            <a:r>
              <a:rPr lang="en-US" dirty="0" smtClean="0"/>
              <a:t>economics of</a:t>
            </a:r>
            <a:r>
              <a:rPr lang="en-US" baseline="0" dirty="0" smtClean="0"/>
              <a:t> Cloud.</a:t>
            </a:r>
          </a:p>
          <a:p>
            <a:pPr marL="0" marR="0" indent="0" algn="l" defTabSz="990752"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90752" rtl="0" eaLnBrk="0" fontAlgn="base" latinLnBrk="0" hangingPunct="0">
              <a:lnSpc>
                <a:spcPct val="100000"/>
              </a:lnSpc>
              <a:spcBef>
                <a:spcPct val="30000"/>
              </a:spcBef>
              <a:spcAft>
                <a:spcPct val="0"/>
              </a:spcAft>
              <a:buClrTx/>
              <a:buSzTx/>
              <a:buFontTx/>
              <a:buNone/>
              <a:tabLst/>
              <a:defRPr/>
            </a:pPr>
            <a:r>
              <a:rPr lang="en-US" dirty="0" smtClean="0"/>
              <a:t> </a:t>
            </a:r>
          </a:p>
          <a:p>
            <a:pPr defTabSz="990752">
              <a:defRPr/>
            </a:pP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E7A8FCD-CAF3-47F6-8A34-9CCB6BC41AA7}" type="slidenum">
              <a:rPr lang="en-US"/>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SaaS is the top most layer of the Cloud Computing stack, which is directly consumed by the end user. It is the capability, provided to the consumer,</a:t>
            </a:r>
            <a:r>
              <a:rPr lang="en-US" sz="1200" baseline="0" dirty="0" smtClean="0"/>
              <a:t> </a:t>
            </a:r>
            <a:r>
              <a:rPr lang="en-US" sz="1200" dirty="0" smtClean="0"/>
              <a:t>to use the service provider’s applications running on a Cloud infrastructure.</a:t>
            </a:r>
            <a:r>
              <a:rPr lang="en-US" sz="1200" baseline="0" dirty="0" smtClean="0"/>
              <a:t> It is </a:t>
            </a:r>
            <a:r>
              <a:rPr lang="en-US" sz="1200" dirty="0" smtClean="0"/>
              <a:t>accessible from various client devices through a thin client interface such as a Web browser. On-premise applications are quite expensive and requires high upfront CAPEX (Capital Expenditure). They also incur significant administration costs. In a </a:t>
            </a:r>
            <a:r>
              <a:rPr lang="en-US" sz="1200" dirty="0" err="1" smtClean="0"/>
              <a:t>SaaS</a:t>
            </a:r>
            <a:r>
              <a:rPr lang="en-US" sz="1200" dirty="0" smtClean="0"/>
              <a:t> model, the applications such as Customer </a:t>
            </a:r>
            <a:r>
              <a:rPr lang="en-US" dirty="0" smtClean="0"/>
              <a:t>R</a:t>
            </a:r>
            <a:r>
              <a:rPr lang="en-US" sz="1200" dirty="0" smtClean="0"/>
              <a:t>elationship </a:t>
            </a:r>
            <a:r>
              <a:rPr lang="en-US" dirty="0" smtClean="0"/>
              <a:t>M</a:t>
            </a:r>
            <a:r>
              <a:rPr lang="en-US" sz="1200" dirty="0" smtClean="0"/>
              <a:t>anagement</a:t>
            </a:r>
            <a:r>
              <a:rPr lang="en-US" sz="1200" baseline="0" dirty="0" smtClean="0"/>
              <a:t> (CRM), Email, and Instant Messaging (IM) are offered as a ‘service’ by the Cloud provider. Here, the consumers will use only the applications they really want and pay a subscription fee for the usage. The Cloud provider will host and manage the required infrastructure and applications to support these services. </a:t>
            </a:r>
            <a:endParaRPr lang="en-US" sz="1200" dirty="0" smtClean="0"/>
          </a:p>
          <a:p>
            <a:r>
              <a:rPr lang="en-US" sz="1200" b="0" i="0" dirty="0" smtClean="0"/>
              <a:t>SaaS offers the following advantages:</a:t>
            </a:r>
          </a:p>
          <a:p>
            <a:pPr marL="228600" indent="-228600">
              <a:buFont typeface="Arial" pitchFamily="34" charset="0"/>
              <a:buChar char="•"/>
            </a:pPr>
            <a:r>
              <a:rPr lang="en-US" sz="1200" dirty="0" smtClean="0"/>
              <a:t>Reduces the need for infrastructure because storage and compute powers can be provided remotely.</a:t>
            </a:r>
          </a:p>
          <a:p>
            <a:pPr marL="228600" indent="-228600">
              <a:buFont typeface="Arial" pitchFamily="34" charset="0"/>
              <a:buChar char="•"/>
            </a:pPr>
            <a:r>
              <a:rPr lang="en-US" sz="1200" dirty="0" smtClean="0"/>
              <a:t>Reduces the need for manual updates because SaaS providers can perform those tasks automatically.</a:t>
            </a:r>
          </a:p>
          <a:p>
            <a:endParaRPr lang="en-US" sz="1200"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04" name="Rectangle 4"/>
          <p:cNvSpPr>
            <a:spLocks noGrp="1" noRot="1" noChangeAspect="1" noChangeArrowheads="1" noTextEdit="1"/>
          </p:cNvSpPr>
          <p:nvPr>
            <p:ph type="sldImg"/>
          </p:nvPr>
        </p:nvSpPr>
        <p:spPr>
          <a:ln/>
        </p:spPr>
      </p:sp>
      <p:sp>
        <p:nvSpPr>
          <p:cNvPr id="3225605" name="Rectangle 5"/>
          <p:cNvSpPr>
            <a:spLocks noGrp="1" noChangeAspect="1" noChangeArrowheads="1"/>
          </p:cNvSpPr>
          <p:nvPr>
            <p:ph type="body" idx="1"/>
          </p:nvPr>
        </p:nvSpPr>
        <p:spPr/>
        <p:txBody>
          <a:bodyPr>
            <a:normAutofit/>
          </a:bodyPr>
          <a:lstStyle/>
          <a:p>
            <a:r>
              <a:rPr lang="en-US" sz="1200" dirty="0" smtClean="0"/>
              <a:t>EMC Mozy is a Software-as-a-Service solution, built on a highly scalable and available back-end storage architecture. Consumers can leverage the Mozy console to perform automatic, secured, online backup and recovery of their data with ease. EMC Mozy has two main products – MozyHome and MozyPro. MozyHome is for the individual consumer who is looking for a cost-effective way to backup all of their data, such as photos, music, and documents. </a:t>
            </a:r>
            <a:r>
              <a:rPr lang="en-US" sz="1200" dirty="0" err="1" smtClean="0"/>
              <a:t>MozyPro</a:t>
            </a:r>
            <a:r>
              <a:rPr lang="en-US" sz="1200" dirty="0" smtClean="0"/>
              <a:t> is dedicated to organizations looking for a cost-effective way to backup the end user’s data. This low-cost software service is available at a monthly subscription fee. EMC </a:t>
            </a:r>
            <a:r>
              <a:rPr lang="en-US" sz="1200" dirty="0" err="1" smtClean="0"/>
              <a:t>Mozy</a:t>
            </a:r>
            <a:r>
              <a:rPr lang="en-US" sz="1200" baseline="0" dirty="0" smtClean="0"/>
              <a:t> does not r</a:t>
            </a:r>
            <a:r>
              <a:rPr lang="en-US" sz="1200" dirty="0" smtClean="0"/>
              <a:t>equire consumers</a:t>
            </a:r>
            <a:r>
              <a:rPr lang="en-US" sz="1200" baseline="0" dirty="0" smtClean="0"/>
              <a:t> </a:t>
            </a:r>
            <a:r>
              <a:rPr lang="en-US" sz="1200" dirty="0" smtClean="0"/>
              <a:t>to purchase any new hardware and requires minimal IT resources to manage.</a:t>
            </a:r>
          </a:p>
          <a:p>
            <a:pPr defTabSz="990752">
              <a:defRPr/>
            </a:pPr>
            <a:r>
              <a:rPr lang="en-US" sz="1200" dirty="0" smtClean="0"/>
              <a:t>Salesforce.com is a provider of SaaS-based CRM products. Organizations can use CRM</a:t>
            </a:r>
            <a:r>
              <a:rPr lang="en-US" sz="1200" baseline="0" dirty="0" smtClean="0"/>
              <a:t> applications to gain fast, easy access to the tools and services, required to build closer relationships with customers.</a:t>
            </a:r>
            <a:r>
              <a:rPr lang="en-US" sz="1200" dirty="0" smtClean="0"/>
              <a:t> The CRM applications run in the Cloud. They</a:t>
            </a:r>
            <a:r>
              <a:rPr lang="en-US" sz="1200" baseline="0" dirty="0" smtClean="0"/>
              <a:t> </a:t>
            </a:r>
            <a:r>
              <a:rPr lang="en-US" sz="1200" dirty="0" smtClean="0"/>
              <a:t>enable the consumer to access the</a:t>
            </a:r>
            <a:r>
              <a:rPr lang="en-US" sz="1200" baseline="0" dirty="0" smtClean="0"/>
              <a:t> application </a:t>
            </a:r>
            <a:r>
              <a:rPr lang="en-US" sz="1200" dirty="0" smtClean="0"/>
              <a:t>from anywhere through an Internet-enabled compute system. So,</a:t>
            </a:r>
            <a:r>
              <a:rPr lang="en-US" sz="1200" baseline="0" dirty="0" smtClean="0"/>
              <a:t> organizations need not buy the CRM applications and manage them on their own infrastructure. They subscribe for CRM applications from Salesforce.com. </a:t>
            </a:r>
            <a:endParaRPr lang="en-US" sz="1200" dirty="0" smtClean="0"/>
          </a:p>
          <a:p>
            <a:endParaRPr lang="en-US" sz="1200" dirty="0"/>
          </a:p>
        </p:txBody>
      </p:sp>
      <p:sp>
        <p:nvSpPr>
          <p:cNvPr id="5"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630459" y="9893459"/>
            <a:ext cx="471960" cy="341154"/>
          </a:xfrm>
        </p:spPr>
        <p:txBody>
          <a:bodyPr/>
          <a:lstStyle/>
          <a:p>
            <a:pPr>
              <a:defRPr/>
            </a:pPr>
            <a:fld id="{0AE62709-12B7-481E-AF02-15961EF83D30}" type="slidenum">
              <a:rPr lang="en-US"/>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rgbClr val="000000"/>
                </a:solidFill>
              </a:rPr>
              <a:t>Cloud Computing can be classified into three deployment models: </a:t>
            </a:r>
            <a:r>
              <a:rPr lang="en-US" sz="1200" dirty="0" smtClean="0">
                <a:solidFill>
                  <a:srgbClr val="000000"/>
                </a:solidFill>
                <a:cs typeface="Times New Roman" pitchFamily="18" charset="0"/>
              </a:rPr>
              <a:t>private, public, and hybrid.</a:t>
            </a:r>
            <a:r>
              <a:rPr lang="en-US" sz="1200" baseline="0" dirty="0" smtClean="0">
                <a:solidFill>
                  <a:srgbClr val="000000"/>
                </a:solidFill>
                <a:cs typeface="Times New Roman" pitchFamily="18" charset="0"/>
              </a:rPr>
              <a:t> These models</a:t>
            </a:r>
            <a:r>
              <a:rPr lang="en-US" sz="1200" dirty="0" smtClean="0">
                <a:solidFill>
                  <a:srgbClr val="000000"/>
                </a:solidFill>
              </a:rPr>
              <a:t> provide a basis for how Cloud infrastructures are constructed and consumed. </a:t>
            </a:r>
          </a:p>
          <a:p>
            <a:r>
              <a:rPr lang="en-US" sz="1200" dirty="0" smtClean="0">
                <a:solidFill>
                  <a:srgbClr val="000000"/>
                </a:solidFill>
              </a:rPr>
              <a:t>In a </a:t>
            </a:r>
            <a:r>
              <a:rPr lang="en-US" sz="1200" b="0" dirty="0" smtClean="0">
                <a:solidFill>
                  <a:srgbClr val="000000"/>
                </a:solidFill>
              </a:rPr>
              <a:t>Public Cloud,</a:t>
            </a:r>
            <a:r>
              <a:rPr lang="en-US" sz="1200" dirty="0" smtClean="0">
                <a:solidFill>
                  <a:srgbClr val="000000"/>
                </a:solidFill>
              </a:rPr>
              <a:t> IT resources are</a:t>
            </a:r>
            <a:r>
              <a:rPr lang="en-US" sz="1200" dirty="0" smtClean="0"/>
              <a:t> made available to the general public or organizations and are owned by the Cloud service provider.</a:t>
            </a:r>
            <a:r>
              <a:rPr lang="en-US" sz="1200" dirty="0" smtClean="0">
                <a:solidFill>
                  <a:srgbClr val="000000"/>
                </a:solidFill>
              </a:rPr>
              <a:t> The</a:t>
            </a:r>
            <a:r>
              <a:rPr lang="en-US" sz="1200" baseline="0" dirty="0" smtClean="0">
                <a:solidFill>
                  <a:srgbClr val="000000"/>
                </a:solidFill>
              </a:rPr>
              <a:t> Cloud services are accessible to everyone via standard Internet connections.</a:t>
            </a:r>
            <a:r>
              <a:rPr lang="en-US" sz="1200" dirty="0" smtClean="0"/>
              <a:t> In a public Cloud, a service provider makes IT resources, such as applications, storage capacity, or server compute cycles, available to any consumer.</a:t>
            </a:r>
            <a:r>
              <a:rPr lang="en-US" sz="1200" baseline="0" dirty="0" smtClean="0">
                <a:solidFill>
                  <a:srgbClr val="000000"/>
                </a:solidFill>
              </a:rPr>
              <a:t> </a:t>
            </a:r>
            <a:r>
              <a:rPr lang="en-US" sz="1200" dirty="0" smtClean="0">
                <a:solidFill>
                  <a:srgbClr val="000000"/>
                </a:solidFill>
              </a:rPr>
              <a:t>This model can be thought of as an “on-demand” and as a “pay-as-you-go” environment,</a:t>
            </a:r>
            <a:r>
              <a:rPr lang="en-US" sz="1200" baseline="0" dirty="0" smtClean="0">
                <a:solidFill>
                  <a:srgbClr val="000000"/>
                </a:solidFill>
              </a:rPr>
              <a:t> </a:t>
            </a:r>
            <a:r>
              <a:rPr lang="en-US" sz="1200" dirty="0" smtClean="0">
                <a:solidFill>
                  <a:srgbClr val="000000"/>
                </a:solidFill>
              </a:rPr>
              <a:t>where there are no on-site infrastructure or management requirements. </a:t>
            </a:r>
            <a:r>
              <a:rPr lang="en-US" dirty="0" smtClean="0"/>
              <a:t>However, for organizations, these benefits come with certain risks: no control over the resources in the cloud, the security of confidential data, network performance issues, and interoperability. </a:t>
            </a:r>
            <a:r>
              <a:rPr lang="en-US" dirty="0" smtClean="0">
                <a:solidFill>
                  <a:srgbClr val="000000"/>
                </a:solidFill>
              </a:rPr>
              <a:t>Popular examples of public clouds include Amazon’s Elastic Compute Cloud (EC2), Google Apps, and Salesforce.com.</a:t>
            </a:r>
          </a:p>
          <a:p>
            <a:endParaRPr lang="en-US" sz="1200" dirty="0" smtClean="0"/>
          </a:p>
          <a:p>
            <a:endParaRPr lang="en-US" sz="1200"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 a private Cloud, the Cloud infrastructure is operated solely for one organization and is not shared with other organizations. This Cloud model offers the greatest level of security and control. There are two variations to a private Cloud: </a:t>
            </a:r>
          </a:p>
          <a:p>
            <a:pPr lvl="1">
              <a:buFont typeface="Arial" pitchFamily="34" charset="0"/>
              <a:buChar char="•"/>
            </a:pPr>
            <a:r>
              <a:rPr lang="en-US" b="1" dirty="0" smtClean="0"/>
              <a:t>On-premise Private Cloud: </a:t>
            </a:r>
            <a:r>
              <a:rPr lang="en-US" dirty="0" smtClean="0"/>
              <a:t>On-premise private Clouds, also known as internal Clouds, are hosted by an organization within their own data centers. This model provides a more standardized process and protection, but is limited in terms of size and scalability. Organizations would also need to incur the capital and operational costs for the physical resources. This is best suited for applications which require complete control and configurability of the infrastructure and security. </a:t>
            </a:r>
          </a:p>
          <a:p>
            <a:pPr lvl="1">
              <a:buFont typeface="Arial" pitchFamily="34" charset="0"/>
              <a:buChar char="•"/>
            </a:pPr>
            <a:r>
              <a:rPr lang="en-US" b="1" dirty="0" smtClean="0"/>
              <a:t>Externally-hosted Private Cloud: </a:t>
            </a:r>
            <a:r>
              <a:rPr lang="en-US" dirty="0" smtClean="0"/>
              <a:t>This type of private Cloud is hosted externally with a Cloud provider, where the provider facilitates an exclusive Cloud environment for a specific organization with full guarantee of privacy or confidentiality. This is best suited for organizations that do not prefer a public Cloud due to data privacy/security concerns. </a:t>
            </a:r>
          </a:p>
          <a:p>
            <a:r>
              <a:rPr lang="en-US" dirty="0" smtClean="0"/>
              <a:t>L</a:t>
            </a:r>
            <a:r>
              <a:rPr lang="en-US" sz="1200" dirty="0" smtClean="0"/>
              <a:t>ike a public Cloud, a private Cloud also enables provisioning an automated service request rather than a manual task processed by IT. In on-premise</a:t>
            </a:r>
            <a:r>
              <a:rPr lang="en-US" sz="1200" baseline="0" dirty="0" smtClean="0"/>
              <a:t> private Cloud, o</a:t>
            </a:r>
            <a:r>
              <a:rPr lang="en-US" sz="1200" dirty="0" smtClean="0"/>
              <a:t>rganizations will have to run their own hardware, storage, networking, hypervisor, and Cloud software. Many enterprises, including EMC,</a:t>
            </a:r>
            <a:r>
              <a:rPr lang="en-US" sz="1200" baseline="0" dirty="0" smtClean="0"/>
              <a:t> </a:t>
            </a:r>
            <a:r>
              <a:rPr lang="en-US" sz="1200" dirty="0" smtClean="0"/>
              <a:t>Cisco, IBM, Microsoft, Oracle, and VMware, now offer Cloud platforms and services to build and manage a private Cloud. </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752">
              <a:defRPr/>
            </a:pPr>
            <a:r>
              <a:rPr lang="en-US" sz="1200" dirty="0" smtClean="0"/>
              <a:t>In hybrid Cloud environment, the organization consumes</a:t>
            </a:r>
            <a:r>
              <a:rPr lang="en-US" sz="1200" baseline="0" dirty="0" smtClean="0"/>
              <a:t> resources from both private and public Clouds</a:t>
            </a:r>
            <a:r>
              <a:rPr lang="en-US" sz="1200" dirty="0" smtClean="0"/>
              <a:t>. The ability to augment a private Cloud with the resources of a public Cloud can be utilized</a:t>
            </a:r>
            <a:r>
              <a:rPr lang="en-US" sz="1200" baseline="0" dirty="0" smtClean="0"/>
              <a:t> </a:t>
            </a:r>
            <a:r>
              <a:rPr lang="en-US" sz="1200" dirty="0" smtClean="0"/>
              <a:t>to maintain service levels in the face of rapid workload fluctuations. </a:t>
            </a:r>
            <a:r>
              <a:rPr lang="en-US" dirty="0" smtClean="0"/>
              <a:t>O</a:t>
            </a:r>
            <a:r>
              <a:rPr lang="en-US" sz="1200" dirty="0" smtClean="0"/>
              <a:t>rganizations use their computing resources on a private Cloud for normal usage, but access the public Cloud for high/peak load requirements. This ensures that a sudden increase in computing requirement is handled gracefully. For example, an organization might use a public Cloud service, such as Amazon Simple Storage Service (Amazon S3), for archiving data,</a:t>
            </a:r>
            <a:r>
              <a:rPr lang="en-US" sz="1200" baseline="0" dirty="0" smtClean="0"/>
              <a:t> </a:t>
            </a:r>
            <a:r>
              <a:rPr lang="en-US" sz="1200" dirty="0" smtClean="0"/>
              <a:t>but continues to maintain in-house storage for operational customer data. Ideally, the hybrid approach allows a business to take advantage of the scalability and cost-effectiveness that a public Cloud Computing environment offers without exposing mission-critical applications and data to third-party vulnerabilities. </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Calibri" pitchFamily="34" charset="0"/>
                <a:ea typeface="+mn-ea"/>
                <a:cs typeface="+mn-cs"/>
              </a:rPr>
              <a:t>The Cloud infrastructure is shared by several organizations and supports a specific community that has shared concerns (e.g., mission, security requirements, policy, and compliance considerations). </a:t>
            </a:r>
            <a:r>
              <a:rPr lang="en-US" dirty="0" smtClean="0"/>
              <a:t>An example where a community Cloud could be useful is in a state government setting.  If various agencies within the state government operate under similar guidelines, they could all share the same infrastructure and spread the cost among themselves. </a:t>
            </a:r>
            <a:r>
              <a:rPr lang="en-US" sz="1200" kern="1200" baseline="0" dirty="0" smtClean="0">
                <a:solidFill>
                  <a:schemeClr val="tx1"/>
                </a:solidFill>
                <a:latin typeface="Calibri" pitchFamily="34" charset="0"/>
                <a:ea typeface="+mn-ea"/>
                <a:cs typeface="+mn-cs"/>
              </a:rPr>
              <a:t>A community Cloud may be managed by the organizations or by a third party. With the costs spread over to fewer users than a public cloud, this option is more expensive but may offer a higher level of privacy, security, and/or policy compliance. </a:t>
            </a:r>
            <a:r>
              <a:rPr lang="en-US" b="0" u="none" dirty="0" smtClean="0"/>
              <a:t>The community Cloud offers organizations access to a vast pool</a:t>
            </a:r>
            <a:r>
              <a:rPr lang="en-US" b="0" u="none" baseline="0" dirty="0" smtClean="0"/>
              <a:t> of resources than that in the</a:t>
            </a:r>
            <a:r>
              <a:rPr lang="en-US" sz="1200" b="0" u="none" kern="1200" baseline="0" dirty="0" smtClean="0">
                <a:solidFill>
                  <a:schemeClr val="tx1"/>
                </a:solidFill>
                <a:latin typeface="Calibri" pitchFamily="34" charset="0"/>
                <a:ea typeface="+mn-ea"/>
                <a:cs typeface="+mn-cs"/>
              </a:rPr>
              <a:t> private Cloud. </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3604" y="4946730"/>
            <a:ext cx="6156855" cy="4864608"/>
          </a:xfrm>
        </p:spPr>
        <p:txBody>
          <a:bodyPr>
            <a:normAutofit/>
          </a:bodyPr>
          <a:lstStyle/>
          <a:p>
            <a:r>
              <a:rPr lang="en-US" sz="1200" dirty="0" smtClean="0"/>
              <a:t>Cloud computing has changed</a:t>
            </a:r>
            <a:r>
              <a:rPr lang="en-US" sz="1200" baseline="0" dirty="0" smtClean="0"/>
              <a:t> </a:t>
            </a:r>
            <a:r>
              <a:rPr lang="en-US" sz="1200" dirty="0" smtClean="0"/>
              <a:t>the economics of IT. Capital expenditure (CAPEX) is required to build IT infrastructure. </a:t>
            </a:r>
            <a:r>
              <a:rPr lang="en-US" sz="1200" kern="1200" dirty="0" smtClean="0">
                <a:solidFill>
                  <a:schemeClr val="tx1"/>
                </a:solidFill>
                <a:latin typeface="Calibri" pitchFamily="34" charset="0"/>
                <a:ea typeface="+mn-ea"/>
                <a:cs typeface="+mn-cs"/>
              </a:rPr>
              <a:t>Because</a:t>
            </a:r>
            <a:r>
              <a:rPr lang="en-US" sz="1200" kern="1200" baseline="0" dirty="0" smtClean="0">
                <a:solidFill>
                  <a:schemeClr val="tx1"/>
                </a:solidFill>
                <a:latin typeface="Calibri" pitchFamily="34" charset="0"/>
                <a:ea typeface="+mn-ea"/>
                <a:cs typeface="+mn-cs"/>
              </a:rPr>
              <a:t> </a:t>
            </a:r>
            <a:r>
              <a:rPr lang="en-US" sz="1200" kern="1200" dirty="0" smtClean="0">
                <a:solidFill>
                  <a:schemeClr val="tx1"/>
                </a:solidFill>
                <a:latin typeface="Calibri" pitchFamily="34" charset="0"/>
                <a:ea typeface="+mn-ea"/>
                <a:cs typeface="+mn-cs"/>
              </a:rPr>
              <a:t>organizations hire and use resources from Cloud service providers, they will see more of Operational Expenditure (OPEX). </a:t>
            </a:r>
            <a:r>
              <a:rPr lang="en-US" sz="1200" dirty="0" smtClean="0"/>
              <a:t>The Cloud provides various cost saving</a:t>
            </a:r>
            <a:r>
              <a:rPr lang="en-US" sz="1200" baseline="0" dirty="0" smtClean="0"/>
              <a:t> options:</a:t>
            </a:r>
            <a:endParaRPr lang="en-US" sz="1200" dirty="0" smtClean="0"/>
          </a:p>
          <a:p>
            <a:pPr lvl="1">
              <a:buFont typeface="Arial" pitchFamily="34" charset="0"/>
              <a:buChar char="•"/>
            </a:pPr>
            <a:r>
              <a:rPr lang="en-US" b="1" dirty="0" smtClean="0"/>
              <a:t>Infrastructure cost: </a:t>
            </a:r>
            <a:r>
              <a:rPr lang="en-US" dirty="0" smtClean="0"/>
              <a:t>If an organization needs to build a large-scale system, they may need to invest in buying hardware (servers, storage, routers), software licensing,</a:t>
            </a:r>
            <a:r>
              <a:rPr lang="en-US" baseline="0" dirty="0" smtClean="0"/>
              <a:t> etc., which involves </a:t>
            </a:r>
            <a:r>
              <a:rPr lang="en-US" dirty="0" smtClean="0"/>
              <a:t>high upfront cost (CAPEX). With Cloud, IT infrastructure investment is minimized</a:t>
            </a:r>
            <a:r>
              <a:rPr lang="en-US" baseline="0" dirty="0" smtClean="0"/>
              <a:t>. </a:t>
            </a:r>
            <a:endParaRPr lang="en-US" dirty="0" smtClean="0"/>
          </a:p>
          <a:p>
            <a:pPr lvl="1">
              <a:buFont typeface="Arial" pitchFamily="34" charset="0"/>
              <a:buChar char="•"/>
            </a:pPr>
            <a:r>
              <a:rPr lang="en-US" b="1" dirty="0" smtClean="0"/>
              <a:t>Management cost: </a:t>
            </a:r>
            <a:r>
              <a:rPr lang="en-US" kern="1200" dirty="0" smtClean="0">
                <a:solidFill>
                  <a:schemeClr val="tx1"/>
                </a:solidFill>
                <a:latin typeface="Calibri" pitchFamily="34" charset="0"/>
                <a:ea typeface="+mn-ea"/>
                <a:cs typeface="+mn-cs"/>
              </a:rPr>
              <a:t>Lack of in-house IT infrastructure</a:t>
            </a:r>
            <a:r>
              <a:rPr lang="en-US" kern="1200" baseline="0" dirty="0" smtClean="0">
                <a:solidFill>
                  <a:schemeClr val="tx1"/>
                </a:solidFill>
                <a:latin typeface="Calibri" pitchFamily="34" charset="0"/>
                <a:ea typeface="+mn-ea"/>
                <a:cs typeface="+mn-cs"/>
              </a:rPr>
              <a:t> </a:t>
            </a:r>
            <a:r>
              <a:rPr lang="en-US" kern="1200" dirty="0" smtClean="0">
                <a:solidFill>
                  <a:schemeClr val="tx1"/>
                </a:solidFill>
                <a:latin typeface="Calibri" pitchFamily="34" charset="0"/>
                <a:ea typeface="+mn-ea"/>
                <a:cs typeface="+mn-cs"/>
              </a:rPr>
              <a:t>minimizes the </a:t>
            </a:r>
            <a:r>
              <a:rPr lang="en-US" b="0" u="none" kern="1200" dirty="0" smtClean="0">
                <a:solidFill>
                  <a:schemeClr val="tx1"/>
                </a:solidFill>
                <a:latin typeface="Calibri" pitchFamily="34" charset="0"/>
                <a:ea typeface="+mn-ea"/>
                <a:cs typeface="+mn-cs"/>
              </a:rPr>
              <a:t>people cost</a:t>
            </a:r>
            <a:r>
              <a:rPr lang="en-US" kern="1200" dirty="0" smtClean="0">
                <a:solidFill>
                  <a:schemeClr val="tx1"/>
                </a:solidFill>
                <a:latin typeface="Calibri" pitchFamily="34" charset="0"/>
                <a:ea typeface="+mn-ea"/>
                <a:cs typeface="+mn-cs"/>
              </a:rPr>
              <a:t> associated with the management of those infrastructures.</a:t>
            </a:r>
          </a:p>
          <a:p>
            <a:pPr lvl="1">
              <a:buFont typeface="Arial" pitchFamily="34" charset="0"/>
              <a:buChar char="•"/>
            </a:pPr>
            <a:r>
              <a:rPr lang="en-US" b="1" dirty="0" smtClean="0"/>
              <a:t>Power and Energy cost:</a:t>
            </a:r>
            <a:r>
              <a:rPr lang="en-US" dirty="0" smtClean="0"/>
              <a:t> Power consumption has become a concern for most organizations because energy costs continue to rise. The organizations that use Cloud applications and services save on power and energy use. An increase in energy efficiency translates into smaller carbon footprints for organizations, making Cloud a greener solution than traditional on-premise models.</a:t>
            </a:r>
            <a:endParaRPr lang="en-US" i="1" dirty="0" smtClean="0"/>
          </a:p>
          <a:p>
            <a:r>
              <a:rPr lang="en-US" sz="1200" i="1" dirty="0" smtClean="0"/>
              <a:t> Note: </a:t>
            </a:r>
          </a:p>
          <a:p>
            <a:pPr marL="457200" lvl="1" indent="-228600"/>
            <a:r>
              <a:rPr lang="en-US" sz="1200" b="1" i="1" dirty="0" smtClean="0"/>
              <a:t>CAPEX: </a:t>
            </a:r>
            <a:r>
              <a:rPr lang="en-US" sz="1200" i="1" dirty="0" smtClean="0"/>
              <a:t>A capital expenditure which is incurred to buy fixed assets, for example, servers, storage, etc. </a:t>
            </a:r>
          </a:p>
          <a:p>
            <a:pPr marL="457200" lvl="1" indent="-228600"/>
            <a:r>
              <a:rPr lang="en-US" sz="1200" b="1" i="1" dirty="0" smtClean="0"/>
              <a:t>OPEX:</a:t>
            </a:r>
            <a:r>
              <a:rPr lang="en-US" sz="1200" b="1" i="1" baseline="0" dirty="0" smtClean="0"/>
              <a:t> </a:t>
            </a:r>
            <a:r>
              <a:rPr lang="en-US" sz="1200" i="1" baseline="0" dirty="0" smtClean="0"/>
              <a:t>A</a:t>
            </a:r>
            <a:r>
              <a:rPr lang="en-US" sz="1200" i="1" dirty="0" smtClean="0"/>
              <a:t>n ongoing day-to-day expense to run business, for example, management cost, power and cooling cost, etc. </a:t>
            </a:r>
          </a:p>
          <a:p>
            <a:pPr marL="228600" indent="-228600">
              <a:buFont typeface="Arial" pitchFamily="34" charset="0"/>
              <a:buNone/>
            </a:pPr>
            <a:endParaRPr lang="en-US" sz="1200" i="1" dirty="0"/>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a scenario where an organization wants</a:t>
            </a:r>
            <a:r>
              <a:rPr lang="en-US" baseline="0" dirty="0" smtClean="0"/>
              <a:t> to run its business-critical applications using 1000 servers to meet the desired service levels. They have two options</a:t>
            </a:r>
            <a:r>
              <a:rPr lang="en-US" dirty="0" smtClean="0"/>
              <a:t> to </a:t>
            </a:r>
            <a:r>
              <a:rPr lang="en-US" baseline="0" dirty="0" smtClean="0"/>
              <a:t>consider: the first option is to set up an on-site infrastructure for running 1000 servers and the second one is to hire 1000 instances of servers on an Amazon EC2 Cloud. </a:t>
            </a:r>
          </a:p>
          <a:p>
            <a:r>
              <a:rPr lang="en-US" baseline="0" dirty="0" smtClean="0"/>
              <a:t>Let us consider various cost components involved in both these options:</a:t>
            </a:r>
          </a:p>
          <a:p>
            <a:r>
              <a:rPr lang="en-US" baseline="0" dirty="0" smtClean="0"/>
              <a:t>In the first option, to set up an on-site infrastructure, the organization would require capital investment for purchasing server, storage, and network hardware, together with additional expenses for hardware maintenance, licensing OSs, power and cooling options, building data center infrastructure, administrative</a:t>
            </a:r>
            <a:r>
              <a:rPr lang="en-US" dirty="0" smtClean="0"/>
              <a:t> costs</a:t>
            </a:r>
            <a:r>
              <a:rPr lang="en-US" baseline="0" dirty="0" smtClean="0"/>
              <a:t>, and data transfer. </a:t>
            </a:r>
            <a:endParaRPr lang="en-US" dirty="0" smtClean="0"/>
          </a:p>
          <a:p>
            <a:r>
              <a:rPr lang="en-US" dirty="0" smtClean="0"/>
              <a:t>In contrast</a:t>
            </a:r>
            <a:r>
              <a:rPr lang="en-US" baseline="0" dirty="0" smtClean="0"/>
              <a:t> to that, the second option involves only two cost components: the major cost on instance usage and a minor cost on data transfer. </a:t>
            </a:r>
          </a:p>
          <a:p>
            <a:r>
              <a:rPr lang="en-US" baseline="0" dirty="0" smtClean="0"/>
              <a:t>The </a:t>
            </a:r>
            <a:r>
              <a:rPr lang="en-US" dirty="0" smtClean="0"/>
              <a:t>diagram displayed </a:t>
            </a:r>
            <a:r>
              <a:rPr lang="en-US" baseline="0" dirty="0" smtClean="0"/>
              <a:t>on this slide—sourced from </a:t>
            </a:r>
            <a:r>
              <a:rPr lang="en-US" dirty="0" smtClean="0"/>
              <a:t>Amazon.com—shows </a:t>
            </a:r>
            <a:r>
              <a:rPr lang="en-US" baseline="0" dirty="0" smtClean="0"/>
              <a:t>that the first option </a:t>
            </a:r>
            <a:r>
              <a:rPr lang="en-US" baseline="0" smtClean="0"/>
              <a:t>incurs </a:t>
            </a:r>
            <a:r>
              <a:rPr lang="en-US" baseline="0" smtClean="0"/>
              <a:t>10 </a:t>
            </a:r>
            <a:r>
              <a:rPr lang="en-US" baseline="0" dirty="0" smtClean="0"/>
              <a:t>times more TCO, compared to the second option. This clearly illustrates the economic benefit of Cloud, compared to an on-site infrastructure. </a:t>
            </a:r>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3618" name="Rectangle 2"/>
          <p:cNvSpPr>
            <a:spLocks noGrp="1" noRot="1" noChangeAspect="1" noChangeArrowheads="1" noTextEdit="1"/>
          </p:cNvSpPr>
          <p:nvPr>
            <p:ph type="sldImg"/>
          </p:nvPr>
        </p:nvSpPr>
        <p:spPr>
          <a:ln/>
        </p:spPr>
      </p:sp>
      <p:sp>
        <p:nvSpPr>
          <p:cNvPr id="3183619" name="Rectangle 3"/>
          <p:cNvSpPr>
            <a:spLocks noGrp="1" noChangeAspect="1" noChangeArrowheads="1"/>
          </p:cNvSpPr>
          <p:nvPr>
            <p:ph type="body" idx="1"/>
          </p:nvPr>
        </p:nvSpPr>
        <p:spPr/>
        <p:txBody>
          <a:bodyPr/>
          <a:lstStyle/>
          <a:p>
            <a:r>
              <a:rPr lang="en-US" sz="1200" dirty="0"/>
              <a:t>Both </a:t>
            </a:r>
            <a:r>
              <a:rPr lang="en-US" sz="1200" dirty="0" smtClean="0"/>
              <a:t>the Cloud consumers </a:t>
            </a:r>
            <a:r>
              <a:rPr lang="en-US" sz="1200" dirty="0"/>
              <a:t>and providers have their own </a:t>
            </a:r>
            <a:r>
              <a:rPr lang="en-US" sz="1200" dirty="0" smtClean="0"/>
              <a:t>challenges. The following are the challenges</a:t>
            </a:r>
            <a:r>
              <a:rPr lang="en-US" sz="1200" baseline="0" dirty="0" smtClean="0"/>
              <a:t> of the consumers:</a:t>
            </a:r>
            <a:endParaRPr lang="en-US" sz="1200" dirty="0"/>
          </a:p>
          <a:p>
            <a:pPr lvl="1">
              <a:buFont typeface="Arial" pitchFamily="34" charset="0"/>
              <a:buChar char="•"/>
            </a:pPr>
            <a:r>
              <a:rPr lang="en-US" b="1" dirty="0" smtClean="0"/>
              <a:t>Security and Regulations: </a:t>
            </a:r>
            <a:r>
              <a:rPr lang="en-US" dirty="0" smtClean="0"/>
              <a:t>Consumers may have business-critical data,</a:t>
            </a:r>
            <a:r>
              <a:rPr lang="en-US" baseline="0" dirty="0" smtClean="0"/>
              <a:t> </a:t>
            </a:r>
            <a:r>
              <a:rPr lang="en-US" dirty="0" smtClean="0"/>
              <a:t>which calls for protection</a:t>
            </a:r>
            <a:r>
              <a:rPr lang="en-US" baseline="0" dirty="0" smtClean="0"/>
              <a:t> and </a:t>
            </a:r>
            <a:r>
              <a:rPr lang="en-US" dirty="0" smtClean="0"/>
              <a:t>continuous monitoring of its access. With the Cloud, the consumer may lose </a:t>
            </a:r>
            <a:r>
              <a:rPr lang="en-US" baseline="0" dirty="0" smtClean="0"/>
              <a:t>control of the sensitive data – for example, </a:t>
            </a:r>
            <a:r>
              <a:rPr lang="en-US" b="0" u="none" dirty="0" smtClean="0"/>
              <a:t>the consumer may not know in which country the data is being stored </a:t>
            </a:r>
            <a:r>
              <a:rPr lang="en-US" baseline="0" dirty="0" smtClean="0"/>
              <a:t>– </a:t>
            </a:r>
            <a:r>
              <a:rPr lang="en-US" b="0" u="none" dirty="0" smtClean="0"/>
              <a:t>and may violate some national data protection statutes (EU Data Protection Directive and U.S. Safe Harbor program).</a:t>
            </a:r>
            <a:r>
              <a:rPr lang="en-US" b="0" u="none" baseline="0" dirty="0" smtClean="0"/>
              <a:t> </a:t>
            </a:r>
            <a:r>
              <a:rPr lang="en-US" dirty="0" smtClean="0"/>
              <a:t>Many </a:t>
            </a:r>
            <a:r>
              <a:rPr lang="en-US" dirty="0"/>
              <a:t>regulations </a:t>
            </a:r>
            <a:r>
              <a:rPr lang="en-US" dirty="0" smtClean="0"/>
              <a:t>impose restrictions </a:t>
            </a:r>
            <a:r>
              <a:rPr lang="en-US" dirty="0"/>
              <a:t>to distribute data outside </a:t>
            </a:r>
            <a:r>
              <a:rPr lang="en-US" dirty="0" smtClean="0"/>
              <a:t>of the organization’s </a:t>
            </a:r>
            <a:r>
              <a:rPr lang="en-US" dirty="0"/>
              <a:t>territory</a:t>
            </a:r>
            <a:r>
              <a:rPr lang="en-US" dirty="0" smtClean="0"/>
              <a:t>.</a:t>
            </a:r>
          </a:p>
          <a:p>
            <a:pPr lvl="1" defTabSz="990752">
              <a:buFont typeface="Arial" pitchFamily="34" charset="0"/>
              <a:buChar char="•"/>
              <a:defRPr/>
            </a:pPr>
            <a:r>
              <a:rPr lang="en-US" b="1" dirty="0" smtClean="0"/>
              <a:t>Network latency:</a:t>
            </a:r>
            <a:r>
              <a:rPr lang="en-US" dirty="0" smtClean="0"/>
              <a:t> Consumers may access Cloud services from anywhere in the world. Although Cloud resources are distributed, the resources may not be close to the consumer location,</a:t>
            </a:r>
            <a:r>
              <a:rPr lang="en-US" baseline="0" dirty="0" smtClean="0"/>
              <a:t> </a:t>
            </a:r>
            <a:r>
              <a:rPr lang="en-US" dirty="0" smtClean="0"/>
              <a:t>resulting in high network latency. A high network latency results in </a:t>
            </a:r>
            <a:r>
              <a:rPr lang="en-US" kern="1200" dirty="0" smtClean="0">
                <a:solidFill>
                  <a:schemeClr val="tx1"/>
                </a:solidFill>
                <a:latin typeface="Calibri" pitchFamily="34" charset="0"/>
                <a:ea typeface="+mn-ea"/>
                <a:cs typeface="+mn-cs"/>
              </a:rPr>
              <a:t>application timeout, thereby</a:t>
            </a:r>
            <a:r>
              <a:rPr lang="en-US" kern="1200" baseline="0" dirty="0" smtClean="0">
                <a:solidFill>
                  <a:schemeClr val="tx1"/>
                </a:solidFill>
                <a:latin typeface="Calibri" pitchFamily="34" charset="0"/>
                <a:ea typeface="+mn-ea"/>
                <a:cs typeface="+mn-cs"/>
              </a:rPr>
              <a:t> disabling</a:t>
            </a:r>
            <a:r>
              <a:rPr lang="en-US" kern="1200" dirty="0" smtClean="0">
                <a:solidFill>
                  <a:schemeClr val="tx1"/>
                </a:solidFill>
                <a:latin typeface="Calibri" pitchFamily="34" charset="0"/>
                <a:ea typeface="+mn-ea"/>
                <a:cs typeface="+mn-cs"/>
              </a:rPr>
              <a:t> end users from accessing the application. </a:t>
            </a:r>
            <a:endParaRPr lang="en-US" dirty="0" smtClean="0"/>
          </a:p>
          <a:p>
            <a:pPr lvl="1">
              <a:buFont typeface="Arial" pitchFamily="34" charset="0"/>
              <a:buChar char="•"/>
            </a:pPr>
            <a:r>
              <a:rPr lang="en-US" b="1" dirty="0" smtClean="0"/>
              <a:t>Supportability: </a:t>
            </a:r>
            <a:r>
              <a:rPr lang="en-US" dirty="0" smtClean="0"/>
              <a:t>Cloud </a:t>
            </a:r>
            <a:r>
              <a:rPr lang="en-US" dirty="0"/>
              <a:t>may not support all applications.</a:t>
            </a:r>
            <a:r>
              <a:rPr lang="en-US" b="1" dirty="0"/>
              <a:t> </a:t>
            </a:r>
            <a:r>
              <a:rPr lang="en-US" dirty="0"/>
              <a:t>For example, a </a:t>
            </a:r>
            <a:r>
              <a:rPr lang="en-US" dirty="0" smtClean="0"/>
              <a:t>consumer </a:t>
            </a:r>
            <a:r>
              <a:rPr lang="en-US" dirty="0"/>
              <a:t>may want to leverage </a:t>
            </a:r>
            <a:r>
              <a:rPr lang="en-US" dirty="0" smtClean="0"/>
              <a:t>the Cloud </a:t>
            </a:r>
            <a:r>
              <a:rPr lang="en-US" dirty="0"/>
              <a:t>platform service for </a:t>
            </a:r>
            <a:r>
              <a:rPr lang="en-US" dirty="0" smtClean="0"/>
              <a:t>their </a:t>
            </a:r>
            <a:r>
              <a:rPr lang="en-US" dirty="0"/>
              <a:t>proprietary </a:t>
            </a:r>
            <a:r>
              <a:rPr lang="en-US" dirty="0" smtClean="0"/>
              <a:t>applications, </a:t>
            </a:r>
            <a:r>
              <a:rPr lang="en-US" dirty="0"/>
              <a:t>but </a:t>
            </a:r>
            <a:r>
              <a:rPr lang="en-US" dirty="0" smtClean="0"/>
              <a:t>the Cloud </a:t>
            </a:r>
            <a:r>
              <a:rPr lang="en-US" dirty="0"/>
              <a:t>provider may not have a compatible </a:t>
            </a:r>
            <a:r>
              <a:rPr lang="en-US" dirty="0" smtClean="0"/>
              <a:t>Operating System (OS). </a:t>
            </a:r>
            <a:r>
              <a:rPr lang="en-US" dirty="0"/>
              <a:t>Also, legacy applications </a:t>
            </a:r>
            <a:r>
              <a:rPr lang="en-US" dirty="0" smtClean="0"/>
              <a:t>may </a:t>
            </a:r>
            <a:r>
              <a:rPr lang="en-US" dirty="0"/>
              <a:t>not be supported </a:t>
            </a:r>
            <a:r>
              <a:rPr lang="en-US" dirty="0" smtClean="0"/>
              <a:t>on Cloud.</a:t>
            </a:r>
          </a:p>
          <a:p>
            <a:pPr lvl="1">
              <a:buFont typeface="Arial" pitchFamily="34" charset="0"/>
              <a:buChar char="•"/>
            </a:pPr>
            <a:r>
              <a:rPr lang="en-US" b="1" dirty="0" smtClean="0"/>
              <a:t>Interoperability: </a:t>
            </a:r>
            <a:r>
              <a:rPr lang="en-US" dirty="0" smtClean="0"/>
              <a:t>Lack of interoperability between the APIs of different Cloud service providers</a:t>
            </a:r>
            <a:r>
              <a:rPr lang="en-US" baseline="0" dirty="0" smtClean="0"/>
              <a:t> create complexity </a:t>
            </a:r>
            <a:r>
              <a:rPr lang="en-US" dirty="0" smtClean="0"/>
              <a:t>and high migration costs for consumers when it comes to </a:t>
            </a:r>
            <a:r>
              <a:rPr lang="en-US" baseline="0" dirty="0" smtClean="0"/>
              <a:t>moving from one service provider to another. </a:t>
            </a:r>
            <a:endParaRPr lang="en-US" dirty="0" smtClean="0"/>
          </a:p>
          <a:p>
            <a:endParaRPr lang="en-US" sz="1200" dirty="0"/>
          </a:p>
        </p:txBody>
      </p:sp>
      <p:sp>
        <p:nvSpPr>
          <p:cNvPr id="5"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630459" y="9893459"/>
            <a:ext cx="471960" cy="341154"/>
          </a:xfrm>
        </p:spPr>
        <p:txBody>
          <a:bodyPr/>
          <a:lstStyle/>
          <a:p>
            <a:pPr>
              <a:defRPr/>
            </a:pPr>
            <a:fld id="{0AE62709-12B7-481E-AF02-15961EF83D30}" type="slidenum">
              <a:rPr lang="en-US"/>
              <a:pPr>
                <a:defRPr/>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5666" name="Rectangle 2"/>
          <p:cNvSpPr>
            <a:spLocks noGrp="1" noRot="1" noChangeAspect="1" noChangeArrowheads="1" noTextEdit="1"/>
          </p:cNvSpPr>
          <p:nvPr>
            <p:ph type="sldImg"/>
          </p:nvPr>
        </p:nvSpPr>
        <p:spPr>
          <a:ln/>
        </p:spPr>
      </p:sp>
      <p:sp>
        <p:nvSpPr>
          <p:cNvPr id="3185667" name="Rectangle 3"/>
          <p:cNvSpPr>
            <a:spLocks noGrp="1" noChangeAspect="1" noChangeArrowheads="1"/>
          </p:cNvSpPr>
          <p:nvPr>
            <p:ph type="body" idx="1"/>
          </p:nvPr>
        </p:nvSpPr>
        <p:spPr/>
        <p:txBody>
          <a:bodyPr/>
          <a:lstStyle/>
          <a:p>
            <a:r>
              <a:rPr lang="en-US" dirty="0" smtClean="0"/>
              <a:t>The following are the challenges for the Cloud service providers: </a:t>
            </a:r>
            <a:endParaRPr lang="en-US" dirty="0"/>
          </a:p>
          <a:p>
            <a:pPr lvl="1">
              <a:buFont typeface="Arial" pitchFamily="34" charset="0"/>
              <a:buChar char="•"/>
            </a:pPr>
            <a:r>
              <a:rPr lang="en-US" b="1" dirty="0"/>
              <a:t>Service warranty and service cost: </a:t>
            </a:r>
            <a:r>
              <a:rPr lang="en-US" dirty="0"/>
              <a:t>Cloud service providers usually </a:t>
            </a:r>
            <a:r>
              <a:rPr lang="en-US" dirty="0" smtClean="0"/>
              <a:t>publish a Service </a:t>
            </a:r>
            <a:r>
              <a:rPr lang="en-US" dirty="0"/>
              <a:t>Level </a:t>
            </a:r>
            <a:r>
              <a:rPr lang="en-US" dirty="0" smtClean="0"/>
              <a:t>Agreement (SLA), </a:t>
            </a:r>
            <a:r>
              <a:rPr lang="en-US" dirty="0"/>
              <a:t>so that their </a:t>
            </a:r>
            <a:r>
              <a:rPr lang="en-US" dirty="0" smtClean="0"/>
              <a:t>consumers are aware of </a:t>
            </a:r>
            <a:r>
              <a:rPr lang="en-US" dirty="0"/>
              <a:t>the availability of service, quality of service, downtime compensation, and legal and regulatory </a:t>
            </a:r>
            <a:r>
              <a:rPr lang="en-US" dirty="0" smtClean="0"/>
              <a:t>clauses. </a:t>
            </a:r>
            <a:r>
              <a:rPr lang="en-US" dirty="0"/>
              <a:t>Alternatively, </a:t>
            </a:r>
            <a:r>
              <a:rPr lang="en-US" dirty="0" smtClean="0"/>
              <a:t>customer-specific SLAs </a:t>
            </a:r>
            <a:r>
              <a:rPr lang="en-US" dirty="0"/>
              <a:t>may be signed between a </a:t>
            </a:r>
            <a:r>
              <a:rPr lang="en-US" dirty="0" smtClean="0"/>
              <a:t>Cloud </a:t>
            </a:r>
            <a:r>
              <a:rPr lang="en-US" dirty="0"/>
              <a:t>service provider and a </a:t>
            </a:r>
            <a:r>
              <a:rPr lang="en-US" dirty="0" smtClean="0"/>
              <a:t>consumer. </a:t>
            </a:r>
            <a:r>
              <a:rPr lang="en-US" dirty="0"/>
              <a:t>Cloud </a:t>
            </a:r>
            <a:r>
              <a:rPr lang="en-US" dirty="0" smtClean="0"/>
              <a:t>providers </a:t>
            </a:r>
            <a:r>
              <a:rPr lang="en-US" dirty="0"/>
              <a:t>must ensure that they have adequate </a:t>
            </a:r>
            <a:r>
              <a:rPr lang="en-US" dirty="0" smtClean="0"/>
              <a:t>resources </a:t>
            </a:r>
            <a:r>
              <a:rPr lang="en-US" dirty="0"/>
              <a:t>to </a:t>
            </a:r>
            <a:r>
              <a:rPr lang="en-US" dirty="0" smtClean="0"/>
              <a:t>provide the </a:t>
            </a:r>
            <a:r>
              <a:rPr lang="en-US" dirty="0"/>
              <a:t>required level of </a:t>
            </a:r>
            <a:r>
              <a:rPr lang="en-US" dirty="0" smtClean="0"/>
              <a:t>services. </a:t>
            </a:r>
            <a:r>
              <a:rPr lang="en-US" dirty="0"/>
              <a:t>SLAs typically mention penalty </a:t>
            </a:r>
            <a:r>
              <a:rPr lang="en-US" dirty="0" smtClean="0"/>
              <a:t>amount, </a:t>
            </a:r>
            <a:r>
              <a:rPr lang="en-US" dirty="0"/>
              <a:t>if </a:t>
            </a:r>
            <a:r>
              <a:rPr lang="en-US" dirty="0" smtClean="0"/>
              <a:t>the Cloud </a:t>
            </a:r>
            <a:r>
              <a:rPr lang="en-US" dirty="0"/>
              <a:t>service providers fail to provide services. </a:t>
            </a:r>
            <a:r>
              <a:rPr lang="en-US" dirty="0" smtClean="0"/>
              <a:t>Because the</a:t>
            </a:r>
            <a:r>
              <a:rPr lang="en-US" baseline="0" dirty="0" smtClean="0"/>
              <a:t> Cloud </a:t>
            </a:r>
            <a:r>
              <a:rPr lang="en-US" dirty="0" smtClean="0"/>
              <a:t>resources </a:t>
            </a:r>
            <a:r>
              <a:rPr lang="en-US" dirty="0"/>
              <a:t>are distributed and continuously scaled to meet variable demands, it is a challenge to the </a:t>
            </a:r>
            <a:r>
              <a:rPr lang="en-US" dirty="0" smtClean="0"/>
              <a:t>Cloud </a:t>
            </a:r>
            <a:r>
              <a:rPr lang="en-US" dirty="0"/>
              <a:t>providers to manage physical </a:t>
            </a:r>
            <a:r>
              <a:rPr lang="en-US" dirty="0" smtClean="0"/>
              <a:t>resources </a:t>
            </a:r>
            <a:r>
              <a:rPr lang="en-US" dirty="0"/>
              <a:t>and estimate the actual cost of providing the service</a:t>
            </a:r>
            <a:r>
              <a:rPr lang="en-US" dirty="0" smtClean="0"/>
              <a:t>. </a:t>
            </a:r>
            <a:endParaRPr lang="en-US" dirty="0"/>
          </a:p>
          <a:p>
            <a:pPr lvl="1">
              <a:buFont typeface="Arial" pitchFamily="34" charset="0"/>
              <a:buChar char="•"/>
            </a:pPr>
            <a:r>
              <a:rPr lang="en-US" b="1" dirty="0" smtClean="0"/>
              <a:t>Huge numbers </a:t>
            </a:r>
            <a:r>
              <a:rPr lang="en-US" b="1" dirty="0"/>
              <a:t>of </a:t>
            </a:r>
            <a:r>
              <a:rPr lang="en-US" b="1" dirty="0" smtClean="0"/>
              <a:t>software </a:t>
            </a:r>
            <a:r>
              <a:rPr lang="en-US" b="1" dirty="0"/>
              <a:t>to manage: </a:t>
            </a:r>
            <a:r>
              <a:rPr lang="en-US" dirty="0"/>
              <a:t>Cloud </a:t>
            </a:r>
            <a:r>
              <a:rPr lang="en-US" dirty="0" smtClean="0"/>
              <a:t>providers,</a:t>
            </a:r>
            <a:r>
              <a:rPr lang="en-US" baseline="0" dirty="0" smtClean="0"/>
              <a:t> </a:t>
            </a:r>
            <a:r>
              <a:rPr lang="en-US" dirty="0" smtClean="0"/>
              <a:t>especially </a:t>
            </a:r>
            <a:r>
              <a:rPr lang="en-US" dirty="0"/>
              <a:t>SaaS and </a:t>
            </a:r>
            <a:r>
              <a:rPr lang="en-US" dirty="0" err="1"/>
              <a:t>PaaS</a:t>
            </a:r>
            <a:r>
              <a:rPr lang="en-US" dirty="0"/>
              <a:t> </a:t>
            </a:r>
            <a:r>
              <a:rPr lang="en-US" dirty="0" smtClean="0"/>
              <a:t>providers,</a:t>
            </a:r>
            <a:r>
              <a:rPr lang="en-US" baseline="0" dirty="0" smtClean="0"/>
              <a:t> </a:t>
            </a:r>
            <a:r>
              <a:rPr lang="en-US" dirty="0" smtClean="0"/>
              <a:t>manage a number </a:t>
            </a:r>
            <a:r>
              <a:rPr lang="en-US" dirty="0"/>
              <a:t>of applications, </a:t>
            </a:r>
            <a:r>
              <a:rPr lang="en-US" dirty="0" smtClean="0"/>
              <a:t>different Operating Systems (OSs), </a:t>
            </a:r>
            <a:r>
              <a:rPr lang="en-US" dirty="0"/>
              <a:t>and middleware </a:t>
            </a:r>
            <a:r>
              <a:rPr lang="en-US" dirty="0" smtClean="0"/>
              <a:t>software </a:t>
            </a:r>
            <a:r>
              <a:rPr lang="en-US" dirty="0"/>
              <a:t>to meet the </a:t>
            </a:r>
            <a:r>
              <a:rPr lang="en-US" dirty="0" smtClean="0"/>
              <a:t>needs of a </a:t>
            </a:r>
            <a:r>
              <a:rPr lang="en-US" dirty="0"/>
              <a:t>wide range of </a:t>
            </a:r>
            <a:r>
              <a:rPr lang="en-US" dirty="0" smtClean="0"/>
              <a:t>consumers. </a:t>
            </a:r>
            <a:r>
              <a:rPr lang="en-US" kern="1200" dirty="0" smtClean="0">
                <a:solidFill>
                  <a:schemeClr val="tx1"/>
                </a:solidFill>
                <a:latin typeface="Calibri" pitchFamily="34" charset="0"/>
                <a:ea typeface="+mn-ea"/>
                <a:cs typeface="+mn-cs"/>
              </a:rPr>
              <a:t>This requires service providers to possess enough licenses of various software products, which,</a:t>
            </a:r>
            <a:r>
              <a:rPr lang="en-US" kern="1200" baseline="0" dirty="0" smtClean="0">
                <a:solidFill>
                  <a:schemeClr val="tx1"/>
                </a:solidFill>
                <a:latin typeface="Calibri" pitchFamily="34" charset="0"/>
                <a:ea typeface="+mn-ea"/>
                <a:cs typeface="+mn-cs"/>
              </a:rPr>
              <a:t> in turn,</a:t>
            </a:r>
            <a:r>
              <a:rPr lang="en-US" kern="1200" dirty="0" smtClean="0">
                <a:solidFill>
                  <a:schemeClr val="tx1"/>
                </a:solidFill>
                <a:latin typeface="Calibri" pitchFamily="34" charset="0"/>
                <a:ea typeface="+mn-ea"/>
                <a:cs typeface="+mn-cs"/>
              </a:rPr>
              <a:t> results in unpredictable ROI. </a:t>
            </a:r>
          </a:p>
          <a:p>
            <a:pPr lvl="1">
              <a:buFont typeface="Arial" pitchFamily="34" charset="0"/>
              <a:buChar char="•"/>
            </a:pPr>
            <a:r>
              <a:rPr lang="en-US" b="1" dirty="0" smtClean="0"/>
              <a:t>No </a:t>
            </a:r>
            <a:r>
              <a:rPr lang="en-US" b="1" dirty="0"/>
              <a:t>standard </a:t>
            </a:r>
            <a:r>
              <a:rPr lang="en-US" b="1" dirty="0" smtClean="0"/>
              <a:t>Cloud </a:t>
            </a:r>
            <a:r>
              <a:rPr lang="en-US" b="1" dirty="0"/>
              <a:t>access interface: </a:t>
            </a:r>
            <a:r>
              <a:rPr lang="en-US" dirty="0"/>
              <a:t>Cloud service providers </a:t>
            </a:r>
            <a:r>
              <a:rPr lang="en-US" dirty="0" smtClean="0"/>
              <a:t>usually</a:t>
            </a:r>
            <a:r>
              <a:rPr lang="en-US" baseline="0" dirty="0" smtClean="0"/>
              <a:t> </a:t>
            </a:r>
            <a:r>
              <a:rPr lang="en-US" dirty="0" smtClean="0"/>
              <a:t>offer </a:t>
            </a:r>
            <a:r>
              <a:rPr lang="en-US" dirty="0"/>
              <a:t>proprietary applications to access their </a:t>
            </a:r>
            <a:r>
              <a:rPr lang="en-US" dirty="0" smtClean="0"/>
              <a:t>Cloud</a:t>
            </a:r>
            <a:r>
              <a:rPr lang="en-US" dirty="0"/>
              <a:t>. However, </a:t>
            </a:r>
            <a:r>
              <a:rPr lang="en-US" b="0" u="none" dirty="0" smtClean="0"/>
              <a:t>consumers might want </a:t>
            </a:r>
            <a:r>
              <a:rPr lang="en-US" b="0" u="none" dirty="0"/>
              <a:t>open </a:t>
            </a:r>
            <a:r>
              <a:rPr lang="en-US" dirty="0" smtClean="0"/>
              <a:t>APIs or </a:t>
            </a:r>
            <a:r>
              <a:rPr lang="en-US" dirty="0"/>
              <a:t>standard APIs </a:t>
            </a:r>
            <a:r>
              <a:rPr lang="en-US" b="0" u="none" dirty="0"/>
              <a:t>to </a:t>
            </a:r>
            <a:r>
              <a:rPr lang="en-US" b="0" u="none" dirty="0" smtClean="0"/>
              <a:t>become t</a:t>
            </a:r>
            <a:r>
              <a:rPr lang="en-US" dirty="0" smtClean="0"/>
              <a:t>enants </a:t>
            </a:r>
            <a:r>
              <a:rPr lang="en-US" dirty="0"/>
              <a:t>of multiple </a:t>
            </a:r>
            <a:r>
              <a:rPr lang="en-US" dirty="0" smtClean="0"/>
              <a:t>Clouds</a:t>
            </a:r>
            <a:r>
              <a:rPr lang="en-US" dirty="0"/>
              <a:t>. This is a challenge </a:t>
            </a:r>
            <a:r>
              <a:rPr lang="en-US" dirty="0" smtClean="0"/>
              <a:t>for Cloud </a:t>
            </a:r>
            <a:r>
              <a:rPr lang="en-US" dirty="0"/>
              <a:t>providers because this </a:t>
            </a:r>
            <a:r>
              <a:rPr lang="en-US" dirty="0" smtClean="0"/>
              <a:t>requires an agreement </a:t>
            </a:r>
            <a:r>
              <a:rPr lang="en-US" dirty="0"/>
              <a:t>among </a:t>
            </a:r>
            <a:r>
              <a:rPr lang="en-US" dirty="0" smtClean="0"/>
              <a:t>Cloud providers </a:t>
            </a:r>
            <a:r>
              <a:rPr lang="en-US" dirty="0"/>
              <a:t>and </a:t>
            </a:r>
            <a:r>
              <a:rPr lang="en-US" dirty="0" smtClean="0"/>
              <a:t>an upgrade </a:t>
            </a:r>
            <a:r>
              <a:rPr lang="en-US" dirty="0"/>
              <a:t>of their proprietary applications to meet the standard.</a:t>
            </a:r>
          </a:p>
        </p:txBody>
      </p:sp>
      <p:sp>
        <p:nvSpPr>
          <p:cNvPr id="5"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
        <p:nvSpPr>
          <p:cNvPr id="6" name="Slide Number Placeholder 4"/>
          <p:cNvSpPr>
            <a:spLocks noGrp="1"/>
          </p:cNvSpPr>
          <p:nvPr>
            <p:ph type="sldNum" sz="quarter" idx="5"/>
          </p:nvPr>
        </p:nvSpPr>
        <p:spPr>
          <a:xfrm>
            <a:off x="6630459" y="9893459"/>
            <a:ext cx="471960" cy="341154"/>
          </a:xfrm>
        </p:spPr>
        <p:txBody>
          <a:bodyPr/>
          <a:lstStyle/>
          <a:p>
            <a:pPr>
              <a:defRPr/>
            </a:pPr>
            <a:fld id="{0AE62709-12B7-481E-AF02-15961EF83D30}" type="slidenum">
              <a:rPr lang="en-US"/>
              <a:pPr>
                <a:defRPr/>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lIns="99075" tIns="49538" rIns="99075" bIns="49538" numCol="1" anchor="t" anchorCtr="0" compatLnSpc="1">
            <a:prstTxWarp prst="textNoShape">
              <a:avLst/>
            </a:prstTxWarp>
          </a:bodyPr>
          <a:lstStyle/>
          <a:p>
            <a:pPr algn="l"/>
            <a:r>
              <a:rPr lang="en-US" sz="1200" dirty="0" smtClean="0"/>
              <a:t>Virtual Data Center (VDC) provides flexibility, improved resource utilization, and ease of management over CDC. The continuous cost pressure on IT, growth of information, on-demand data processing, and agility requirements of a business</a:t>
            </a:r>
            <a:r>
              <a:rPr lang="en-US" sz="1200" baseline="0" dirty="0" smtClean="0"/>
              <a:t> </a:t>
            </a:r>
            <a:r>
              <a:rPr lang="en-US" sz="1200" dirty="0" smtClean="0"/>
              <a:t>gave way to the</a:t>
            </a:r>
            <a:r>
              <a:rPr lang="en-US" sz="1200" baseline="0" dirty="0" smtClean="0"/>
              <a:t> emergence of a new IT model – “Cloud Computing”. Building a Cloud infrastructure needs a layer of Cloud service management on the top of the virtualized infrastructure (VDC). Before discussing Cloud infrastructure and service management, it is important to understand Cloud, its characteristics, benefits, services, and deployment models. This and the following modules cover the fundamentals, service management, migration strategy, and security aspects of Cloud Computing. </a:t>
            </a:r>
            <a:endParaRPr lang="en-US" sz="1200"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666D03C5-85CD-449E-BC76-A7285DD537BB}"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lIns="99075" tIns="49538" rIns="99075" bIns="49538" numCol="1" anchor="t" anchorCtr="0" compatLnSpc="1">
            <a:prstTxWarp prst="textNoShape">
              <a:avLst/>
            </a:prstTxWarp>
            <a:normAutofit fontScale="92500"/>
          </a:bodyPr>
          <a:lstStyle/>
          <a:p>
            <a:pPr defTabSz="990752">
              <a:defRPr/>
            </a:pPr>
            <a:r>
              <a:rPr lang="en-US" sz="1300" dirty="0" smtClean="0"/>
              <a:t>This module covered the essential characteristics of Cloud Computing, different</a:t>
            </a:r>
            <a:r>
              <a:rPr lang="en-US" sz="1300" baseline="0" dirty="0" smtClean="0"/>
              <a:t> Cloud services and deployment models, and </a:t>
            </a:r>
            <a:r>
              <a:rPr lang="en-US" sz="1300" dirty="0" smtClean="0"/>
              <a:t>economics of</a:t>
            </a:r>
            <a:r>
              <a:rPr lang="en-US" sz="1300" baseline="0" dirty="0" smtClean="0"/>
              <a:t> Cloud.</a:t>
            </a:r>
          </a:p>
          <a:p>
            <a:pPr marL="0" marR="0" indent="0" algn="l" defTabSz="990752" rtl="0" eaLnBrk="0" fontAlgn="base" latinLnBrk="0" hangingPunct="0">
              <a:lnSpc>
                <a:spcPct val="100000"/>
              </a:lnSpc>
              <a:spcBef>
                <a:spcPct val="30000"/>
              </a:spcBef>
              <a:spcAft>
                <a:spcPct val="0"/>
              </a:spcAft>
              <a:buClrTx/>
              <a:buSzTx/>
              <a:buFontTx/>
              <a:buNone/>
              <a:tabLst/>
              <a:defRPr/>
            </a:pPr>
            <a:endParaRPr lang="en-US" sz="1300" dirty="0" smtClean="0"/>
          </a:p>
          <a:p>
            <a:pPr marL="0" marR="0" indent="0" algn="l" defTabSz="990752" rtl="0" eaLnBrk="0" fontAlgn="base" latinLnBrk="0" hangingPunct="0">
              <a:lnSpc>
                <a:spcPct val="100000"/>
              </a:lnSpc>
              <a:spcBef>
                <a:spcPct val="30000"/>
              </a:spcBef>
              <a:spcAft>
                <a:spcPct val="0"/>
              </a:spcAft>
              <a:buClrTx/>
              <a:buSzTx/>
              <a:buFontTx/>
              <a:buNone/>
              <a:tabLst/>
              <a:defRPr/>
            </a:pPr>
            <a:r>
              <a:rPr lang="en-US" sz="1300" dirty="0" smtClean="0"/>
              <a:t>The NIST definition of Cloud Computing states that the Cloud infrastructure should</a:t>
            </a:r>
            <a:r>
              <a:rPr lang="en-US" sz="1300" baseline="0" dirty="0" smtClean="0"/>
              <a:t> have five</a:t>
            </a:r>
            <a:r>
              <a:rPr lang="en-US" sz="1300" dirty="0" smtClean="0"/>
              <a:t> essential characteristics, such</a:t>
            </a:r>
            <a:r>
              <a:rPr lang="en-US" sz="1300" baseline="0" dirty="0" smtClean="0"/>
              <a:t> as on-demand self service, broad network access, resource pooling, rapid elasticity, and metered service.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300" dirty="0" smtClean="0"/>
              <a:t>IT-as-a-service is a business-centric approach that allows organizations to consume IT as services, </a:t>
            </a:r>
            <a:r>
              <a:rPr lang="en-US" sz="1300" b="0" u="none" dirty="0" smtClean="0"/>
              <a:t>and</a:t>
            </a:r>
            <a:r>
              <a:rPr lang="en-US" sz="1300" dirty="0" smtClean="0"/>
              <a:t> not as products, with focus on operational efficiency, competitiveness, and quick</a:t>
            </a:r>
            <a:r>
              <a:rPr lang="en-US" sz="1300" baseline="0" dirty="0" smtClean="0"/>
              <a:t> deployment. </a:t>
            </a:r>
            <a:r>
              <a:rPr lang="en-US" sz="1300" kern="1200" dirty="0" smtClean="0">
                <a:solidFill>
                  <a:schemeClr val="tx1"/>
                </a:solidFill>
                <a:latin typeface="Calibri" pitchFamily="34" charset="0"/>
                <a:ea typeface="+mn-ea"/>
                <a:cs typeface="+mn-cs"/>
              </a:rPr>
              <a:t>IT-as-a-Service can be classified into three key categories: Infrastructure-as-a-Service (</a:t>
            </a:r>
            <a:r>
              <a:rPr lang="en-US" sz="1300" kern="1200" dirty="0" err="1" smtClean="0">
                <a:solidFill>
                  <a:schemeClr val="tx1"/>
                </a:solidFill>
                <a:latin typeface="Calibri" pitchFamily="34" charset="0"/>
                <a:ea typeface="+mn-ea"/>
                <a:cs typeface="+mn-cs"/>
              </a:rPr>
              <a:t>IaaS</a:t>
            </a:r>
            <a:r>
              <a:rPr lang="en-US" sz="1300" kern="1200" dirty="0" smtClean="0">
                <a:solidFill>
                  <a:schemeClr val="tx1"/>
                </a:solidFill>
                <a:latin typeface="Calibri" pitchFamily="34" charset="0"/>
                <a:ea typeface="+mn-ea"/>
                <a:cs typeface="+mn-cs"/>
              </a:rPr>
              <a:t>), Platform-as-a-Service (</a:t>
            </a:r>
            <a:r>
              <a:rPr lang="en-US" sz="1300" kern="1200" dirty="0" err="1" smtClean="0">
                <a:solidFill>
                  <a:schemeClr val="tx1"/>
                </a:solidFill>
                <a:latin typeface="Calibri" pitchFamily="34" charset="0"/>
                <a:ea typeface="+mn-ea"/>
                <a:cs typeface="+mn-cs"/>
              </a:rPr>
              <a:t>PaaS</a:t>
            </a:r>
            <a:r>
              <a:rPr lang="en-US" sz="1300" kern="1200" dirty="0" smtClean="0">
                <a:solidFill>
                  <a:schemeClr val="tx1"/>
                </a:solidFill>
                <a:latin typeface="Calibri" pitchFamily="34" charset="0"/>
                <a:ea typeface="+mn-ea"/>
                <a:cs typeface="+mn-cs"/>
              </a:rPr>
              <a:t>), and Software-as-a-Service (</a:t>
            </a:r>
            <a:r>
              <a:rPr lang="en-US" sz="1300" kern="1200" dirty="0" err="1" smtClean="0">
                <a:solidFill>
                  <a:schemeClr val="tx1"/>
                </a:solidFill>
                <a:latin typeface="Calibri" pitchFamily="34" charset="0"/>
                <a:ea typeface="+mn-ea"/>
                <a:cs typeface="+mn-cs"/>
              </a:rPr>
              <a:t>SaaS</a:t>
            </a:r>
            <a:r>
              <a:rPr lang="en-US" sz="1300" kern="1200" dirty="0" smtClean="0">
                <a:solidFill>
                  <a:schemeClr val="tx1"/>
                </a:solidFill>
                <a:latin typeface="Calibri" pitchFamily="34" charset="0"/>
                <a:ea typeface="+mn-ea"/>
                <a:cs typeface="+mn-cs"/>
              </a:rPr>
              <a:t>). </a:t>
            </a:r>
          </a:p>
          <a:p>
            <a:pPr>
              <a:defRPr/>
            </a:pPr>
            <a:r>
              <a:rPr lang="en-US" sz="1300" dirty="0" smtClean="0">
                <a:solidFill>
                  <a:srgbClr val="000000"/>
                </a:solidFill>
              </a:rPr>
              <a:t>Cloud Computing can be classified into three deployment models—</a:t>
            </a:r>
            <a:r>
              <a:rPr lang="en-US" sz="1300" dirty="0" smtClean="0">
                <a:solidFill>
                  <a:srgbClr val="000000"/>
                </a:solidFill>
                <a:cs typeface="Times New Roman" pitchFamily="18" charset="0"/>
              </a:rPr>
              <a:t>private, public, hybrid, and community </a:t>
            </a:r>
            <a:r>
              <a:rPr lang="en-US" sz="1300" dirty="0" smtClean="0">
                <a:solidFill>
                  <a:srgbClr val="000000"/>
                </a:solidFill>
              </a:rPr>
              <a:t>—which provide a basis to how Cloud infrastructures are constructed and consumed. </a:t>
            </a:r>
          </a:p>
          <a:p>
            <a:r>
              <a:rPr lang="en-US" sz="1300" dirty="0" smtClean="0"/>
              <a:t>Cloud computing has changed</a:t>
            </a:r>
            <a:r>
              <a:rPr lang="en-US" sz="1300" baseline="0" dirty="0" smtClean="0"/>
              <a:t> </a:t>
            </a:r>
            <a:r>
              <a:rPr lang="en-US" sz="1300" dirty="0" smtClean="0"/>
              <a:t>the economics of IT. The Cloud offers various </a:t>
            </a:r>
            <a:r>
              <a:rPr lang="en-US" sz="1300" b="0" u="none" dirty="0" smtClean="0"/>
              <a:t>cost-saving options </a:t>
            </a:r>
            <a:r>
              <a:rPr lang="en-US" sz="1300" b="0" u="none" baseline="0" dirty="0" smtClean="0"/>
              <a:t>in the areas of infrastructure, management, power, and energy.</a:t>
            </a:r>
            <a:r>
              <a:rPr lang="en-US" sz="1300" baseline="0" dirty="0" smtClean="0"/>
              <a:t> </a:t>
            </a:r>
          </a:p>
          <a:p>
            <a:pPr defTabSz="990752">
              <a:defRPr/>
            </a:pPr>
            <a:r>
              <a:rPr lang="en-US" sz="1300" dirty="0" smtClean="0"/>
              <a:t>Cloud provides benefits</a:t>
            </a:r>
            <a:r>
              <a:rPr lang="en-US" sz="1300" baseline="0" dirty="0" smtClean="0"/>
              <a:t> such as reduced IT cost, business agility support, flexible scaling, high availability, and less energy consumption. </a:t>
            </a:r>
            <a:endParaRPr lang="en-US" sz="1300" dirty="0" smtClean="0"/>
          </a:p>
          <a:p>
            <a:r>
              <a:rPr lang="en-US" sz="1300" dirty="0" smtClean="0"/>
              <a:t>Both Cloud consumers and providers have their own challenges. Challenges</a:t>
            </a:r>
            <a:r>
              <a:rPr lang="en-US" sz="1300" baseline="0" dirty="0" smtClean="0"/>
              <a:t> of consumers include security and regulation, network latency, supportability, and interoperability. </a:t>
            </a:r>
            <a:r>
              <a:rPr lang="en-US" sz="1300" dirty="0" smtClean="0"/>
              <a:t>Cloud service provider’s challenges</a:t>
            </a:r>
            <a:r>
              <a:rPr lang="en-US" sz="1300" baseline="0" dirty="0" smtClean="0"/>
              <a:t> include service warranty and service cost, number of software to manage, </a:t>
            </a:r>
            <a:r>
              <a:rPr lang="en-US" sz="1300" b="0" u="none" baseline="0" dirty="0" smtClean="0"/>
              <a:t>and no </a:t>
            </a:r>
            <a:r>
              <a:rPr lang="en-US" sz="1300" baseline="0" dirty="0" smtClean="0"/>
              <a:t>standard Cloud access interface.  </a:t>
            </a:r>
            <a:endParaRPr lang="en-US" sz="1300" dirty="0" smtClean="0"/>
          </a:p>
          <a:p>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pPr marL="0" marR="0" indent="0" algn="l" defTabSz="990752" rtl="0" eaLnBrk="0" fontAlgn="base" latinLnBrk="0" hangingPunct="0">
              <a:lnSpc>
                <a:spcPct val="100000"/>
              </a:lnSpc>
              <a:spcBef>
                <a:spcPct val="30000"/>
              </a:spcBef>
              <a:spcAft>
                <a:spcPct val="0"/>
              </a:spcAft>
              <a:buClrTx/>
              <a:buSzTx/>
              <a:buFontTx/>
              <a:buNone/>
              <a:tabLst/>
              <a:defRPr/>
            </a:pPr>
            <a:endParaRPr lang="en-US" baseline="0" dirty="0" smtClean="0"/>
          </a:p>
          <a:p>
            <a:endParaRPr lang="en-US" b="1" u="sng"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4DF64EBD-D312-4E29-9396-4EA9F4281184}" type="slidenum">
              <a:rPr lang="en-US"/>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lIns="99075" tIns="49538" rIns="99075" bIns="49538" numCol="1" anchor="t" anchorCtr="0" compatLnSpc="1">
            <a:prstTxWarp prst="textNoShape">
              <a:avLst/>
            </a:prstTxWarp>
          </a:bodyPr>
          <a:lstStyle/>
          <a:p>
            <a:endParaRPr lang="en-US" dirty="0" smtClean="0"/>
          </a:p>
        </p:txBody>
      </p:sp>
      <p:sp>
        <p:nvSpPr>
          <p:cNvPr id="4" name="Footer Placeholder 3"/>
          <p:cNvSpPr>
            <a:spLocks noGrp="1"/>
          </p:cNvSpPr>
          <p:nvPr>
            <p:ph type="ftr" sz="quarter" idx="4"/>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81E1E3F9-87E8-449F-A61E-BF0174C0A570}" type="slidenum">
              <a:rPr lang="en-US"/>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32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lIns="99075" tIns="49538" rIns="99075" bIns="49538" numCol="1" anchor="t" anchorCtr="0" compatLnSpc="1">
            <a:prstTxWarp prst="textNoShape">
              <a:avLst/>
            </a:prstTxWarp>
          </a:bodyPr>
          <a:lstStyle/>
          <a:p>
            <a:r>
              <a:rPr lang="en-US" dirty="0" smtClean="0"/>
              <a:t>This</a:t>
            </a:r>
            <a:r>
              <a:rPr lang="en-US" baseline="0" dirty="0" smtClean="0"/>
              <a:t> lesson covers various business drivers, essential characteristics, and key benefits of Cloud Computing. </a:t>
            </a:r>
            <a:endParaRPr lang="en-US" dirty="0" smtClean="0"/>
          </a:p>
        </p:txBody>
      </p:sp>
      <p:sp>
        <p:nvSpPr>
          <p:cNvPr id="4" name="Footer Placeholder 3"/>
          <p:cNvSpPr>
            <a:spLocks noGrp="1"/>
          </p:cNvSpPr>
          <p:nvPr>
            <p:ph type="ftr" sz="quarter" idx="4"/>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5"/>
          </p:nvPr>
        </p:nvSpPr>
        <p:spPr/>
        <p:txBody>
          <a:bodyPr/>
          <a:lstStyle/>
          <a:p>
            <a:pPr>
              <a:defRPr/>
            </a:pPr>
            <a:fld id="{0AE62709-12B7-481E-AF02-15961EF83D30}" type="slidenum">
              <a:rPr lang="en-US"/>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752">
              <a:defRPr/>
            </a:pPr>
            <a:r>
              <a:rPr lang="en-US" sz="1200" dirty="0" smtClean="0"/>
              <a:t>Historically, Cloud Computing has evolved through grid computing, utility computing, virtualization,</a:t>
            </a:r>
            <a:r>
              <a:rPr lang="en-US" sz="1200" baseline="0" dirty="0" smtClean="0"/>
              <a:t> and service oriented architecture. </a:t>
            </a:r>
            <a:endParaRPr lang="en-US" sz="1200" dirty="0" smtClean="0"/>
          </a:p>
          <a:p>
            <a:pPr lvl="1" defTabSz="990752">
              <a:buFont typeface="Arial" pitchFamily="34" charset="0"/>
              <a:buChar char="•"/>
              <a:defRPr/>
            </a:pPr>
            <a:r>
              <a:rPr lang="en-US" sz="1200" b="1" baseline="0" dirty="0" smtClean="0"/>
              <a:t>Grid computing</a:t>
            </a:r>
            <a:r>
              <a:rPr lang="en-US" sz="1200" b="0" baseline="0" dirty="0" smtClean="0"/>
              <a:t>:</a:t>
            </a:r>
            <a:r>
              <a:rPr lang="en-US" sz="1200" b="0" i="1" baseline="0" dirty="0" smtClean="0"/>
              <a:t> </a:t>
            </a:r>
            <a:r>
              <a:rPr lang="en-US" sz="1200" baseline="0" dirty="0" smtClean="0"/>
              <a:t>It is a f</a:t>
            </a:r>
            <a:r>
              <a:rPr lang="en-US" sz="1200" dirty="0" smtClean="0"/>
              <a:t>orm of distributed computing which enables the resources of numerous heterogeneous computers in a network to work on a single complex task at the same time. Grid computing enables parallel computing, although its utility is best for large workloads. </a:t>
            </a:r>
          </a:p>
          <a:p>
            <a:pPr lvl="1">
              <a:buFont typeface="Arial" pitchFamily="34" charset="0"/>
              <a:buChar char="•"/>
            </a:pPr>
            <a:r>
              <a:rPr lang="en-US" sz="1200" b="1" baseline="0" dirty="0" smtClean="0"/>
              <a:t>Utility computing:</a:t>
            </a:r>
            <a:r>
              <a:rPr lang="en-US" sz="1200" b="1" i="0" baseline="0" dirty="0" smtClean="0"/>
              <a:t> </a:t>
            </a:r>
            <a:r>
              <a:rPr lang="en-US" sz="1200" i="0" baseline="0" dirty="0" smtClean="0"/>
              <a:t>It is a </a:t>
            </a:r>
            <a:r>
              <a:rPr lang="en-US" sz="1200" dirty="0" smtClean="0"/>
              <a:t>service-provisioning model in which a service provider makes computing resources available to the customer, as required,</a:t>
            </a:r>
            <a:r>
              <a:rPr lang="en-US" sz="1200" baseline="0" dirty="0" smtClean="0"/>
              <a:t> </a:t>
            </a:r>
            <a:r>
              <a:rPr lang="en-US" sz="1200" dirty="0" smtClean="0"/>
              <a:t>and charges them for specific usage rather than charge</a:t>
            </a:r>
            <a:r>
              <a:rPr lang="en-US" sz="1200" baseline="0" dirty="0" smtClean="0"/>
              <a:t> </a:t>
            </a:r>
            <a:r>
              <a:rPr lang="en-US" sz="1200" dirty="0" smtClean="0"/>
              <a:t>a flat rate. The word ‘utility‘ is used to make an analogy to other services, such as water, electrical power, etc., that seek to meet fluctuating customer needs, and charge for the resources based on usage, rather than on a flat-rate basis.</a:t>
            </a:r>
          </a:p>
          <a:p>
            <a:pPr lvl="1">
              <a:buFont typeface="Arial" pitchFamily="34" charset="0"/>
              <a:buChar char="•"/>
            </a:pPr>
            <a:r>
              <a:rPr lang="en-US" sz="1200" b="1" baseline="0" dirty="0" smtClean="0"/>
              <a:t>Virtualization:</a:t>
            </a:r>
            <a:r>
              <a:rPr lang="en-US" sz="1200" b="0" baseline="0" dirty="0" smtClean="0"/>
              <a:t> </a:t>
            </a:r>
            <a:r>
              <a:rPr lang="en-US" sz="1200" dirty="0" smtClean="0"/>
              <a:t>The conversion of traditional computing environments to what is called a virtualized environment has also accelerated the movement to Cloud Computing. Virtualizing a computing environment means that the various hardware and the software resources are viewed and managed as a pool, which provides improved</a:t>
            </a:r>
            <a:r>
              <a:rPr lang="en-US" sz="1200" baseline="0" dirty="0" smtClean="0"/>
              <a:t> utilization of resources. </a:t>
            </a:r>
            <a:r>
              <a:rPr lang="en-US" sz="1200" dirty="0" smtClean="0"/>
              <a:t>The objectives of virtualization are to centralize management, optimize resources by over subscription, and use the available computing capacity as efficiently as possible among the users and applications.</a:t>
            </a:r>
            <a:endParaRPr lang="en-US" sz="1200" baseline="0" dirty="0" smtClean="0"/>
          </a:p>
          <a:p>
            <a:pPr lvl="1">
              <a:buFont typeface="Arial" pitchFamily="34" charset="0"/>
              <a:buChar char="•"/>
            </a:pPr>
            <a:r>
              <a:rPr lang="en-US" sz="1200" b="1" baseline="0" dirty="0" smtClean="0"/>
              <a:t>Service Oriented Architecture (SOA):</a:t>
            </a:r>
            <a:r>
              <a:rPr lang="en-US" sz="1200" i="0" baseline="0" dirty="0" smtClean="0"/>
              <a:t> An architectural approach in which applications make use of services available in the </a:t>
            </a:r>
            <a:r>
              <a:rPr lang="en-US" sz="1200" dirty="0" smtClean="0"/>
              <a:t>network. Each service provides a specific function, for example, a business function, such as payroll tax</a:t>
            </a:r>
            <a:r>
              <a:rPr lang="en-US" sz="1200" baseline="0" dirty="0" smtClean="0"/>
              <a:t> calculation or processing purchase order</a:t>
            </a:r>
            <a:r>
              <a:rPr lang="en-US" sz="1200" dirty="0" smtClean="0"/>
              <a:t>. A deployed SOA- based architecture provides a set</a:t>
            </a:r>
            <a:r>
              <a:rPr lang="en-US" sz="1200" baseline="0" dirty="0" smtClean="0"/>
              <a:t> of services that can be used in multiple business domains. </a:t>
            </a:r>
          </a:p>
          <a:p>
            <a:pPr lvl="1">
              <a:buFont typeface="Arial" pitchFamily="34" charset="0"/>
              <a:buChar char="•"/>
            </a:pPr>
            <a:endParaRPr lang="en-US" sz="1200" dirty="0" smtClean="0"/>
          </a:p>
          <a:p>
            <a:endParaRPr lang="en-US" sz="1200" dirty="0" smtClean="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NIST definition of Cloud Computing states that the Cloud infrastructure should</a:t>
            </a:r>
            <a:r>
              <a:rPr lang="en-US" sz="1200" baseline="0" dirty="0" smtClean="0"/>
              <a:t> essentially have five</a:t>
            </a:r>
            <a:r>
              <a:rPr lang="en-US" sz="1200" dirty="0" smtClean="0"/>
              <a:t> essential characteristics, which will be discussed in the following slides.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endParaRPr lang="en-US" sz="1200" dirty="0"/>
          </a:p>
        </p:txBody>
      </p:sp>
      <p:sp>
        <p:nvSpPr>
          <p:cNvPr id="4" name="Footer Placeholder 3"/>
          <p:cNvSpPr>
            <a:spLocks noGrp="1"/>
          </p:cNvSpPr>
          <p:nvPr>
            <p:ph type="ftr" sz="quarter" idx="10"/>
          </p:nvPr>
        </p:nvSpPr>
        <p:spPr/>
        <p:txBody>
          <a:bodyPr/>
          <a:lstStyle/>
          <a:p>
            <a:pPr>
              <a:defRPr/>
            </a:pPr>
            <a:r>
              <a:rPr lang="en-US" dirty="0" smtClean="0"/>
              <a:t>Copyright © 2011 EMC Corporation. Do not Copy - All Rights Reserved.</a:t>
            </a:r>
            <a:endParaRPr lang="en-US" dirty="0"/>
          </a:p>
        </p:txBody>
      </p:sp>
      <p:sp>
        <p:nvSpPr>
          <p:cNvPr id="5" name="Slide Number Placeholder 4"/>
          <p:cNvSpPr>
            <a:spLocks noGrp="1"/>
          </p:cNvSpPr>
          <p:nvPr>
            <p:ph type="sldNum" sz="quarter" idx="11"/>
          </p:nvPr>
        </p:nvSpPr>
        <p:spPr/>
        <p:txBody>
          <a:bodyPr/>
          <a:lstStyle/>
          <a:p>
            <a:pPr>
              <a:defRPr/>
            </a:pPr>
            <a:fld id="{80249327-EC2F-4096-8D35-6B76097739FC}"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a:noFill/>
          <a:ln/>
        </p:spPr>
        <p:txBody>
          <a:bodyPr lIns="93715" tIns="46858" rIns="93715" bIns="46858"/>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 on-demand and self-service aspects of Cloud Computing mean that a consumer can use Cloud services as required, without any human intervention with the Cloud service provider. </a:t>
            </a:r>
            <a:r>
              <a:rPr lang="en-US" sz="1200" b="0" u="none" dirty="0" smtClean="0"/>
              <a:t>By using the self service interface, consumers can adopt Cloud services</a:t>
            </a:r>
            <a:r>
              <a:rPr lang="en-US" sz="1200" b="0" u="none" baseline="0" dirty="0" smtClean="0"/>
              <a:t> by requesting for the necessary IT resources from the service catalog.</a:t>
            </a:r>
            <a:r>
              <a:rPr lang="en-US" sz="1200" dirty="0" smtClean="0"/>
              <a:t> In order to be effective and acceptable to the consumer, the self-service interface must be user-friendly. </a:t>
            </a:r>
          </a:p>
        </p:txBody>
      </p:sp>
      <p:sp>
        <p:nvSpPr>
          <p:cNvPr id="45061" name="Slide Number Placeholder 5"/>
          <p:cNvSpPr>
            <a:spLocks noGrp="1"/>
          </p:cNvSpPr>
          <p:nvPr>
            <p:ph type="sldNum" sz="quarter" idx="5"/>
          </p:nvPr>
        </p:nvSpPr>
        <p:spPr>
          <a:noFill/>
        </p:spPr>
        <p:txBody>
          <a:bodyPr lIns="93715" tIns="46858" rIns="93715" bIns="46858"/>
          <a:lstStyle/>
          <a:p>
            <a:fld id="{38F332E6-F761-4A27-895A-76BAFFAF6B15}" type="slidenum">
              <a:rPr lang="en-US">
                <a:solidFill>
                  <a:prstClr val="black"/>
                </a:solidFill>
              </a:rPr>
              <a:pPr/>
              <a:t>7</a:t>
            </a:fld>
            <a:endParaRPr lang="en-US">
              <a:solidFill>
                <a:prstClr val="black"/>
              </a:solidFill>
            </a:endParaRPr>
          </a:p>
        </p:txBody>
      </p:sp>
      <p:sp>
        <p:nvSpPr>
          <p:cNvPr id="45062" name="Slide Image Placeholder 10"/>
          <p:cNvSpPr>
            <a:spLocks noGrp="1" noRot="1" noChangeAspect="1" noTextEdit="1"/>
          </p:cNvSpPr>
          <p:nvPr>
            <p:ph type="sldImg"/>
          </p:nvPr>
        </p:nvSpPr>
        <p:spPr>
          <a:ln/>
        </p:spPr>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a:noFill/>
          <a:ln/>
        </p:spPr>
        <p:txBody>
          <a:bodyPr lIns="93715" tIns="46858" rIns="93715" bIns="46858"/>
          <a:lstStyle/>
          <a:p>
            <a:pPr>
              <a:defRPr/>
            </a:pPr>
            <a:r>
              <a:rPr lang="en-US" sz="1200" dirty="0" smtClean="0">
                <a:solidFill>
                  <a:srgbClr val="000000">
                    <a:hueOff val="0"/>
                    <a:satOff val="0"/>
                    <a:lumOff val="0"/>
                    <a:alphaOff val="0"/>
                  </a:srgbClr>
                </a:solidFill>
              </a:rPr>
              <a:t>Cloud services are accessed via the network, usually the internet, from a broad range of client platforms, such as desktop computer, laptop, mobile phone, and</a:t>
            </a:r>
            <a:r>
              <a:rPr lang="en-US" sz="1200" baseline="0" dirty="0" smtClean="0">
                <a:solidFill>
                  <a:srgbClr val="000000">
                    <a:hueOff val="0"/>
                    <a:satOff val="0"/>
                    <a:lumOff val="0"/>
                    <a:alphaOff val="0"/>
                  </a:srgbClr>
                </a:solidFill>
              </a:rPr>
              <a:t> thin client</a:t>
            </a:r>
            <a:r>
              <a:rPr lang="en-US" sz="1200" dirty="0" smtClean="0">
                <a:solidFill>
                  <a:srgbClr val="000000">
                    <a:hueOff val="0"/>
                    <a:satOff val="0"/>
                    <a:lumOff val="0"/>
                    <a:alphaOff val="0"/>
                  </a:srgbClr>
                </a:solidFill>
              </a:rPr>
              <a:t>. </a:t>
            </a:r>
            <a:r>
              <a:rPr lang="en-US" sz="1200" dirty="0" smtClean="0"/>
              <a:t>Traditionally, </a:t>
            </a:r>
            <a:r>
              <a:rPr lang="en-US" sz="1200" dirty="0" err="1" smtClean="0"/>
              <a:t>softwares</a:t>
            </a:r>
            <a:r>
              <a:rPr lang="en-US" sz="1200" dirty="0" smtClean="0"/>
              <a:t>, such as </a:t>
            </a:r>
            <a:r>
              <a:rPr lang="en-US" dirty="0" smtClean="0"/>
              <a:t>Microsoft </a:t>
            </a:r>
            <a:r>
              <a:rPr lang="en-US" sz="1200" dirty="0" smtClean="0"/>
              <a:t>Word or Microsoft </a:t>
            </a:r>
            <a:r>
              <a:rPr lang="en-US" dirty="0" smtClean="0"/>
              <a:t>P</a:t>
            </a:r>
            <a:r>
              <a:rPr lang="en-US" sz="1200" dirty="0" smtClean="0"/>
              <a:t>owerPoint, have been offered as client-based software. Users have to install the software on their computers in order to use this</a:t>
            </a:r>
            <a:r>
              <a:rPr lang="en-US" sz="1200" baseline="0" dirty="0" smtClean="0"/>
              <a:t> software application.</a:t>
            </a:r>
            <a:r>
              <a:rPr lang="en-US" sz="1200" dirty="0" smtClean="0"/>
              <a:t> It is not</a:t>
            </a:r>
            <a:r>
              <a:rPr lang="en-US" sz="1200" baseline="0" dirty="0" smtClean="0"/>
              <a:t> possible to access this software if </a:t>
            </a:r>
            <a:r>
              <a:rPr lang="en-US" sz="1200" dirty="0" smtClean="0"/>
              <a:t>the user is away from the computer where the software is</a:t>
            </a:r>
            <a:r>
              <a:rPr lang="en-US" sz="1200" baseline="0" dirty="0" smtClean="0"/>
              <a:t> installed. </a:t>
            </a:r>
            <a:r>
              <a:rPr lang="en-US" sz="1200" dirty="0" smtClean="0"/>
              <a:t>Today, much of the software used can be accessed over the internet. For example, Google Docs, a Web-based document creator and editor allows users to access and edit documents from any device</a:t>
            </a:r>
            <a:r>
              <a:rPr lang="en-US" sz="1200" baseline="0" dirty="0" smtClean="0"/>
              <a:t> </a:t>
            </a:r>
            <a:r>
              <a:rPr lang="en-US" sz="1200" dirty="0" smtClean="0"/>
              <a:t>with an internet connection, eliminating the need to have access to a particular client platform to edit documents.</a:t>
            </a:r>
          </a:p>
          <a:p>
            <a:endParaRPr lang="en-US" sz="1200" dirty="0" smtClean="0"/>
          </a:p>
          <a:p>
            <a:endParaRPr lang="en-US" sz="1200" dirty="0" smtClean="0"/>
          </a:p>
        </p:txBody>
      </p:sp>
      <p:sp>
        <p:nvSpPr>
          <p:cNvPr id="45061" name="Slide Number Placeholder 5"/>
          <p:cNvSpPr>
            <a:spLocks noGrp="1"/>
          </p:cNvSpPr>
          <p:nvPr>
            <p:ph type="sldNum" sz="quarter" idx="5"/>
          </p:nvPr>
        </p:nvSpPr>
        <p:spPr>
          <a:noFill/>
        </p:spPr>
        <p:txBody>
          <a:bodyPr lIns="93715" tIns="46858" rIns="93715" bIns="46858"/>
          <a:lstStyle/>
          <a:p>
            <a:fld id="{38F332E6-F761-4A27-895A-76BAFFAF6B15}" type="slidenum">
              <a:rPr lang="en-US">
                <a:solidFill>
                  <a:prstClr val="black"/>
                </a:solidFill>
              </a:rPr>
              <a:pPr/>
              <a:t>8</a:t>
            </a:fld>
            <a:endParaRPr lang="en-US">
              <a:solidFill>
                <a:prstClr val="black"/>
              </a:solidFill>
            </a:endParaRPr>
          </a:p>
        </p:txBody>
      </p:sp>
      <p:sp>
        <p:nvSpPr>
          <p:cNvPr id="45062" name="Slide Image Placeholder 10"/>
          <p:cNvSpPr>
            <a:spLocks noGrp="1" noRot="1" noChangeAspect="1" noTextEdit="1"/>
          </p:cNvSpPr>
          <p:nvPr>
            <p:ph type="sldImg"/>
          </p:nvPr>
        </p:nvSpPr>
        <p:spPr>
          <a:ln/>
        </p:spPr>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a:noFill/>
          <a:ln/>
        </p:spPr>
        <p:txBody>
          <a:bodyPr lIns="93715" tIns="46858" rIns="93715" bIns="46858"/>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A Cloud must have a large and flexible resource pool to meet the consumer’s needs, to provide the economies of scale, and to meet service-level requirements. The resources (compute,</a:t>
            </a:r>
            <a:r>
              <a:rPr lang="en-US" sz="1200" baseline="0" dirty="0" smtClean="0"/>
              <a:t> storage, and network)</a:t>
            </a:r>
            <a:r>
              <a:rPr lang="en-US" sz="1200" dirty="0" smtClean="0"/>
              <a:t> from the</a:t>
            </a:r>
            <a:r>
              <a:rPr lang="en-US" sz="1200" baseline="0" dirty="0" smtClean="0"/>
              <a:t> </a:t>
            </a:r>
            <a:r>
              <a:rPr lang="en-US" sz="1200" dirty="0" smtClean="0"/>
              <a:t>pool are dynamically assigned to multiple consumers based</a:t>
            </a:r>
            <a:r>
              <a:rPr lang="en-US" sz="1200" baseline="0" dirty="0" smtClean="0"/>
              <a:t> on</a:t>
            </a:r>
            <a:r>
              <a:rPr lang="en-US" sz="1200" dirty="0" smtClean="0"/>
              <a:t> a multi-tenant</a:t>
            </a:r>
            <a:r>
              <a:rPr lang="en-US" sz="1200" baseline="0" dirty="0" smtClean="0"/>
              <a:t> model</a:t>
            </a:r>
            <a:r>
              <a:rPr lang="en-US" sz="1200" dirty="0" smtClean="0"/>
              <a:t>. </a:t>
            </a:r>
            <a:r>
              <a:rPr lang="en-US" dirty="0" err="1" smtClean="0"/>
              <a:t>Multitenancy</a:t>
            </a:r>
            <a:r>
              <a:rPr lang="en-US" dirty="0" smtClean="0"/>
              <a:t> refers to an architecture and design by which multiple independent clients (tenants) are serviced using a single set of resources. In a</a:t>
            </a:r>
            <a:r>
              <a:rPr lang="en-US" baseline="0" dirty="0" smtClean="0"/>
              <a:t> Cloud, a</a:t>
            </a:r>
            <a:r>
              <a:rPr lang="en-US" dirty="0" smtClean="0"/>
              <a:t> client (tenant) could be a user, a user group, or an organization/company. </a:t>
            </a:r>
            <a:r>
              <a:rPr lang="en-US" dirty="0" err="1" smtClean="0"/>
              <a:t>Multitenancy</a:t>
            </a:r>
            <a:r>
              <a:rPr lang="en-US" dirty="0" smtClean="0"/>
              <a:t> enables compute, storage, and network resources to be shared among multiple clients. Virtualization provides ways for enabling </a:t>
            </a:r>
            <a:r>
              <a:rPr lang="en-US" dirty="0" err="1" smtClean="0"/>
              <a:t>multitenancy</a:t>
            </a:r>
            <a:r>
              <a:rPr lang="en-US" dirty="0" smtClean="0"/>
              <a:t> in Cloud. For</a:t>
            </a:r>
            <a:r>
              <a:rPr lang="en-US" baseline="0" dirty="0" smtClean="0"/>
              <a:t> example</a:t>
            </a:r>
            <a:r>
              <a:rPr lang="en-US" dirty="0" smtClean="0"/>
              <a:t>, multiple VMs from different clients can run simultaneously on the same server with hypervisor support.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There is a sense of location independence, in that the consumer generally has no knowledge about the exact location of the resources provided . </a:t>
            </a:r>
          </a:p>
          <a:p>
            <a:endParaRPr lang="en-US" sz="1200" dirty="0" smtClean="0"/>
          </a:p>
        </p:txBody>
      </p:sp>
      <p:sp>
        <p:nvSpPr>
          <p:cNvPr id="45061" name="Slide Number Placeholder 5"/>
          <p:cNvSpPr>
            <a:spLocks noGrp="1"/>
          </p:cNvSpPr>
          <p:nvPr>
            <p:ph type="sldNum" sz="quarter" idx="5"/>
          </p:nvPr>
        </p:nvSpPr>
        <p:spPr>
          <a:noFill/>
        </p:spPr>
        <p:txBody>
          <a:bodyPr lIns="93715" tIns="46858" rIns="93715" bIns="46858"/>
          <a:lstStyle/>
          <a:p>
            <a:fld id="{38F332E6-F761-4A27-895A-76BAFFAF6B15}" type="slidenum">
              <a:rPr lang="en-US">
                <a:solidFill>
                  <a:prstClr val="black"/>
                </a:solidFill>
              </a:rPr>
              <a:pPr/>
              <a:t>9</a:t>
            </a:fld>
            <a:endParaRPr lang="en-US" dirty="0">
              <a:solidFill>
                <a:prstClr val="black"/>
              </a:solidFill>
            </a:endParaRPr>
          </a:p>
        </p:txBody>
      </p:sp>
      <p:sp>
        <p:nvSpPr>
          <p:cNvPr id="45062" name="Slide Image Placeholder 10"/>
          <p:cNvSpPr>
            <a:spLocks noGrp="1" noRot="1" noChangeAspect="1" noTextEdit="1"/>
          </p:cNvSpPr>
          <p:nvPr>
            <p:ph type="sldImg"/>
          </p:nvPr>
        </p:nvSpPr>
        <p:spPr>
          <a:ln/>
        </p:spPr>
      </p:sp>
      <p:sp>
        <p:nvSpPr>
          <p:cNvPr id="6" name="Footer Placeholder 3"/>
          <p:cNvSpPr>
            <a:spLocks noGrp="1"/>
          </p:cNvSpPr>
          <p:nvPr>
            <p:ph type="ftr" sz="quarter" idx="4"/>
          </p:nvPr>
        </p:nvSpPr>
        <p:spPr>
          <a:xfrm>
            <a:off x="0" y="9893459"/>
            <a:ext cx="4420306" cy="341154"/>
          </a:xfrm>
        </p:spPr>
        <p:txBody>
          <a:bodyPr/>
          <a:lstStyle/>
          <a:p>
            <a:pPr>
              <a:defRPr/>
            </a:pPr>
            <a:r>
              <a:rPr lang="en-US" dirty="0" smtClean="0"/>
              <a:t>Copyright © 2011 EMC Corporation. Do not Copy - All Rights Reserved.</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Content_Bullets">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0"/>
          </p:nvPr>
        </p:nvSpPr>
        <p:spPr/>
        <p:txBody>
          <a:bodyPr/>
          <a:lstStyle>
            <a:lvl1pPr>
              <a:defRPr>
                <a:solidFill>
                  <a:schemeClr val="tx1">
                    <a:lumMod val="75000"/>
                    <a:lumOff val="25000"/>
                  </a:schemeClr>
                </a:solidFill>
              </a:defRPr>
            </a:lvl1pPr>
          </a:lstStyle>
          <a:p>
            <a:pPr>
              <a:defRPr/>
            </a:pPr>
            <a:r>
              <a:rPr lang="en-US" smtClean="0"/>
              <a:t>Cloud Computing Primer</a:t>
            </a:r>
            <a:endParaRPr lang="en-US" dirty="0"/>
          </a:p>
        </p:txBody>
      </p:sp>
      <p:sp>
        <p:nvSpPr>
          <p:cNvPr id="6" name="Slide Number Placeholder 5"/>
          <p:cNvSpPr>
            <a:spLocks noGrp="1"/>
          </p:cNvSpPr>
          <p:nvPr>
            <p:ph type="sldNum" sz="quarter" idx="11"/>
          </p:nvPr>
        </p:nvSpPr>
        <p:spPr/>
        <p:txBody>
          <a:bodyPr/>
          <a:lstStyle>
            <a:lvl1pPr>
              <a:defRPr>
                <a:solidFill>
                  <a:schemeClr val="tx1">
                    <a:lumMod val="75000"/>
                    <a:lumOff val="25000"/>
                  </a:schemeClr>
                </a:solidFill>
              </a:defRPr>
            </a:lvl1pPr>
          </a:lstStyle>
          <a:p>
            <a:pPr>
              <a:defRPr/>
            </a:pPr>
            <a:fld id="{5BA1DFFF-3F85-458B-986A-7762775E0C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BulletsRight_PictureLef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8"/>
          <p:cNvSpPr>
            <a:spLocks noGrp="1"/>
          </p:cNvSpPr>
          <p:nvPr>
            <p:ph type="pic" sz="quarter" idx="12"/>
          </p:nvPr>
        </p:nvSpPr>
        <p:spPr>
          <a:xfrm>
            <a:off x="3048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B43D240-9F96-4DC0-BD2E-CE45DCC9138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tent_TwoColumnwith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47750"/>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87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47750"/>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87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dirty="0"/>
            </a:lvl1pPr>
          </a:lstStyle>
          <a:p>
            <a:pPr>
              <a:defRPr/>
            </a:pPr>
            <a:r>
              <a:rPr lang="en-US" smtClean="0"/>
              <a:t>Cloud Computing Primer</a:t>
            </a:r>
            <a:endParaRPr lang="en-US"/>
          </a:p>
        </p:txBody>
      </p:sp>
      <p:sp>
        <p:nvSpPr>
          <p:cNvPr id="8" name="Slide Number Placeholder 5"/>
          <p:cNvSpPr>
            <a:spLocks noGrp="1"/>
          </p:cNvSpPr>
          <p:nvPr>
            <p:ph type="sldNum" sz="quarter" idx="11"/>
          </p:nvPr>
        </p:nvSpPr>
        <p:spPr/>
        <p:txBody>
          <a:bodyPr/>
          <a:lstStyle>
            <a:lvl1pPr>
              <a:defRPr/>
            </a:lvl1pPr>
          </a:lstStyle>
          <a:p>
            <a:pPr>
              <a:defRPr/>
            </a:pPr>
            <a:fld id="{5DD70BA9-0AE5-4DC7-8A6D-25B86D6F2F9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TablePlaceholder">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381000" y="1219200"/>
            <a:ext cx="8382000" cy="4648200"/>
          </a:xfrm>
        </p:spPr>
        <p:txBody>
          <a:bodyPr anchor="ctr">
            <a:normAutofit/>
          </a:bodyPr>
          <a:lstStyle>
            <a:lvl1pPr>
              <a:buNone/>
              <a:defRPr/>
            </a:lvl1pPr>
          </a:lstStyle>
          <a:p>
            <a:pPr lvl="0"/>
            <a:r>
              <a:rPr lang="en-US" noProof="0" smtClean="0"/>
              <a:t>Click icon to add table</a:t>
            </a:r>
            <a:endParaRPr lang="en-US" noProof="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4" name="Footer Placeholder 4"/>
          <p:cNvSpPr>
            <a:spLocks noGrp="1"/>
          </p:cNvSpPr>
          <p:nvPr>
            <p:ph type="ftr" sz="quarter" idx="13"/>
          </p:nvPr>
        </p:nvSpPr>
        <p:spPr/>
        <p:txBody>
          <a:bodyPr/>
          <a:lstStyle>
            <a:lvl1pPr>
              <a:defRPr/>
            </a:lvl1pPr>
          </a:lstStyle>
          <a:p>
            <a:pPr>
              <a:defRPr/>
            </a:pPr>
            <a:r>
              <a:rPr lang="en-US" smtClean="0"/>
              <a:t>Cloud Computing Primer</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0E62AE4E-9066-49B4-8504-8C25DD4FBCC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_PicturePlacehol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304800" y="914400"/>
            <a:ext cx="8458200" cy="5105400"/>
          </a:xfrm>
        </p:spPr>
        <p:txBody>
          <a:bodyPr>
            <a:normAutofit/>
          </a:bodyPr>
          <a:lstStyle>
            <a:lvl1pPr>
              <a:buNone/>
              <a:defRPr/>
            </a:lvl1pPr>
          </a:lstStyle>
          <a:p>
            <a:pPr lvl="0"/>
            <a:r>
              <a:rPr lang="en-US" noProof="0" smtClean="0"/>
              <a:t>Click icon to add picture</a:t>
            </a:r>
            <a:endParaRPr lang="en-US" noProof="0"/>
          </a:p>
        </p:txBody>
      </p:sp>
      <p:sp>
        <p:nvSpPr>
          <p:cNvPr id="4" name="Footer Placeholder 3"/>
          <p:cNvSpPr>
            <a:spLocks noGrp="1"/>
          </p:cNvSpPr>
          <p:nvPr>
            <p:ph type="ftr" sz="quarter" idx="14"/>
          </p:nvPr>
        </p:nvSpPr>
        <p:spPr>
          <a:xfrm>
            <a:off x="3886200" y="6629400"/>
            <a:ext cx="4724400" cy="228600"/>
          </a:xfrm>
        </p:spPr>
        <p:txBody>
          <a:bodyPr/>
          <a:lstStyle>
            <a:lvl1pPr>
              <a:defRPr/>
            </a:lvl1pPr>
          </a:lstStyle>
          <a:p>
            <a:pPr>
              <a:defRPr/>
            </a:pPr>
            <a:r>
              <a:rPr lang="en-US" smtClean="0"/>
              <a:t>Cloud Computing Primer</a:t>
            </a:r>
            <a:endParaRPr lang="en-US"/>
          </a:p>
        </p:txBody>
      </p:sp>
      <p:sp>
        <p:nvSpPr>
          <p:cNvPr id="5" name="Slide Number Placeholder 4"/>
          <p:cNvSpPr>
            <a:spLocks noGrp="1"/>
          </p:cNvSpPr>
          <p:nvPr>
            <p:ph type="sldNum" sz="quarter" idx="15"/>
          </p:nvPr>
        </p:nvSpPr>
        <p:spPr/>
        <p:txBody>
          <a:bodyPr/>
          <a:lstStyle>
            <a:lvl1pPr>
              <a:defRPr/>
            </a:lvl1pPr>
          </a:lstStyle>
          <a:p>
            <a:pPr>
              <a:defRPr/>
            </a:pPr>
            <a:fld id="{D5E37188-7CEB-4CA8-A656-F21412B4458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_Freefor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lvl1pPr>
          </a:lstStyle>
          <a:p>
            <a:pPr>
              <a:defRPr/>
            </a:pPr>
            <a:r>
              <a:rPr lang="en-US" smtClean="0"/>
              <a:t>Cloud Computing Primer</a:t>
            </a:r>
            <a:endParaRPr lang="en-US" dirty="0"/>
          </a:p>
        </p:txBody>
      </p:sp>
      <p:sp>
        <p:nvSpPr>
          <p:cNvPr id="4" name="Slide Number Placeholder 5"/>
          <p:cNvSpPr>
            <a:spLocks noGrp="1"/>
          </p:cNvSpPr>
          <p:nvPr>
            <p:ph type="sldNum" sz="quarter" idx="11"/>
          </p:nvPr>
        </p:nvSpPr>
        <p:spPr/>
        <p:txBody>
          <a:bodyPr/>
          <a:lstStyle>
            <a:lvl1pPr>
              <a:defRPr/>
            </a:lvl1pPr>
          </a:lstStyle>
          <a:p>
            <a:pPr>
              <a:defRPr/>
            </a:pPr>
            <a:fld id="{6ADD0FD0-5DC7-4614-9D2E-5687F653AAC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_BulletsTop_Graphic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914400"/>
            <a:ext cx="84582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3276600"/>
            <a:ext cx="8458200" cy="2667000"/>
          </a:xfrm>
        </p:spPr>
        <p:txBody>
          <a:bodyPr>
            <a:normAutofit/>
          </a:bodyPr>
          <a:lstStyle>
            <a:lvl1pPr>
              <a:buNone/>
              <a:defRPr/>
            </a:lvl1pPr>
          </a:lstStyle>
          <a:p>
            <a:pPr lvl="0"/>
            <a:r>
              <a:rPr lang="en-US" noProof="0" smtClean="0"/>
              <a:t>Click icon to add picture</a:t>
            </a:r>
            <a:endParaRPr lang="en-US" noProof="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Cloud Computing Primer</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895683FA-D0FB-447D-82E1-0D3AF418E35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n-US"/>
              <a:t>Business Continuity in VDC</a:t>
            </a:r>
          </a:p>
        </p:txBody>
      </p:sp>
      <p:sp>
        <p:nvSpPr>
          <p:cNvPr id="3" name="Slide Number Placeholder 5"/>
          <p:cNvSpPr>
            <a:spLocks noGrp="1"/>
          </p:cNvSpPr>
          <p:nvPr>
            <p:ph type="sldNum" sz="quarter" idx="11"/>
          </p:nvPr>
        </p:nvSpPr>
        <p:spPr/>
        <p:txBody>
          <a:bodyPr/>
          <a:lstStyle>
            <a:lvl1pPr>
              <a:defRPr/>
            </a:lvl1pPr>
          </a:lstStyle>
          <a:p>
            <a:pPr>
              <a:defRPr/>
            </a:pPr>
            <a:fld id="{B8994B51-BC79-477F-8DA4-9B4B3279BE5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Content_BulletsLeft3/4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5791200" y="914400"/>
            <a:ext cx="2971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5334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D82361C7-9CA3-4A6E-97F2-A1FC064231A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NPR_Content-Text">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14400"/>
            <a:ext cx="8458200" cy="51816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b="0" smtClean="0">
                <a:solidFill>
                  <a:srgbClr val="000000">
                    <a:lumMod val="75000"/>
                    <a:lumOff val="25000"/>
                  </a:srgbClr>
                </a:solidFill>
              </a:defRPr>
            </a:lvl1pPr>
          </a:lstStyle>
          <a:p>
            <a:pPr>
              <a:defRPr/>
            </a:pPr>
            <a:r>
              <a:rPr lang="en-US" smtClean="0"/>
              <a:t>Cloud Computing Primer</a:t>
            </a:r>
            <a:endParaRPr lang="en-US" dirty="0"/>
          </a:p>
        </p:txBody>
      </p:sp>
      <p:sp>
        <p:nvSpPr>
          <p:cNvPr id="6" name="Slide Number Placeholder 5"/>
          <p:cNvSpPr>
            <a:spLocks noGrp="1"/>
          </p:cNvSpPr>
          <p:nvPr>
            <p:ph type="sldNum" sz="quarter" idx="11"/>
          </p:nvPr>
        </p:nvSpPr>
        <p:spPr/>
        <p:txBody>
          <a:bodyPr/>
          <a:lstStyle>
            <a:lvl1pPr>
              <a:defRPr b="0" smtClean="0">
                <a:solidFill>
                  <a:srgbClr val="000000">
                    <a:lumMod val="75000"/>
                    <a:lumOff val="25000"/>
                  </a:srgbClr>
                </a:solidFill>
              </a:defRPr>
            </a:lvl1pPr>
          </a:lstStyle>
          <a:p>
            <a:pPr>
              <a:defRPr/>
            </a:pPr>
            <a:fld id="{98C6E3D4-B129-4A17-9C33-206C2310C6A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NPR_Modul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pic>
        <p:nvPicPr>
          <p:cNvPr id="5" name="Picture 2" descr="modern_transition"/>
          <p:cNvPicPr>
            <a:picLocks noChangeAspect="1" noChangeArrowheads="1"/>
          </p:cNvPicPr>
          <p:nvPr userDrawn="1"/>
        </p:nvPicPr>
        <p:blipFill>
          <a:blip r:embed="rId3" cstate="print"/>
          <a:srcRect l="71666" t="12222" b="78889"/>
          <a:stretch>
            <a:fillRect/>
          </a:stretch>
        </p:blipFill>
        <p:spPr bwMode="auto">
          <a:xfrm>
            <a:off x="6764338" y="533400"/>
            <a:ext cx="2227262" cy="523875"/>
          </a:xfrm>
          <a:prstGeom prst="rect">
            <a:avLst/>
          </a:prstGeom>
          <a:noFill/>
          <a:ln w="9525">
            <a:noFill/>
            <a:miter lim="800000"/>
            <a:headEnd/>
            <a:tailEnd/>
          </a:ln>
        </p:spPr>
      </p:pic>
      <p:sp>
        <p:nvSpPr>
          <p:cNvPr id="2" name="Title 1"/>
          <p:cNvSpPr>
            <a:spLocks noGrp="1"/>
          </p:cNvSpPr>
          <p:nvPr>
            <p:ph type="ctrTitle"/>
          </p:nvPr>
        </p:nvSpPr>
        <p:spPr>
          <a:xfrm>
            <a:off x="685800" y="1143000"/>
            <a:ext cx="7772400" cy="688975"/>
          </a:xfrm>
        </p:spPr>
        <p:txBody>
          <a:bodyPr anchor="t"/>
          <a:lstStyle>
            <a:lvl1pPr>
              <a:defRPr sz="26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4384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Footer Placeholder 4"/>
          <p:cNvSpPr>
            <a:spLocks noGrp="1"/>
          </p:cNvSpPr>
          <p:nvPr>
            <p:ph type="ftr" sz="quarter" idx="10"/>
          </p:nvPr>
        </p:nvSpPr>
        <p:spPr/>
        <p:txBody>
          <a:bodyPr/>
          <a:lstStyle>
            <a:lvl1pPr>
              <a:defRPr b="0" smtClean="0"/>
            </a:lvl1pPr>
          </a:lstStyle>
          <a:p>
            <a:pPr>
              <a:defRPr/>
            </a:pPr>
            <a:r>
              <a:rPr lang="en-US" smtClean="0"/>
              <a:t>Cloud Computing Primer</a:t>
            </a:r>
            <a:endParaRPr lang="en-US"/>
          </a:p>
        </p:txBody>
      </p:sp>
      <p:sp>
        <p:nvSpPr>
          <p:cNvPr id="7" name="Slide Number Placeholder 5"/>
          <p:cNvSpPr>
            <a:spLocks noGrp="1"/>
          </p:cNvSpPr>
          <p:nvPr>
            <p:ph type="sldNum" sz="quarter" idx="11"/>
          </p:nvPr>
        </p:nvSpPr>
        <p:spPr/>
        <p:txBody>
          <a:bodyPr/>
          <a:lstStyle>
            <a:lvl1pPr>
              <a:defRPr b="0" smtClean="0"/>
            </a:lvl1pPr>
          </a:lstStyle>
          <a:p>
            <a:pPr>
              <a:defRPr/>
            </a:pPr>
            <a:fld id="{701318F3-1F17-466E-A009-AE56099576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_GraphicsTop_BulletsBottom">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3733800"/>
            <a:ext cx="8458200" cy="2209800"/>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7"/>
          <p:cNvSpPr>
            <a:spLocks noGrp="1"/>
          </p:cNvSpPr>
          <p:nvPr>
            <p:ph type="pic" sz="quarter" idx="12"/>
          </p:nvPr>
        </p:nvSpPr>
        <p:spPr>
          <a:xfrm>
            <a:off x="304800" y="914400"/>
            <a:ext cx="8458200" cy="2667000"/>
          </a:xfrm>
        </p:spPr>
        <p:txBody>
          <a:bodyPr>
            <a:normAutofit/>
          </a:bodyPr>
          <a:lstStyle>
            <a:lvl1pPr>
              <a:buNone/>
              <a:defRPr>
                <a:solidFill>
                  <a:schemeClr val="bg2">
                    <a:lumMod val="75000"/>
                  </a:schemeClr>
                </a:solidFill>
              </a:defRPr>
            </a:lvl1pPr>
          </a:lstStyle>
          <a:p>
            <a:pPr lvl="0"/>
            <a:r>
              <a:rPr lang="en-US" noProof="0" smtClean="0"/>
              <a:t>Click icon to add picture</a:t>
            </a:r>
            <a:endParaRPr lang="en-US" noProof="0" dirty="0"/>
          </a:p>
        </p:txBody>
      </p:sp>
      <p:sp>
        <p:nvSpPr>
          <p:cNvPr id="6" name="Footer Placeholder 4"/>
          <p:cNvSpPr>
            <a:spLocks noGrp="1"/>
          </p:cNvSpPr>
          <p:nvPr>
            <p:ph type="ftr" sz="quarter" idx="13"/>
          </p:nvPr>
        </p:nvSpPr>
        <p:spPr/>
        <p:txBody>
          <a:bodyPr/>
          <a:lstStyle>
            <a:lvl1pPr>
              <a:defRPr>
                <a:solidFill>
                  <a:schemeClr val="tx1">
                    <a:lumMod val="75000"/>
                    <a:lumOff val="25000"/>
                  </a:schemeClr>
                </a:solidFill>
              </a:defRPr>
            </a:lvl1pPr>
          </a:lstStyle>
          <a:p>
            <a:pPr>
              <a:defRPr/>
            </a:pPr>
            <a:r>
              <a:rPr lang="en-US" smtClean="0"/>
              <a:t>Cloud Computing Primer</a:t>
            </a:r>
            <a:endParaRPr lang="en-US" dirty="0"/>
          </a:p>
        </p:txBody>
      </p:sp>
      <p:sp>
        <p:nvSpPr>
          <p:cNvPr id="7" name="Slide Number Placeholder 5"/>
          <p:cNvSpPr>
            <a:spLocks noGrp="1"/>
          </p:cNvSpPr>
          <p:nvPr>
            <p:ph type="sldNum" sz="quarter" idx="14"/>
          </p:nvPr>
        </p:nvSpPr>
        <p:spPr/>
        <p:txBody>
          <a:bodyPr/>
          <a:lstStyle>
            <a:lvl1pPr>
              <a:defRPr>
                <a:solidFill>
                  <a:schemeClr val="tx1">
                    <a:lumMod val="75000"/>
                    <a:lumOff val="25000"/>
                  </a:schemeClr>
                </a:solidFill>
              </a:defRPr>
            </a:lvl1pPr>
          </a:lstStyle>
          <a:p>
            <a:pPr>
              <a:defRPr/>
            </a:pPr>
            <a:fld id="{BA4D05BE-A5A8-4D83-BF6E-65FCE94A14E4}"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NPR_Topic">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pic>
        <p:nvPicPr>
          <p:cNvPr id="6" name="Picture 2" descr="modern_transition"/>
          <p:cNvPicPr>
            <a:picLocks noChangeAspect="1" noChangeArrowheads="1"/>
          </p:cNvPicPr>
          <p:nvPr userDrawn="1"/>
        </p:nvPicPr>
        <p:blipFill>
          <a:blip r:embed="rId3" cstate="print"/>
          <a:srcRect l="71666" t="12222" b="78889"/>
          <a:stretch>
            <a:fillRect/>
          </a:stretch>
        </p:blipFill>
        <p:spPr bwMode="auto">
          <a:xfrm>
            <a:off x="6764338" y="533400"/>
            <a:ext cx="2227262" cy="523875"/>
          </a:xfrm>
          <a:prstGeom prst="rect">
            <a:avLst/>
          </a:prstGeom>
          <a:noFill/>
          <a:ln w="9525">
            <a:noFill/>
            <a:miter lim="800000"/>
            <a:headEnd/>
            <a:tailEnd/>
          </a:ln>
        </p:spPr>
      </p:pic>
      <p:sp>
        <p:nvSpPr>
          <p:cNvPr id="7" name="Rectangle 6"/>
          <p:cNvSpPr/>
          <p:nvPr userDrawn="1"/>
        </p:nvSpPr>
        <p:spPr>
          <a:xfrm>
            <a:off x="6553200" y="609600"/>
            <a:ext cx="2590800" cy="533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 name="Title 1"/>
          <p:cNvSpPr>
            <a:spLocks noGrp="1"/>
          </p:cNvSpPr>
          <p:nvPr>
            <p:ph type="ctrTitle"/>
          </p:nvPr>
        </p:nvSpPr>
        <p:spPr>
          <a:xfrm>
            <a:off x="685800" y="1143000"/>
            <a:ext cx="7772400" cy="688975"/>
          </a:xfrm>
        </p:spPr>
        <p:txBody>
          <a:bodyPr anchor="t"/>
          <a:lstStyle>
            <a:lvl1pPr>
              <a:defRPr sz="2600">
                <a:solidFill>
                  <a:schemeClr val="tx1">
                    <a:lumMod val="50000"/>
                    <a:lumOff val="5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5908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Content Placeholder 8"/>
          <p:cNvSpPr>
            <a:spLocks noGrp="1"/>
          </p:cNvSpPr>
          <p:nvPr>
            <p:ph sz="quarter" idx="13"/>
          </p:nvPr>
        </p:nvSpPr>
        <p:spPr>
          <a:xfrm>
            <a:off x="685800" y="1981200"/>
            <a:ext cx="7772400" cy="457200"/>
          </a:xfrm>
        </p:spPr>
        <p:txBody>
          <a:bodyPr/>
          <a:lstStyle>
            <a:lvl1pPr>
              <a:buNone/>
              <a:defRPr>
                <a:solidFill>
                  <a:schemeClr val="tx1">
                    <a:lumMod val="75000"/>
                    <a:lumOff val="25000"/>
                  </a:schemeClr>
                </a:solidFill>
              </a:defRPr>
            </a:lvl1pPr>
            <a:lvl2pPr>
              <a:buNone/>
              <a:defRPr/>
            </a:lvl2pPr>
            <a:lvl3pPr>
              <a:buNone/>
              <a:defRPr/>
            </a:lvl3pPr>
            <a:lvl4pPr>
              <a:buNone/>
              <a:defRPr/>
            </a:lvl4pPr>
            <a:lvl5pPr>
              <a:buNone/>
              <a:defRPr/>
            </a:lvl5pPr>
          </a:lstStyle>
          <a:p>
            <a:pPr lvl="0"/>
            <a:r>
              <a:rPr lang="en-US" dirty="0" smtClean="0"/>
              <a:t>Click to edit Master text styles</a:t>
            </a:r>
          </a:p>
        </p:txBody>
      </p:sp>
      <p:sp>
        <p:nvSpPr>
          <p:cNvPr id="8" name="Footer Placeholder 4"/>
          <p:cNvSpPr>
            <a:spLocks noGrp="1"/>
          </p:cNvSpPr>
          <p:nvPr>
            <p:ph type="ftr" sz="quarter" idx="14"/>
          </p:nvPr>
        </p:nvSpPr>
        <p:spPr/>
        <p:txBody>
          <a:bodyPr/>
          <a:lstStyle>
            <a:lvl1pPr>
              <a:defRPr b="0" smtClean="0">
                <a:solidFill>
                  <a:srgbClr val="000000">
                    <a:lumMod val="75000"/>
                    <a:lumOff val="25000"/>
                  </a:srgbClr>
                </a:solidFill>
              </a:defRPr>
            </a:lvl1pPr>
          </a:lstStyle>
          <a:p>
            <a:pPr>
              <a:defRPr/>
            </a:pPr>
            <a:r>
              <a:rPr lang="en-US" smtClean="0"/>
              <a:t>Cloud Computing Primer</a:t>
            </a:r>
            <a:endParaRPr lang="en-US" dirty="0"/>
          </a:p>
        </p:txBody>
      </p:sp>
      <p:sp>
        <p:nvSpPr>
          <p:cNvPr id="10" name="Slide Number Placeholder 5"/>
          <p:cNvSpPr>
            <a:spLocks noGrp="1"/>
          </p:cNvSpPr>
          <p:nvPr>
            <p:ph type="sldNum" sz="quarter" idx="15"/>
          </p:nvPr>
        </p:nvSpPr>
        <p:spPr/>
        <p:txBody>
          <a:bodyPr/>
          <a:lstStyle>
            <a:lvl1pPr>
              <a:defRPr b="0" smtClean="0">
                <a:solidFill>
                  <a:srgbClr val="000000">
                    <a:lumMod val="75000"/>
                    <a:lumOff val="25000"/>
                  </a:srgbClr>
                </a:solidFill>
              </a:defRPr>
            </a:lvl1pPr>
          </a:lstStyle>
          <a:p>
            <a:pPr>
              <a:defRPr/>
            </a:pPr>
            <a:fld id="{EC28CCE8-5E15-4751-9199-4E1F68ED9869}"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NPR_CourseCover">
    <p:spTree>
      <p:nvGrpSpPr>
        <p:cNvPr id="1" name=""/>
        <p:cNvGrpSpPr/>
        <p:nvPr/>
      </p:nvGrpSpPr>
      <p:grpSpPr>
        <a:xfrm>
          <a:off x="0" y="0"/>
          <a:ext cx="0" cy="0"/>
          <a:chOff x="0" y="0"/>
          <a:chExt cx="0" cy="0"/>
        </a:xfrm>
      </p:grpSpPr>
      <p:sp>
        <p:nvSpPr>
          <p:cNvPr id="4" name="TextBox 3"/>
          <p:cNvSpPr txBox="1"/>
          <p:nvPr userDrawn="1"/>
        </p:nvSpPr>
        <p:spPr>
          <a:xfrm>
            <a:off x="304800" y="6248400"/>
            <a:ext cx="2770188" cy="369888"/>
          </a:xfrm>
          <a:prstGeom prst="rect">
            <a:avLst/>
          </a:prstGeom>
          <a:noFill/>
        </p:spPr>
        <p:txBody>
          <a:bodyPr wrap="none">
            <a:spAutoFit/>
          </a:bodyPr>
          <a:lstStyle/>
          <a:p>
            <a:pPr>
              <a:defRPr/>
            </a:pPr>
            <a:r>
              <a:rPr lang="en-US" dirty="0">
                <a:solidFill>
                  <a:srgbClr val="FFFFFF"/>
                </a:solidFill>
                <a:latin typeface="MetaNormalLF-Roman"/>
              </a:rPr>
              <a:t>EMC EDUCATION SERVICES</a:t>
            </a:r>
          </a:p>
        </p:txBody>
      </p:sp>
      <p:sp>
        <p:nvSpPr>
          <p:cNvPr id="2" name="Title 1"/>
          <p:cNvSpPr>
            <a:spLocks noGrp="1"/>
          </p:cNvSpPr>
          <p:nvPr>
            <p:ph type="title"/>
          </p:nvPr>
        </p:nvSpPr>
        <p:spPr>
          <a:xfrm>
            <a:off x="722313" y="1524000"/>
            <a:ext cx="7772400" cy="1362075"/>
          </a:xfrm>
          <a:ln>
            <a:solidFill>
              <a:srgbClr val="777777"/>
            </a:solidFill>
          </a:ln>
        </p:spPr>
        <p:txBody>
          <a:bodyPr anchor="t"/>
          <a:lstStyle>
            <a:lvl1pPr algn="l">
              <a:defRPr sz="3200" b="1" cap="all">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62000" y="3048000"/>
            <a:ext cx="7772400"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NPR_Two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192575"/>
            <a:ext cx="4038600" cy="4525963"/>
          </a:xfrm>
        </p:spPr>
        <p:txBody>
          <a:bodyPr/>
          <a:lstStyle>
            <a:lvl1pPr>
              <a:defRPr sz="2400">
                <a:latin typeface="Calibri" pitchFamily="34" charset="0"/>
              </a:defRPr>
            </a:lvl1pPr>
            <a:lvl2pPr>
              <a:defRPr sz="22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192575"/>
            <a:ext cx="4038600" cy="4525963"/>
          </a:xfrm>
        </p:spPr>
        <p:txBody>
          <a:bodyPr/>
          <a:lstStyle>
            <a:lvl1pPr>
              <a:defRPr sz="2400">
                <a:latin typeface="Calibri" pitchFamily="34" charset="0"/>
              </a:defRPr>
            </a:lvl1pPr>
            <a:lvl2pPr>
              <a:defRPr sz="2200">
                <a:latin typeface="Calibri" pitchFamily="34" charset="0"/>
              </a:defRPr>
            </a:lvl2pPr>
            <a:lvl3pPr>
              <a:defRPr sz="2000">
                <a:latin typeface="Calibri" pitchFamily="34" charset="0"/>
              </a:defRPr>
            </a:lvl3pPr>
            <a:lvl4pPr>
              <a:defRPr sz="1800">
                <a:latin typeface="Calibri" pitchFamily="34" charset="0"/>
              </a:defRPr>
            </a:lvl4pPr>
            <a:lvl5pPr>
              <a:defRPr sz="1800">
                <a:latin typeface="Calibr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5"/>
          <p:cNvSpPr>
            <a:spLocks noGrp="1"/>
          </p:cNvSpPr>
          <p:nvPr>
            <p:ph type="ftr" sz="quarter" idx="10"/>
          </p:nvPr>
        </p:nvSpPr>
        <p:spPr>
          <a:xfrm>
            <a:off x="4648200" y="6629400"/>
            <a:ext cx="3962400" cy="228600"/>
          </a:xfrm>
        </p:spPr>
        <p:txBody>
          <a:bodyPr/>
          <a:lstStyle>
            <a:lvl1pPr>
              <a:defRPr b="0" smtClean="0"/>
            </a:lvl1pPr>
          </a:lstStyle>
          <a:p>
            <a:pPr>
              <a:defRPr/>
            </a:pPr>
            <a:r>
              <a:rPr lang="en-US" smtClean="0"/>
              <a:t>Cloud Computing Primer</a:t>
            </a:r>
            <a:endParaRPr lang="en-US" dirty="0"/>
          </a:p>
        </p:txBody>
      </p:sp>
      <p:sp>
        <p:nvSpPr>
          <p:cNvPr id="6" name="Slide Number Placeholder 6"/>
          <p:cNvSpPr>
            <a:spLocks noGrp="1"/>
          </p:cNvSpPr>
          <p:nvPr>
            <p:ph type="sldNum" sz="quarter" idx="11"/>
          </p:nvPr>
        </p:nvSpPr>
        <p:spPr/>
        <p:txBody>
          <a:bodyPr/>
          <a:lstStyle>
            <a:lvl1pPr>
              <a:defRPr b="0" smtClean="0"/>
            </a:lvl1pPr>
          </a:lstStyle>
          <a:p>
            <a:pPr>
              <a:defRPr/>
            </a:pPr>
            <a:fld id="{A48A423E-7E42-4B9C-9C74-00EBD8B5E9B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3516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3516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lvl1pPr>
          </a:lstStyle>
          <a:p>
            <a:pPr>
              <a:defRPr/>
            </a:pPr>
            <a:r>
              <a:rPr lang="en-US" smtClean="0"/>
              <a:t>Cloud Computing Primer</a:t>
            </a:r>
            <a:endParaRPr lang="en-US" dirty="0"/>
          </a:p>
        </p:txBody>
      </p:sp>
      <p:sp>
        <p:nvSpPr>
          <p:cNvPr id="8" name="Slide Number Placeholder 5"/>
          <p:cNvSpPr>
            <a:spLocks noGrp="1"/>
          </p:cNvSpPr>
          <p:nvPr>
            <p:ph type="sldNum" sz="quarter" idx="11"/>
          </p:nvPr>
        </p:nvSpPr>
        <p:spPr/>
        <p:txBody>
          <a:bodyPr/>
          <a:lstStyle>
            <a:lvl1pPr>
              <a:defRPr/>
            </a:lvl1pPr>
          </a:lstStyle>
          <a:p>
            <a:pPr>
              <a:defRPr/>
            </a:pPr>
            <a:fld id="{144F02E7-304A-4408-A402-B9A2C299FEE0}"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NPR_Content_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Table Placeholder 5"/>
          <p:cNvSpPr>
            <a:spLocks noGrp="1"/>
          </p:cNvSpPr>
          <p:nvPr>
            <p:ph type="tbl" sz="quarter" idx="12"/>
          </p:nvPr>
        </p:nvSpPr>
        <p:spPr>
          <a:xfrm>
            <a:off x="381000" y="1219200"/>
            <a:ext cx="8382000" cy="4648200"/>
          </a:xfrm>
        </p:spPr>
        <p:txBody>
          <a:bodyPr/>
          <a:lstStyle/>
          <a:p>
            <a:pPr lvl="0"/>
            <a:endParaRPr lang="en-US" noProof="0"/>
          </a:p>
        </p:txBody>
      </p:sp>
      <p:sp>
        <p:nvSpPr>
          <p:cNvPr id="4" name="Footer Placeholder 4"/>
          <p:cNvSpPr>
            <a:spLocks noGrp="1"/>
          </p:cNvSpPr>
          <p:nvPr>
            <p:ph type="ftr" sz="quarter" idx="13"/>
          </p:nvPr>
        </p:nvSpPr>
        <p:spPr/>
        <p:txBody>
          <a:bodyPr/>
          <a:lstStyle>
            <a:lvl1pPr>
              <a:defRPr/>
            </a:lvl1pPr>
          </a:lstStyle>
          <a:p>
            <a:pPr>
              <a:defRPr/>
            </a:pPr>
            <a:r>
              <a:rPr lang="en-US" smtClean="0"/>
              <a:t>Cloud Computing Primer</a:t>
            </a:r>
            <a:endParaRPr lang="en-US" dirty="0"/>
          </a:p>
        </p:txBody>
      </p:sp>
      <p:sp>
        <p:nvSpPr>
          <p:cNvPr id="5" name="Slide Number Placeholder 5"/>
          <p:cNvSpPr>
            <a:spLocks noGrp="1"/>
          </p:cNvSpPr>
          <p:nvPr>
            <p:ph type="sldNum" sz="quarter" idx="14"/>
          </p:nvPr>
        </p:nvSpPr>
        <p:spPr/>
        <p:txBody>
          <a:bodyPr/>
          <a:lstStyle>
            <a:lvl1pPr>
              <a:defRPr/>
            </a:lvl1pPr>
          </a:lstStyle>
          <a:p>
            <a:pPr>
              <a:defRPr/>
            </a:pPr>
            <a:fld id="{8A3D992F-5722-4A7D-8AD1-C64C8C7245E5}"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PR_Conten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Picture Placeholder 6"/>
          <p:cNvSpPr>
            <a:spLocks noGrp="1"/>
          </p:cNvSpPr>
          <p:nvPr>
            <p:ph type="pic" sz="quarter" idx="13"/>
          </p:nvPr>
        </p:nvSpPr>
        <p:spPr>
          <a:xfrm>
            <a:off x="304800" y="914400"/>
            <a:ext cx="8458200" cy="5105400"/>
          </a:xfrm>
        </p:spPr>
        <p:txBody>
          <a:bodyPr/>
          <a:lstStyle/>
          <a:p>
            <a:pPr lvl="0"/>
            <a:endParaRPr lang="en-US" noProof="0"/>
          </a:p>
        </p:txBody>
      </p:sp>
      <p:sp>
        <p:nvSpPr>
          <p:cNvPr id="4" name="Footer Placeholder 3"/>
          <p:cNvSpPr>
            <a:spLocks noGrp="1"/>
          </p:cNvSpPr>
          <p:nvPr>
            <p:ph type="ftr" sz="quarter" idx="14"/>
          </p:nvPr>
        </p:nvSpPr>
        <p:spPr>
          <a:xfrm>
            <a:off x="3886200" y="6629400"/>
            <a:ext cx="4724400" cy="228600"/>
          </a:xfrm>
        </p:spPr>
        <p:txBody>
          <a:bodyPr/>
          <a:lstStyle>
            <a:lvl1pPr>
              <a:defRPr b="0" smtClean="0"/>
            </a:lvl1pPr>
          </a:lstStyle>
          <a:p>
            <a:pPr>
              <a:defRPr/>
            </a:pPr>
            <a:r>
              <a:rPr lang="en-US" smtClean="0"/>
              <a:t>Cloud Computing Primer</a:t>
            </a:r>
            <a:endParaRPr lang="en-US"/>
          </a:p>
        </p:txBody>
      </p:sp>
      <p:sp>
        <p:nvSpPr>
          <p:cNvPr id="5" name="Slide Number Placeholder 4"/>
          <p:cNvSpPr>
            <a:spLocks noGrp="1"/>
          </p:cNvSpPr>
          <p:nvPr>
            <p:ph type="sldNum" sz="quarter" idx="15"/>
          </p:nvPr>
        </p:nvSpPr>
        <p:spPr/>
        <p:txBody>
          <a:bodyPr/>
          <a:lstStyle>
            <a:lvl1pPr>
              <a:defRPr b="0" smtClean="0"/>
            </a:lvl1pPr>
          </a:lstStyle>
          <a:p>
            <a:pPr>
              <a:defRPr/>
            </a:pPr>
            <a:fld id="{C75671F3-D1C9-4C74-AA1C-94022B882C46}"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p:txBody>
          <a:bodyPr/>
          <a:lstStyle>
            <a:lvl1pPr>
              <a:defRPr b="1">
                <a:solidFill>
                  <a:schemeClr val="tx1">
                    <a:lumMod val="75000"/>
                    <a:lumOff val="25000"/>
                  </a:schemeClr>
                </a:solidFill>
              </a:defRPr>
            </a:lvl1pPr>
          </a:lstStyle>
          <a:p>
            <a:pPr>
              <a:defRPr/>
            </a:pPr>
            <a:r>
              <a:rPr lang="en-US">
                <a:solidFill>
                  <a:srgbClr val="000000">
                    <a:lumMod val="75000"/>
                    <a:lumOff val="25000"/>
                  </a:srgbClr>
                </a:solidFill>
              </a:rPr>
              <a:t> </a:t>
            </a:r>
            <a:fld id="{B481A81C-BE21-4F29-9661-B9630F85DDB2}" type="slidenum">
              <a:rPr lang="en-US">
                <a:solidFill>
                  <a:srgbClr val="000000">
                    <a:lumMod val="75000"/>
                    <a:lumOff val="25000"/>
                  </a:srgbClr>
                </a:solidFill>
              </a:rPr>
              <a:pPr>
                <a:defRPr/>
              </a:pPr>
              <a:t>‹#›</a:t>
            </a:fld>
            <a:endParaRPr lang="en-US">
              <a:solidFill>
                <a:srgbClr val="000000">
                  <a:lumMod val="75000"/>
                  <a:lumOff val="25000"/>
                </a:srgb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66712" y="203200"/>
            <a:ext cx="8410575" cy="920750"/>
          </a:xfrm>
          <a:prstGeom prst="rect">
            <a:avLst/>
          </a:prstGeom>
          <a:noFill/>
        </p:spPr>
        <p:txBody>
          <a:bodyPr lIns="0" tIns="0" rIns="0" bIns="0" anchor="b"/>
          <a:lstStyle>
            <a:lvl1pPr>
              <a:lnSpc>
                <a:spcPts val="3600"/>
              </a:lnSpc>
              <a:defRPr sz="3600">
                <a:solidFill>
                  <a:schemeClr val="tx2"/>
                </a:solidFill>
                <a:latin typeface="MetaNormalLF-Roman" pitchFamily="34" charset="0"/>
              </a:defRPr>
            </a:lvl1pPr>
          </a:lstStyle>
          <a:p>
            <a:r>
              <a:rPr lang="en-US" smtClean="0"/>
              <a:t>Click to edit Master title style</a:t>
            </a:r>
            <a:endParaRPr lang="en-US" dirty="0"/>
          </a:p>
        </p:txBody>
      </p:sp>
      <p:sp>
        <p:nvSpPr>
          <p:cNvPr id="4" name="Content Placeholder 3"/>
          <p:cNvSpPr>
            <a:spLocks noGrp="1"/>
          </p:cNvSpPr>
          <p:nvPr>
            <p:ph sz="quarter" idx="10"/>
          </p:nvPr>
        </p:nvSpPr>
        <p:spPr bwMode="gray">
          <a:xfrm>
            <a:off x="366713" y="1355725"/>
            <a:ext cx="8410575" cy="4587875"/>
          </a:xfrm>
          <a:prstGeom prst="rect">
            <a:avLst/>
          </a:prstGeom>
          <a:noFill/>
        </p:spPr>
        <p:txBody>
          <a:bodyPr lIns="0" tIns="0" rIns="0" bIns="0">
            <a:normAutofit/>
          </a:bodyPr>
          <a:lstStyle>
            <a:lvl1pPr>
              <a:spcBef>
                <a:spcPts val="1200"/>
              </a:spcBef>
              <a:buClr>
                <a:schemeClr val="tx2"/>
              </a:buClr>
              <a:defRPr>
                <a:solidFill>
                  <a:schemeClr val="bg2"/>
                </a:solidFill>
              </a:defRPr>
            </a:lvl1pPr>
            <a:lvl2pPr>
              <a:spcBef>
                <a:spcPts val="300"/>
              </a:spcBef>
              <a:buClr>
                <a:schemeClr val="tx2"/>
              </a:buClr>
              <a:defRPr>
                <a:solidFill>
                  <a:schemeClr val="bg2"/>
                </a:solidFill>
              </a:defRPr>
            </a:lvl2pPr>
            <a:lvl3pPr>
              <a:spcBef>
                <a:spcPts val="300"/>
              </a:spcBef>
              <a:buClr>
                <a:schemeClr val="tx2"/>
              </a:buClr>
              <a:defRPr>
                <a:solidFill>
                  <a:schemeClr val="bg2"/>
                </a:solidFill>
              </a:defRPr>
            </a:lvl3pPr>
            <a:lvl4pPr>
              <a:spcBef>
                <a:spcPts val="300"/>
              </a:spcBef>
              <a:buClr>
                <a:schemeClr val="tx2"/>
              </a:buClr>
              <a:buFont typeface="Wingdings" pitchFamily="2" charset="2"/>
              <a:buChar char="§"/>
              <a:defRPr>
                <a:solidFill>
                  <a:schemeClr val="bg2"/>
                </a:solidFill>
              </a:defRPr>
            </a:lvl4pPr>
            <a:lvl5pPr>
              <a:spcBef>
                <a:spcPts val="300"/>
              </a:spcBef>
              <a:buClr>
                <a:schemeClr val="tx2"/>
              </a:buClr>
              <a:defRPr sz="16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overPage_Modul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1143000"/>
            <a:ext cx="7772400" cy="688975"/>
          </a:xfrm>
        </p:spPr>
        <p:txBody>
          <a:bodyPr anchor="t"/>
          <a:lstStyle>
            <a:lvl1pPr>
              <a:defRPr sz="2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4384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Footer Placeholder 4"/>
          <p:cNvSpPr>
            <a:spLocks noGrp="1"/>
          </p:cNvSpPr>
          <p:nvPr>
            <p:ph type="ftr" sz="quarter" idx="10"/>
          </p:nvPr>
        </p:nvSpPr>
        <p:spPr/>
        <p:txBody>
          <a:bodyPr/>
          <a:lstStyle>
            <a:lvl1pPr>
              <a:defRPr/>
            </a:lvl1pPr>
          </a:lstStyle>
          <a:p>
            <a:pPr>
              <a:defRPr/>
            </a:pPr>
            <a:r>
              <a:rPr lang="en-US" smtClean="0"/>
              <a:t>Cloud Computing Primer</a:t>
            </a:r>
            <a:endParaRPr lang="en-US"/>
          </a:p>
        </p:txBody>
      </p:sp>
      <p:sp>
        <p:nvSpPr>
          <p:cNvPr id="7" name="Slide Number Placeholder 5"/>
          <p:cNvSpPr>
            <a:spLocks noGrp="1"/>
          </p:cNvSpPr>
          <p:nvPr>
            <p:ph type="sldNum" sz="quarter" idx="11"/>
          </p:nvPr>
        </p:nvSpPr>
        <p:spPr/>
        <p:txBody>
          <a:bodyPr/>
          <a:lstStyle>
            <a:lvl1pPr>
              <a:defRPr/>
            </a:lvl1pPr>
          </a:lstStyle>
          <a:p>
            <a:pPr>
              <a:defRPr/>
            </a:pPr>
            <a:fld id="{550CDAE9-9707-4120-A90B-FABB84BE07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Page_Lesson_Topic">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cstate="print"/>
          <a:srcRect/>
          <a:stretch>
            <a:fillRect/>
          </a:stretch>
        </p:blipFill>
        <p:spPr bwMode="auto">
          <a:xfrm>
            <a:off x="0" y="6134100"/>
            <a:ext cx="9150350" cy="523875"/>
          </a:xfrm>
          <a:prstGeom prst="rect">
            <a:avLst/>
          </a:prstGeom>
          <a:noFill/>
          <a:ln w="9525">
            <a:noFill/>
            <a:miter lim="800000"/>
            <a:headEnd/>
            <a:tailEnd/>
          </a:ln>
        </p:spPr>
      </p:pic>
      <p:sp>
        <p:nvSpPr>
          <p:cNvPr id="2" name="Title 1"/>
          <p:cNvSpPr>
            <a:spLocks noGrp="1"/>
          </p:cNvSpPr>
          <p:nvPr>
            <p:ph type="ctrTitle"/>
          </p:nvPr>
        </p:nvSpPr>
        <p:spPr>
          <a:xfrm>
            <a:off x="685800" y="609600"/>
            <a:ext cx="6019800" cy="1219200"/>
          </a:xfrm>
        </p:spPr>
        <p:txBody>
          <a:bodyPr anchor="t"/>
          <a:lstStyle>
            <a:lvl1pPr>
              <a:defRPr sz="2600">
                <a:solidFill>
                  <a:schemeClr val="tx1">
                    <a:lumMod val="50000"/>
                    <a:lumOff val="50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590800"/>
            <a:ext cx="7086600" cy="2667000"/>
          </a:xfrm>
        </p:spPr>
        <p:txBody>
          <a:bodyPr/>
          <a:lstStyle>
            <a:lvl1pPr marL="0" indent="0" algn="l">
              <a:buNone/>
              <a:defRPr sz="20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Content Placeholder 8"/>
          <p:cNvSpPr>
            <a:spLocks noGrp="1"/>
          </p:cNvSpPr>
          <p:nvPr>
            <p:ph sz="quarter" idx="13"/>
          </p:nvPr>
        </p:nvSpPr>
        <p:spPr>
          <a:xfrm>
            <a:off x="685800" y="1981200"/>
            <a:ext cx="7772400" cy="457200"/>
          </a:xfrm>
        </p:spPr>
        <p:txBody>
          <a:bodyPr/>
          <a:lstStyle>
            <a:lvl1pPr>
              <a:buNone/>
              <a:defRPr>
                <a:solidFill>
                  <a:srgbClr val="2C95DD"/>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7" name="Footer Placeholder 4"/>
          <p:cNvSpPr>
            <a:spLocks noGrp="1"/>
          </p:cNvSpPr>
          <p:nvPr>
            <p:ph type="ftr" sz="quarter" idx="14"/>
          </p:nvPr>
        </p:nvSpPr>
        <p:spPr/>
        <p:txBody>
          <a:bodyPr/>
          <a:lstStyle>
            <a:lvl1pPr>
              <a:defRPr>
                <a:solidFill>
                  <a:schemeClr val="tx1">
                    <a:lumMod val="75000"/>
                    <a:lumOff val="25000"/>
                  </a:schemeClr>
                </a:solidFill>
              </a:defRPr>
            </a:lvl1pPr>
          </a:lstStyle>
          <a:p>
            <a:pPr>
              <a:defRPr/>
            </a:pPr>
            <a:r>
              <a:rPr lang="en-US" smtClean="0"/>
              <a:t>Cloud Computing Primer</a:t>
            </a:r>
            <a:endParaRPr lang="en-US" dirty="0"/>
          </a:p>
        </p:txBody>
      </p:sp>
      <p:sp>
        <p:nvSpPr>
          <p:cNvPr id="8" name="Slide Number Placeholder 5"/>
          <p:cNvSpPr>
            <a:spLocks noGrp="1"/>
          </p:cNvSpPr>
          <p:nvPr>
            <p:ph type="sldNum" sz="quarter" idx="15"/>
          </p:nvPr>
        </p:nvSpPr>
        <p:spPr/>
        <p:txBody>
          <a:bodyPr/>
          <a:lstStyle>
            <a:lvl1pPr>
              <a:defRPr>
                <a:solidFill>
                  <a:schemeClr val="tx1">
                    <a:lumMod val="75000"/>
                    <a:lumOff val="25000"/>
                  </a:schemeClr>
                </a:solidFill>
              </a:defRPr>
            </a:lvl1pPr>
          </a:lstStyle>
          <a:p>
            <a:pPr>
              <a:defRPr/>
            </a:pPr>
            <a:fld id="{E9C12BD9-86B3-4048-86CE-AC10D4E843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overPage">
    <p:spTree>
      <p:nvGrpSpPr>
        <p:cNvPr id="1" name=""/>
        <p:cNvGrpSpPr/>
        <p:nvPr/>
      </p:nvGrpSpPr>
      <p:grpSpPr>
        <a:xfrm>
          <a:off x="0" y="0"/>
          <a:ext cx="0" cy="0"/>
          <a:chOff x="0" y="0"/>
          <a:chExt cx="0" cy="0"/>
        </a:xfrm>
      </p:grpSpPr>
      <p:sp>
        <p:nvSpPr>
          <p:cNvPr id="2" name="Title 1"/>
          <p:cNvSpPr>
            <a:spLocks noGrp="1"/>
          </p:cNvSpPr>
          <p:nvPr>
            <p:ph type="title"/>
          </p:nvPr>
        </p:nvSpPr>
        <p:spPr>
          <a:xfrm>
            <a:off x="1789113" y="1524000"/>
            <a:ext cx="6705600" cy="1362075"/>
          </a:xfrm>
          <a:ln>
            <a:solidFill>
              <a:srgbClr val="777777"/>
            </a:solidFill>
          </a:ln>
        </p:spPr>
        <p:txBody>
          <a:bodyPr anchor="t"/>
          <a:lstStyle>
            <a:lvl1pPr algn="l">
              <a:defRPr sz="3200" b="1"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828800" y="3048000"/>
            <a:ext cx="6705600" cy="1500187"/>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_TwoColum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914400"/>
            <a:ext cx="41148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0"/>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1"/>
          </p:nvPr>
        </p:nvSpPr>
        <p:spPr/>
        <p:txBody>
          <a:bodyPr/>
          <a:lstStyle>
            <a:lvl1pPr>
              <a:defRPr/>
            </a:lvl1pPr>
          </a:lstStyle>
          <a:p>
            <a:pPr>
              <a:defRPr/>
            </a:pPr>
            <a:fld id="{3D6A4D2E-BFDE-4579-B1E4-06245D6D6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_BulletsLeft_PictureRight">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914400"/>
            <a:ext cx="4114800" cy="49530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0"/>
            <a:ext cx="4191000" cy="4953001"/>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5" name="Footer Placeholder 5"/>
          <p:cNvSpPr>
            <a:spLocks noGrp="1"/>
          </p:cNvSpPr>
          <p:nvPr>
            <p:ph type="ftr" sz="quarter" idx="13"/>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6" name="Slide Number Placeholder 6"/>
          <p:cNvSpPr>
            <a:spLocks noGrp="1"/>
          </p:cNvSpPr>
          <p:nvPr>
            <p:ph type="sldNum" sz="quarter" idx="14"/>
          </p:nvPr>
        </p:nvSpPr>
        <p:spPr/>
        <p:txBody>
          <a:bodyPr/>
          <a:lstStyle>
            <a:lvl1pPr>
              <a:defRPr/>
            </a:lvl1pPr>
          </a:lstStyle>
          <a:p>
            <a:pPr>
              <a:defRPr/>
            </a:pPr>
            <a:fld id="{F6773B01-4140-4737-A600-00C5477C65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_BulletsSurround_Pictur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4648200" y="3352800"/>
            <a:ext cx="4114800" cy="2514600"/>
          </a:xfrm>
        </p:spPr>
        <p:txBody>
          <a:bodyPr>
            <a:normAutofit/>
          </a:bodyPr>
          <a:lstStyle>
            <a:lvl1pPr>
              <a:buNone/>
              <a:defRPr/>
            </a:lvl1pPr>
          </a:lstStyle>
          <a:p>
            <a:pPr lvl="0"/>
            <a:r>
              <a:rPr lang="en-US" noProof="0" smtClean="0"/>
              <a:t>Click icon to add picture</a:t>
            </a:r>
            <a:endParaRPr lang="en-US" noProof="0" dirty="0"/>
          </a:p>
        </p:txBody>
      </p:sp>
      <p:sp>
        <p:nvSpPr>
          <p:cNvPr id="3" name="Content Placeholder 2"/>
          <p:cNvSpPr>
            <a:spLocks noGrp="1"/>
          </p:cNvSpPr>
          <p:nvPr>
            <p:ph sz="half" idx="1"/>
          </p:nvPr>
        </p:nvSpPr>
        <p:spPr>
          <a:xfrm>
            <a:off x="304800" y="914401"/>
            <a:ext cx="8458200" cy="22860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304800" y="76200"/>
            <a:ext cx="8458200" cy="762000"/>
          </a:xfrm>
        </p:spPr>
        <p:txBody>
          <a:bodyPr/>
          <a:lstStyle>
            <a:lvl1pPr>
              <a:defRPr>
                <a:solidFill>
                  <a:schemeClr val="accent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304800" y="3352800"/>
            <a:ext cx="4191000" cy="2514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4"/>
          </p:nvPr>
        </p:nvSpPr>
        <p:spPr>
          <a:xfrm>
            <a:off x="4648200" y="6629400"/>
            <a:ext cx="3962400" cy="228600"/>
          </a:xfrm>
        </p:spPr>
        <p:txBody>
          <a:bodyPr/>
          <a:lstStyle>
            <a:lvl1pPr>
              <a:defRPr/>
            </a:lvl1pPr>
          </a:lstStyle>
          <a:p>
            <a:pPr>
              <a:defRPr/>
            </a:pPr>
            <a:r>
              <a:rPr lang="en-US" smtClean="0"/>
              <a:t>Cloud Computing Primer</a:t>
            </a:r>
            <a:endParaRPr lang="en-US"/>
          </a:p>
        </p:txBody>
      </p:sp>
      <p:sp>
        <p:nvSpPr>
          <p:cNvPr id="8" name="Slide Number Placeholder 6"/>
          <p:cNvSpPr>
            <a:spLocks noGrp="1"/>
          </p:cNvSpPr>
          <p:nvPr>
            <p:ph type="sldNum" sz="quarter" idx="15"/>
          </p:nvPr>
        </p:nvSpPr>
        <p:spPr/>
        <p:txBody>
          <a:bodyPr/>
          <a:lstStyle>
            <a:lvl1pPr>
              <a:defRPr/>
            </a:lvl1pPr>
          </a:lstStyle>
          <a:p>
            <a:pPr>
              <a:defRPr/>
            </a:pPr>
            <a:fld id="{5D9EB8BF-1EF5-4796-9F63-213B6934CB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1.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theme" Target="../theme/theme2.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762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04800" y="9144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419600" y="6629400"/>
            <a:ext cx="41910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r>
              <a:rPr lang="en-US" dirty="0" smtClean="0"/>
              <a:t>Cloud Computing Primer</a:t>
            </a:r>
            <a:endParaRPr lang="en-US" dirty="0"/>
          </a:p>
        </p:txBody>
      </p:sp>
      <p:sp>
        <p:nvSpPr>
          <p:cNvPr id="6" name="Slide Number Placeholder 5"/>
          <p:cNvSpPr>
            <a:spLocks noGrp="1"/>
          </p:cNvSpPr>
          <p:nvPr>
            <p:ph type="sldNum" sz="quarter" idx="4"/>
          </p:nvPr>
        </p:nvSpPr>
        <p:spPr>
          <a:xfrm>
            <a:off x="8686800" y="6629400"/>
            <a:ext cx="457200" cy="228600"/>
          </a:xfrm>
          <a:prstGeom prst="rect">
            <a:avLst/>
          </a:prstGeom>
        </p:spPr>
        <p:txBody>
          <a:bodyPr vert="horz" lIns="91440" tIns="45720" rIns="91440" bIns="45720" rtlCol="0" anchor="b"/>
          <a:lstStyle>
            <a:lvl1pPr algn="r" fontAlgn="auto">
              <a:spcBef>
                <a:spcPts val="0"/>
              </a:spcBef>
              <a:spcAft>
                <a:spcPts val="0"/>
              </a:spcAft>
              <a:defRPr sz="1000" smtClean="0">
                <a:solidFill>
                  <a:schemeClr val="tx1">
                    <a:lumMod val="75000"/>
                    <a:lumOff val="25000"/>
                  </a:schemeClr>
                </a:solidFill>
                <a:latin typeface="Calibri" pitchFamily="34" charset="0"/>
                <a:cs typeface="+mn-cs"/>
              </a:defRPr>
            </a:lvl1pPr>
          </a:lstStyle>
          <a:p>
            <a:pPr>
              <a:defRPr/>
            </a:pPr>
            <a:fld id="{2F0FE6C8-51A2-4AA8-BE8B-722D435E963D}" type="slidenum">
              <a:rPr lang="en-US"/>
              <a:pPr>
                <a:defRPr/>
              </a:pPr>
              <a:t>‹#›</a:t>
            </a:fld>
            <a:endParaRPr lang="en-US"/>
          </a:p>
        </p:txBody>
      </p:sp>
      <p:pic>
        <p:nvPicPr>
          <p:cNvPr id="1030" name="Picture 8"/>
          <p:cNvPicPr>
            <a:picLocks noChangeAspect="1" noChangeArrowheads="1"/>
          </p:cNvPicPr>
          <p:nvPr/>
        </p:nvPicPr>
        <p:blipFill>
          <a:blip r:embed="rId29" cstate="print"/>
          <a:srcRect/>
          <a:stretch>
            <a:fillRect/>
          </a:stretch>
        </p:blipFill>
        <p:spPr bwMode="auto">
          <a:xfrm>
            <a:off x="0" y="6134100"/>
            <a:ext cx="9150350" cy="523875"/>
          </a:xfrm>
          <a:prstGeom prst="rect">
            <a:avLst/>
          </a:prstGeom>
          <a:noFill/>
          <a:ln w="9525">
            <a:noFill/>
            <a:miter lim="800000"/>
            <a:headEnd/>
            <a:tailEnd/>
          </a:ln>
        </p:spPr>
      </p:pic>
      <p:sp>
        <p:nvSpPr>
          <p:cNvPr id="8" name="Rectangle 7"/>
          <p:cNvSpPr/>
          <p:nvPr/>
        </p:nvSpPr>
        <p:spPr>
          <a:xfrm>
            <a:off x="304800" y="6627813"/>
            <a:ext cx="3124200" cy="246062"/>
          </a:xfrm>
          <a:prstGeom prst="rect">
            <a:avLst/>
          </a:prstGeom>
        </p:spPr>
        <p:txBody>
          <a:bodyPr>
            <a:spAutoFit/>
          </a:bodyPr>
          <a:lstStyle/>
          <a:p>
            <a:pPr>
              <a:defRPr/>
            </a:pPr>
            <a:r>
              <a:rPr lang="en-US" sz="1000" dirty="0">
                <a:solidFill>
                  <a:schemeClr val="bg1">
                    <a:lumMod val="50000"/>
                  </a:schemeClr>
                </a:solidFill>
                <a:latin typeface="Calibri" pitchFamily="34" charset="0"/>
              </a:rPr>
              <a:t>Copyright © 2011 EMC Corporation. All Rights Reserved.</a:t>
            </a:r>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 id="2147483800" r:id="rId13"/>
    <p:sldLayoutId id="2147483814" r:id="rId14"/>
    <p:sldLayoutId id="2147483801" r:id="rId15"/>
    <p:sldLayoutId id="2147483815" r:id="rId16"/>
    <p:sldLayoutId id="2147483830" r:id="rId17"/>
    <p:sldLayoutId id="2147483831" r:id="rId18"/>
    <p:sldLayoutId id="2147483834" r:id="rId19"/>
    <p:sldLayoutId id="2147483835" r:id="rId20"/>
    <p:sldLayoutId id="2147483836" r:id="rId21"/>
    <p:sldLayoutId id="2147483840" r:id="rId22"/>
    <p:sldLayoutId id="2147483841" r:id="rId23"/>
    <p:sldLayoutId id="2147483842" r:id="rId24"/>
    <p:sldLayoutId id="2147483843" r:id="rId25"/>
    <p:sldLayoutId id="2147483844" r:id="rId26"/>
    <p:sldLayoutId id="2147483845" r:id="rId27"/>
  </p:sldLayoutIdLst>
  <p:timing>
    <p:tnLst>
      <p:par>
        <p:cTn id="1" dur="indefinite" restart="never" nodeType="tmRoot"/>
      </p:par>
    </p:tnLst>
  </p:timing>
  <p:hf hdr="0" dt="0"/>
  <p:txStyles>
    <p:titleStyle>
      <a:lvl1pPr algn="l" rtl="0" eaLnBrk="1" fontAlgn="base" hangingPunct="1">
        <a:spcBef>
          <a:spcPct val="0"/>
        </a:spcBef>
        <a:spcAft>
          <a:spcPct val="0"/>
        </a:spcAft>
        <a:defRPr sz="2800" kern="1200">
          <a:solidFill>
            <a:srgbClr val="2C95DD"/>
          </a:solidFill>
          <a:latin typeface="+mj-lt"/>
          <a:ea typeface="+mj-ea"/>
          <a:cs typeface="+mj-cs"/>
        </a:defRPr>
      </a:lvl1pPr>
      <a:lvl2pPr algn="l" rtl="0" eaLnBrk="1" fontAlgn="base" hangingPunct="1">
        <a:spcBef>
          <a:spcPct val="0"/>
        </a:spcBef>
        <a:spcAft>
          <a:spcPct val="0"/>
        </a:spcAft>
        <a:defRPr sz="2800">
          <a:solidFill>
            <a:srgbClr val="2C95DD"/>
          </a:solidFill>
          <a:latin typeface="MetaNormalLF-Roman" pitchFamily="34" charset="0"/>
          <a:cs typeface="Arial" charset="0"/>
        </a:defRPr>
      </a:lvl2pPr>
      <a:lvl3pPr algn="l" rtl="0" eaLnBrk="1" fontAlgn="base" hangingPunct="1">
        <a:spcBef>
          <a:spcPct val="0"/>
        </a:spcBef>
        <a:spcAft>
          <a:spcPct val="0"/>
        </a:spcAft>
        <a:defRPr sz="2800">
          <a:solidFill>
            <a:srgbClr val="2C95DD"/>
          </a:solidFill>
          <a:latin typeface="MetaNormalLF-Roman" pitchFamily="34" charset="0"/>
          <a:cs typeface="Arial" charset="0"/>
        </a:defRPr>
      </a:lvl3pPr>
      <a:lvl4pPr algn="l" rtl="0" eaLnBrk="1" fontAlgn="base" hangingPunct="1">
        <a:spcBef>
          <a:spcPct val="0"/>
        </a:spcBef>
        <a:spcAft>
          <a:spcPct val="0"/>
        </a:spcAft>
        <a:defRPr sz="2800">
          <a:solidFill>
            <a:srgbClr val="2C95DD"/>
          </a:solidFill>
          <a:latin typeface="MetaNormalLF-Roman" pitchFamily="34" charset="0"/>
          <a:cs typeface="Arial" charset="0"/>
        </a:defRPr>
      </a:lvl4pPr>
      <a:lvl5pPr algn="l" rtl="0" eaLnBrk="1" fontAlgn="base" hangingPunct="1">
        <a:spcBef>
          <a:spcPct val="0"/>
        </a:spcBef>
        <a:spcAft>
          <a:spcPct val="0"/>
        </a:spcAft>
        <a:defRPr sz="2800">
          <a:solidFill>
            <a:srgbClr val="2C95DD"/>
          </a:solidFill>
          <a:latin typeface="MetaNormalLF-Roman" pitchFamily="34" charset="0"/>
          <a:cs typeface="Arial" charset="0"/>
        </a:defRPr>
      </a:lvl5pPr>
      <a:lvl6pPr marL="457200" algn="l" rtl="0" eaLnBrk="1" fontAlgn="base" hangingPunct="1">
        <a:spcBef>
          <a:spcPct val="0"/>
        </a:spcBef>
        <a:spcAft>
          <a:spcPct val="0"/>
        </a:spcAft>
        <a:defRPr sz="2800">
          <a:solidFill>
            <a:srgbClr val="00B0F0"/>
          </a:solidFill>
          <a:latin typeface="MetaNormalLF-Roman" pitchFamily="34" charset="0"/>
          <a:cs typeface="Arial" charset="0"/>
        </a:defRPr>
      </a:lvl6pPr>
      <a:lvl7pPr marL="914400" algn="l" rtl="0" eaLnBrk="1" fontAlgn="base" hangingPunct="1">
        <a:spcBef>
          <a:spcPct val="0"/>
        </a:spcBef>
        <a:spcAft>
          <a:spcPct val="0"/>
        </a:spcAft>
        <a:defRPr sz="2800">
          <a:solidFill>
            <a:srgbClr val="00B0F0"/>
          </a:solidFill>
          <a:latin typeface="MetaNormalLF-Roman" pitchFamily="34" charset="0"/>
          <a:cs typeface="Arial" charset="0"/>
        </a:defRPr>
      </a:lvl7pPr>
      <a:lvl8pPr marL="1371600" algn="l" rtl="0" eaLnBrk="1" fontAlgn="base" hangingPunct="1">
        <a:spcBef>
          <a:spcPct val="0"/>
        </a:spcBef>
        <a:spcAft>
          <a:spcPct val="0"/>
        </a:spcAft>
        <a:defRPr sz="2800">
          <a:solidFill>
            <a:srgbClr val="00B0F0"/>
          </a:solidFill>
          <a:latin typeface="MetaNormalLF-Roman" pitchFamily="34" charset="0"/>
          <a:cs typeface="Arial" charset="0"/>
        </a:defRPr>
      </a:lvl8pPr>
      <a:lvl9pPr marL="1828800" algn="l" rtl="0" eaLnBrk="1" fontAlgn="base" hangingPunct="1">
        <a:spcBef>
          <a:spcPct val="0"/>
        </a:spcBef>
        <a:spcAft>
          <a:spcPct val="0"/>
        </a:spcAft>
        <a:defRPr sz="2800">
          <a:solidFill>
            <a:srgbClr val="00B0F0"/>
          </a:solidFill>
          <a:latin typeface="MetaNormalLF-Roman" pitchFamily="34" charset="0"/>
          <a:cs typeface="Arial" charset="0"/>
        </a:defRPr>
      </a:lvl9pPr>
    </p:titleStyle>
    <p:bodyStyle>
      <a:lvl1pPr marL="231775" indent="-231775" algn="l" rtl="0" eaLnBrk="1" fontAlgn="base" hangingPunct="1">
        <a:spcBef>
          <a:spcPct val="20000"/>
        </a:spcBef>
        <a:spcAft>
          <a:spcPct val="0"/>
        </a:spcAft>
        <a:buClr>
          <a:srgbClr val="92D050"/>
        </a:buClr>
        <a:buSzPct val="120000"/>
        <a:buFont typeface="Arial" charset="0"/>
        <a:buChar char="•"/>
        <a:defRPr sz="2400" kern="1200">
          <a:solidFill>
            <a:schemeClr val="bg2">
              <a:lumMod val="75000"/>
            </a:schemeClr>
          </a:solidFill>
          <a:latin typeface="Calibri" pitchFamily="34" charset="0"/>
          <a:ea typeface="+mn-ea"/>
          <a:cs typeface="+mn-cs"/>
        </a:defRPr>
      </a:lvl1pPr>
      <a:lvl2pPr marL="682625" indent="-341313" algn="l" rtl="0" eaLnBrk="1" fontAlgn="base" hangingPunct="1">
        <a:spcBef>
          <a:spcPct val="20000"/>
        </a:spcBef>
        <a:spcAft>
          <a:spcPct val="0"/>
        </a:spcAft>
        <a:buClr>
          <a:srgbClr val="FFC425"/>
        </a:buClr>
        <a:buSzPct val="90000"/>
        <a:buFont typeface="Webdings" pitchFamily="18" charset="2"/>
        <a:buChar char="4"/>
        <a:defRPr sz="2200" kern="1200">
          <a:solidFill>
            <a:schemeClr val="bg2">
              <a:lumMod val="75000"/>
            </a:schemeClr>
          </a:solidFill>
          <a:latin typeface="Calibri" pitchFamily="34" charset="0"/>
          <a:ea typeface="+mn-ea"/>
          <a:cs typeface="+mn-cs"/>
        </a:defRPr>
      </a:lvl2pPr>
      <a:lvl3pPr marL="1143000" indent="-338138" algn="l" rtl="0" eaLnBrk="1" fontAlgn="base" hangingPunct="1">
        <a:spcBef>
          <a:spcPct val="20000"/>
        </a:spcBef>
        <a:spcAft>
          <a:spcPct val="0"/>
        </a:spcAft>
        <a:buClr>
          <a:srgbClr val="B5761B"/>
        </a:buClr>
        <a:buSzPct val="90000"/>
        <a:buFont typeface="Webdings" pitchFamily="18" charset="2"/>
        <a:buChar char="8"/>
        <a:defRPr sz="2000" kern="1200">
          <a:solidFill>
            <a:schemeClr val="bg2">
              <a:lumMod val="75000"/>
            </a:schemeClr>
          </a:solidFill>
          <a:latin typeface="Calibri" pitchFamily="34" charset="0"/>
          <a:ea typeface="+mn-ea"/>
          <a:cs typeface="+mn-cs"/>
        </a:defRPr>
      </a:lvl3pPr>
      <a:lvl4pPr marL="1487488" indent="-231775" algn="l" rtl="0" eaLnBrk="1" fontAlgn="base" hangingPunct="1">
        <a:spcBef>
          <a:spcPct val="20000"/>
        </a:spcBef>
        <a:spcAft>
          <a:spcPct val="0"/>
        </a:spcAft>
        <a:buClr>
          <a:schemeClr val="tx2"/>
        </a:buClr>
        <a:buFont typeface="Wingdings" pitchFamily="2" charset="2"/>
        <a:buChar char="§"/>
        <a:defRPr kern="1200">
          <a:solidFill>
            <a:schemeClr val="bg2">
              <a:lumMod val="75000"/>
            </a:schemeClr>
          </a:solidFill>
          <a:latin typeface="Calibri" pitchFamily="34" charset="0"/>
          <a:ea typeface="+mn-ea"/>
          <a:cs typeface="+mn-cs"/>
        </a:defRPr>
      </a:lvl4pPr>
      <a:lvl5pPr marL="1828800" indent="-231775" algn="l" rtl="0" eaLnBrk="1" fontAlgn="base" hangingPunct="1">
        <a:spcBef>
          <a:spcPct val="20000"/>
        </a:spcBef>
        <a:spcAft>
          <a:spcPct val="0"/>
        </a:spcAft>
        <a:buClr>
          <a:srgbClr val="7030A0"/>
        </a:buClr>
        <a:buSzPct val="110000"/>
        <a:buFont typeface="Arial" charset="0"/>
        <a:buChar char="•"/>
        <a:defRPr kern="1200">
          <a:solidFill>
            <a:schemeClr val="bg2">
              <a:lumMod val="75000"/>
            </a:schemeClr>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04800" y="76200"/>
            <a:ext cx="84582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304800" y="9144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419600" y="6629400"/>
            <a:ext cx="4191000" cy="228600"/>
          </a:xfrm>
          <a:prstGeom prst="rect">
            <a:avLst/>
          </a:prstGeom>
        </p:spPr>
        <p:txBody>
          <a:bodyPr vert="horz" lIns="91440" tIns="45720" rIns="91440" bIns="45720" rtlCol="0" anchor="b"/>
          <a:lstStyle>
            <a:lvl1pPr algn="r" fontAlgn="auto">
              <a:spcBef>
                <a:spcPts val="0"/>
              </a:spcBef>
              <a:spcAft>
                <a:spcPts val="0"/>
              </a:spcAft>
              <a:defRPr sz="1000" b="0" smtClean="0">
                <a:solidFill>
                  <a:srgbClr val="000000">
                    <a:lumMod val="75000"/>
                    <a:lumOff val="25000"/>
                  </a:srgbClr>
                </a:solidFill>
                <a:latin typeface="Calibri" pitchFamily="34" charset="0"/>
                <a:cs typeface="+mn-cs"/>
              </a:defRPr>
            </a:lvl1pPr>
          </a:lstStyle>
          <a:p>
            <a:pPr>
              <a:defRPr/>
            </a:pPr>
            <a:r>
              <a:rPr lang="en-US" smtClean="0"/>
              <a:t>Cloud Computing Primer</a:t>
            </a:r>
            <a:endParaRPr lang="en-US" dirty="0"/>
          </a:p>
        </p:txBody>
      </p:sp>
      <p:sp>
        <p:nvSpPr>
          <p:cNvPr id="6" name="Slide Number Placeholder 5"/>
          <p:cNvSpPr>
            <a:spLocks noGrp="1"/>
          </p:cNvSpPr>
          <p:nvPr>
            <p:ph type="sldNum" sz="quarter" idx="4"/>
          </p:nvPr>
        </p:nvSpPr>
        <p:spPr>
          <a:xfrm>
            <a:off x="8686800" y="6629400"/>
            <a:ext cx="457200" cy="228600"/>
          </a:xfrm>
          <a:prstGeom prst="rect">
            <a:avLst/>
          </a:prstGeom>
        </p:spPr>
        <p:txBody>
          <a:bodyPr vert="horz" lIns="91440" tIns="45720" rIns="91440" bIns="45720" rtlCol="0" anchor="b"/>
          <a:lstStyle>
            <a:lvl1pPr algn="r" fontAlgn="auto">
              <a:spcBef>
                <a:spcPts val="0"/>
              </a:spcBef>
              <a:spcAft>
                <a:spcPts val="0"/>
              </a:spcAft>
              <a:defRPr sz="1000" b="0" smtClean="0">
                <a:solidFill>
                  <a:srgbClr val="000000">
                    <a:lumMod val="75000"/>
                    <a:lumOff val="25000"/>
                  </a:srgbClr>
                </a:solidFill>
                <a:latin typeface="Calibri" pitchFamily="34" charset="0"/>
                <a:cs typeface="+mn-cs"/>
              </a:defRPr>
            </a:lvl1pPr>
          </a:lstStyle>
          <a:p>
            <a:pPr>
              <a:defRPr/>
            </a:pPr>
            <a:fld id="{B1C127D5-6B3F-4DDE-ABE7-47502926AC56}" type="slidenum">
              <a:rPr lang="en-US"/>
              <a:pPr>
                <a:defRPr/>
              </a:pPr>
              <a:t>‹#›</a:t>
            </a:fld>
            <a:endParaRPr lang="en-US"/>
          </a:p>
        </p:txBody>
      </p:sp>
      <p:pic>
        <p:nvPicPr>
          <p:cNvPr id="1030" name="Picture 8"/>
          <p:cNvPicPr>
            <a:picLocks noChangeAspect="1" noChangeArrowheads="1"/>
          </p:cNvPicPr>
          <p:nvPr/>
        </p:nvPicPr>
        <p:blipFill>
          <a:blip r:embed="rId12" cstate="print"/>
          <a:srcRect/>
          <a:stretch>
            <a:fillRect/>
          </a:stretch>
        </p:blipFill>
        <p:spPr bwMode="auto">
          <a:xfrm>
            <a:off x="0" y="6134100"/>
            <a:ext cx="9150350" cy="523875"/>
          </a:xfrm>
          <a:prstGeom prst="rect">
            <a:avLst/>
          </a:prstGeom>
          <a:noFill/>
          <a:ln w="9525">
            <a:noFill/>
            <a:miter lim="800000"/>
            <a:headEnd/>
            <a:tailEnd/>
          </a:ln>
        </p:spPr>
      </p:pic>
      <p:sp>
        <p:nvSpPr>
          <p:cNvPr id="8" name="Rectangle 7"/>
          <p:cNvSpPr/>
          <p:nvPr/>
        </p:nvSpPr>
        <p:spPr>
          <a:xfrm>
            <a:off x="304800" y="6627813"/>
            <a:ext cx="3124200" cy="246062"/>
          </a:xfrm>
          <a:prstGeom prst="rect">
            <a:avLst/>
          </a:prstGeom>
        </p:spPr>
        <p:txBody>
          <a:bodyPr>
            <a:spAutoFit/>
          </a:bodyPr>
          <a:lstStyle/>
          <a:p>
            <a:pPr>
              <a:defRPr/>
            </a:pPr>
            <a:r>
              <a:rPr lang="en-US" sz="1000" dirty="0">
                <a:solidFill>
                  <a:srgbClr val="FFFFFF">
                    <a:lumMod val="50000"/>
                  </a:srgbClr>
                </a:solidFill>
                <a:latin typeface="Calibri" pitchFamily="34" charset="0"/>
              </a:rPr>
              <a:t>Copyright © 2011 EMC Corporation. All Rights Reserved.</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Lst>
  <p:timing>
    <p:tnLst>
      <p:par>
        <p:cTn id="1" dur="indefinite" restart="never" nodeType="tmRoot"/>
      </p:par>
    </p:tnLst>
  </p:timing>
  <p:hf hdr="0" dt="0"/>
  <p:txStyles>
    <p:titleStyle>
      <a:lvl1pPr algn="l" rtl="0" eaLnBrk="0" fontAlgn="base" hangingPunct="0">
        <a:spcBef>
          <a:spcPct val="0"/>
        </a:spcBef>
        <a:spcAft>
          <a:spcPct val="0"/>
        </a:spcAft>
        <a:defRPr sz="2800" kern="1200">
          <a:solidFill>
            <a:srgbClr val="2C95DD"/>
          </a:solidFill>
          <a:latin typeface="+mj-lt"/>
          <a:ea typeface="+mj-ea"/>
          <a:cs typeface="+mj-cs"/>
        </a:defRPr>
      </a:lvl1pPr>
      <a:lvl2pPr algn="l" rtl="0" eaLnBrk="0" fontAlgn="base" hangingPunct="0">
        <a:spcBef>
          <a:spcPct val="0"/>
        </a:spcBef>
        <a:spcAft>
          <a:spcPct val="0"/>
        </a:spcAft>
        <a:defRPr sz="2800">
          <a:solidFill>
            <a:srgbClr val="2C95DD"/>
          </a:solidFill>
          <a:latin typeface="MetaNormalLF-Roman" pitchFamily="34" charset="0"/>
          <a:cs typeface="Arial" charset="0"/>
        </a:defRPr>
      </a:lvl2pPr>
      <a:lvl3pPr algn="l" rtl="0" eaLnBrk="0" fontAlgn="base" hangingPunct="0">
        <a:spcBef>
          <a:spcPct val="0"/>
        </a:spcBef>
        <a:spcAft>
          <a:spcPct val="0"/>
        </a:spcAft>
        <a:defRPr sz="2800">
          <a:solidFill>
            <a:srgbClr val="2C95DD"/>
          </a:solidFill>
          <a:latin typeface="MetaNormalLF-Roman" pitchFamily="34" charset="0"/>
          <a:cs typeface="Arial" charset="0"/>
        </a:defRPr>
      </a:lvl3pPr>
      <a:lvl4pPr algn="l" rtl="0" eaLnBrk="0" fontAlgn="base" hangingPunct="0">
        <a:spcBef>
          <a:spcPct val="0"/>
        </a:spcBef>
        <a:spcAft>
          <a:spcPct val="0"/>
        </a:spcAft>
        <a:defRPr sz="2800">
          <a:solidFill>
            <a:srgbClr val="2C95DD"/>
          </a:solidFill>
          <a:latin typeface="MetaNormalLF-Roman" pitchFamily="34" charset="0"/>
          <a:cs typeface="Arial" charset="0"/>
        </a:defRPr>
      </a:lvl4pPr>
      <a:lvl5pPr algn="l" rtl="0" eaLnBrk="0" fontAlgn="base" hangingPunct="0">
        <a:spcBef>
          <a:spcPct val="0"/>
        </a:spcBef>
        <a:spcAft>
          <a:spcPct val="0"/>
        </a:spcAft>
        <a:defRPr sz="2800">
          <a:solidFill>
            <a:srgbClr val="2C95DD"/>
          </a:solidFill>
          <a:latin typeface="MetaNormalLF-Roman" pitchFamily="34" charset="0"/>
          <a:cs typeface="Arial" charset="0"/>
        </a:defRPr>
      </a:lvl5pPr>
      <a:lvl6pPr marL="457200" algn="l" rtl="0" fontAlgn="base">
        <a:spcBef>
          <a:spcPct val="0"/>
        </a:spcBef>
        <a:spcAft>
          <a:spcPct val="0"/>
        </a:spcAft>
        <a:defRPr sz="2800">
          <a:solidFill>
            <a:srgbClr val="00B0F0"/>
          </a:solidFill>
          <a:latin typeface="MetaNormalLF-Roman" pitchFamily="34" charset="0"/>
          <a:cs typeface="Arial" charset="0"/>
        </a:defRPr>
      </a:lvl6pPr>
      <a:lvl7pPr marL="914400" algn="l" rtl="0" fontAlgn="base">
        <a:spcBef>
          <a:spcPct val="0"/>
        </a:spcBef>
        <a:spcAft>
          <a:spcPct val="0"/>
        </a:spcAft>
        <a:defRPr sz="2800">
          <a:solidFill>
            <a:srgbClr val="00B0F0"/>
          </a:solidFill>
          <a:latin typeface="MetaNormalLF-Roman" pitchFamily="34" charset="0"/>
          <a:cs typeface="Arial" charset="0"/>
        </a:defRPr>
      </a:lvl7pPr>
      <a:lvl8pPr marL="1371600" algn="l" rtl="0" fontAlgn="base">
        <a:spcBef>
          <a:spcPct val="0"/>
        </a:spcBef>
        <a:spcAft>
          <a:spcPct val="0"/>
        </a:spcAft>
        <a:defRPr sz="2800">
          <a:solidFill>
            <a:srgbClr val="00B0F0"/>
          </a:solidFill>
          <a:latin typeface="MetaNormalLF-Roman" pitchFamily="34" charset="0"/>
          <a:cs typeface="Arial" charset="0"/>
        </a:defRPr>
      </a:lvl8pPr>
      <a:lvl9pPr marL="1828800" algn="l" rtl="0" fontAlgn="base">
        <a:spcBef>
          <a:spcPct val="0"/>
        </a:spcBef>
        <a:spcAft>
          <a:spcPct val="0"/>
        </a:spcAft>
        <a:defRPr sz="2800">
          <a:solidFill>
            <a:srgbClr val="00B0F0"/>
          </a:solidFill>
          <a:latin typeface="MetaNormalLF-Roman" pitchFamily="34" charset="0"/>
          <a:cs typeface="Arial" charset="0"/>
        </a:defRPr>
      </a:lvl9pPr>
    </p:titleStyle>
    <p:bodyStyle>
      <a:lvl1pPr marL="231775" indent="-231775" algn="l" rtl="0" eaLnBrk="0" fontAlgn="base" hangingPunct="0">
        <a:spcBef>
          <a:spcPct val="20000"/>
        </a:spcBef>
        <a:spcAft>
          <a:spcPct val="0"/>
        </a:spcAft>
        <a:buClr>
          <a:srgbClr val="92D050"/>
        </a:buClr>
        <a:buSzPct val="120000"/>
        <a:buFont typeface="Arial" charset="0"/>
        <a:buChar char="•"/>
        <a:defRPr sz="2400" kern="1200">
          <a:solidFill>
            <a:srgbClr val="5F5F5F"/>
          </a:solidFill>
          <a:latin typeface="+mn-lt"/>
          <a:ea typeface="+mn-ea"/>
          <a:cs typeface="+mn-cs"/>
        </a:defRPr>
      </a:lvl1pPr>
      <a:lvl2pPr marL="682625" indent="-341313" algn="l" rtl="0" eaLnBrk="0" fontAlgn="base" hangingPunct="0">
        <a:spcBef>
          <a:spcPct val="20000"/>
        </a:spcBef>
        <a:spcAft>
          <a:spcPct val="0"/>
        </a:spcAft>
        <a:buClr>
          <a:srgbClr val="FFC425"/>
        </a:buClr>
        <a:buSzPct val="90000"/>
        <a:buFont typeface="Webdings" pitchFamily="18" charset="2"/>
        <a:buChar char="4"/>
        <a:defRPr sz="2200" kern="1200">
          <a:solidFill>
            <a:srgbClr val="5F5F5F"/>
          </a:solidFill>
          <a:latin typeface="+mn-lt"/>
          <a:ea typeface="+mn-ea"/>
          <a:cs typeface="+mn-cs"/>
        </a:defRPr>
      </a:lvl2pPr>
      <a:lvl3pPr marL="1143000" indent="-338138" algn="l" rtl="0" eaLnBrk="0" fontAlgn="base" hangingPunct="0">
        <a:spcBef>
          <a:spcPct val="20000"/>
        </a:spcBef>
        <a:spcAft>
          <a:spcPct val="0"/>
        </a:spcAft>
        <a:buClr>
          <a:srgbClr val="B5761B"/>
        </a:buClr>
        <a:buSzPct val="90000"/>
        <a:buFont typeface="Webdings" pitchFamily="18" charset="2"/>
        <a:buChar char="8"/>
        <a:defRPr sz="2000" kern="1200">
          <a:solidFill>
            <a:srgbClr val="5F5F5F"/>
          </a:solidFill>
          <a:latin typeface="+mn-lt"/>
          <a:ea typeface="+mn-ea"/>
          <a:cs typeface="+mn-cs"/>
        </a:defRPr>
      </a:lvl3pPr>
      <a:lvl4pPr marL="1487488" indent="-231775" algn="l" rtl="0" eaLnBrk="0" fontAlgn="base" hangingPunct="0">
        <a:spcBef>
          <a:spcPct val="20000"/>
        </a:spcBef>
        <a:spcAft>
          <a:spcPct val="0"/>
        </a:spcAft>
        <a:buClr>
          <a:schemeClr val="tx2"/>
        </a:buClr>
        <a:buFont typeface="Wingdings" pitchFamily="2" charset="2"/>
        <a:buChar char="§"/>
        <a:defRPr kern="1200">
          <a:solidFill>
            <a:srgbClr val="5F5F5F"/>
          </a:solidFill>
          <a:latin typeface="+mn-lt"/>
          <a:ea typeface="+mn-ea"/>
          <a:cs typeface="+mn-cs"/>
        </a:defRPr>
      </a:lvl4pPr>
      <a:lvl5pPr marL="1828800" indent="-231775" algn="l" rtl="0" eaLnBrk="0" fontAlgn="base" hangingPunct="0">
        <a:spcBef>
          <a:spcPct val="20000"/>
        </a:spcBef>
        <a:spcAft>
          <a:spcPct val="0"/>
        </a:spcAft>
        <a:buClr>
          <a:srgbClr val="7030A0"/>
        </a:buClr>
        <a:buSzPct val="110000"/>
        <a:buFont typeface="Arial" charset="0"/>
        <a:buChar char="•"/>
        <a:defRPr kern="1200">
          <a:solidFill>
            <a:srgbClr val="5F5F5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notesSlide" Target="../notesSlides/notesSlide12.xml"/><Relationship Id="rId7" Type="http://schemas.openxmlformats.org/officeDocument/2006/relationships/image" Target="../media/image19.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26.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7.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17.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1.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4.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5.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18.xml"/><Relationship Id="rId6" Type="http://schemas.openxmlformats.org/officeDocument/2006/relationships/image" Target="../media/image20.png"/><Relationship Id="rId5" Type="http://schemas.openxmlformats.org/officeDocument/2006/relationships/image" Target="../media/image23.png"/><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3.xml"/><Relationship Id="rId6" Type="http://schemas.openxmlformats.org/officeDocument/2006/relationships/image" Target="../media/image26.png"/><Relationship Id="rId5" Type="http://schemas.openxmlformats.org/officeDocument/2006/relationships/image" Target="../media/image20.png"/><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19.xml"/><Relationship Id="rId6" Type="http://schemas.openxmlformats.org/officeDocument/2006/relationships/image" Target="../media/image20.png"/><Relationship Id="rId5" Type="http://schemas.openxmlformats.org/officeDocument/2006/relationships/image" Target="../media/image23.png"/><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3.xml"/><Relationship Id="rId5" Type="http://schemas.openxmlformats.org/officeDocument/2006/relationships/image" Target="../media/image26.png"/><Relationship Id="rId4" Type="http://schemas.openxmlformats.org/officeDocument/2006/relationships/image" Target="../media/image2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8.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ln>
            <a:noFill/>
          </a:ln>
        </p:spPr>
        <p:txBody>
          <a:bodyPr/>
          <a:lstStyle/>
          <a:p>
            <a:r>
              <a:rPr lang="en-US" sz="4400" dirty="0" smtClean="0"/>
              <a:t>Module – 8  </a:t>
            </a:r>
            <a:br>
              <a:rPr lang="en-US" sz="4400" dirty="0" smtClean="0"/>
            </a:br>
            <a:r>
              <a:rPr lang="en-US" sz="4400" dirty="0" smtClean="0"/>
              <a:t/>
            </a:r>
            <a:br>
              <a:rPr lang="en-US" sz="4400" dirty="0" smtClean="0"/>
            </a:br>
            <a:r>
              <a:rPr lang="en-US" sz="4400" dirty="0" err="1" smtClean="0"/>
              <a:t>ClOud</a:t>
            </a:r>
            <a:r>
              <a:rPr lang="en-US" sz="4400" dirty="0" smtClean="0"/>
              <a:t> Computing primer</a:t>
            </a:r>
            <a:endParaRPr lang="en-US" sz="4400" dirty="0"/>
          </a:p>
        </p:txBody>
      </p:sp>
      <p:sp>
        <p:nvSpPr>
          <p:cNvPr id="5" name="Slide Number Placeholder 4"/>
          <p:cNvSpPr>
            <a:spLocks noGrp="1"/>
          </p:cNvSpPr>
          <p:nvPr>
            <p:ph type="sldNum" sz="quarter" idx="4294967295"/>
          </p:nvPr>
        </p:nvSpPr>
        <p:spPr>
          <a:xfrm>
            <a:off x="8686800" y="6629400"/>
            <a:ext cx="457200" cy="228600"/>
          </a:xfrm>
        </p:spPr>
        <p:txBody>
          <a:bodyPr/>
          <a:lstStyle/>
          <a:p>
            <a:pPr>
              <a:defRPr/>
            </a:pPr>
            <a:fld id="{550CDAE9-9707-4120-A90B-FABB84BE074E}" type="slidenum">
              <a:rPr lang="en-US" smtClean="0"/>
              <a:pPr>
                <a:defRPr/>
              </a:pPr>
              <a:t>1</a:t>
            </a:fld>
            <a:endParaRPr lang="en-US" dirty="0"/>
          </a:p>
        </p:txBody>
      </p:sp>
      <p:sp>
        <p:nvSpPr>
          <p:cNvPr id="7" name="Footer Placeholder 7"/>
          <p:cNvSpPr txBox="1">
            <a:spLocks/>
          </p:cNvSpPr>
          <p:nvPr/>
        </p:nvSpPr>
        <p:spPr>
          <a:xfrm>
            <a:off x="4419600" y="6629400"/>
            <a:ext cx="4191000" cy="228600"/>
          </a:xfrm>
          <a:prstGeom prst="rect">
            <a:avLst/>
          </a:prstGeom>
        </p:spPr>
        <p:txBody>
          <a:bodyPr vert="horz" lIns="91440" tIns="45720" rIns="91440" bIns="45720" rtlCol="0" anchor="b"/>
          <a:lstStyle/>
          <a:p>
            <a:pPr marL="0" marR="0" lvl="0" indent="0" algn="r"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lumMod val="75000"/>
                    <a:lumOff val="25000"/>
                  </a:schemeClr>
                </a:solidFill>
                <a:latin typeface="Calibri" pitchFamily="34" charset="0"/>
                <a:cs typeface="+mn-cs"/>
              </a:rPr>
              <a:t>Cloud Computing Primer</a:t>
            </a:r>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r>
              <a:rPr lang="en-US" dirty="0" smtClean="0"/>
              <a:t>Rapid Elasticity </a:t>
            </a:r>
          </a:p>
        </p:txBody>
      </p:sp>
      <p:sp>
        <p:nvSpPr>
          <p:cNvPr id="19" name="Content Placeholder 3"/>
          <p:cNvSpPr>
            <a:spLocks noGrp="1"/>
          </p:cNvSpPr>
          <p:nvPr>
            <p:ph idx="1"/>
          </p:nvPr>
        </p:nvSpPr>
        <p:spPr>
          <a:xfrm>
            <a:off x="304800" y="914400"/>
            <a:ext cx="6096000" cy="5181600"/>
          </a:xfrm>
        </p:spPr>
        <p:txBody>
          <a:bodyPr/>
          <a:lstStyle/>
          <a:p>
            <a:pPr>
              <a:defRPr/>
            </a:pPr>
            <a:r>
              <a:rPr lang="en-US" dirty="0" smtClean="0"/>
              <a:t>Ability to scale IT resources rapidly, as required, to fulfill the changing needs without interruption of service</a:t>
            </a:r>
          </a:p>
          <a:p>
            <a:pPr lvl="1"/>
            <a:r>
              <a:rPr lang="en-US" dirty="0" smtClean="0"/>
              <a:t>Resources can be both scaled up and scaled down dynamically</a:t>
            </a:r>
          </a:p>
          <a:p>
            <a:r>
              <a:rPr lang="en-US" dirty="0" smtClean="0"/>
              <a:t>To the consumer, the Cloud appears to be infinite </a:t>
            </a:r>
          </a:p>
          <a:p>
            <a:pPr lvl="1"/>
            <a:r>
              <a:rPr lang="en-US" dirty="0" smtClean="0"/>
              <a:t>Consumers can start with minimal computing power and can expand their environment to any size</a:t>
            </a:r>
          </a:p>
          <a:p>
            <a:pPr>
              <a:defRPr/>
            </a:pPr>
            <a:endParaRPr lang="en-US" dirty="0" smtClean="0"/>
          </a:p>
        </p:txBody>
      </p:sp>
      <p:sp>
        <p:nvSpPr>
          <p:cNvPr id="21" name="Footer Placeholder 3"/>
          <p:cNvSpPr>
            <a:spLocks noGrp="1"/>
          </p:cNvSpPr>
          <p:nvPr>
            <p:ph type="ftr" sz="quarter" idx="10"/>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1"/>
          </p:nvPr>
        </p:nvSpPr>
        <p:spPr/>
        <p:txBody>
          <a:bodyPr/>
          <a:lstStyle/>
          <a:p>
            <a:pPr>
              <a:defRPr/>
            </a:pPr>
            <a:fld id="{5968F3CD-741C-4AA7-8351-10983587911E}" type="slidenum">
              <a:rPr lang="en-US"/>
              <a:pPr>
                <a:defRPr/>
              </a:pPr>
              <a:t>10</a:t>
            </a:fld>
            <a:endParaRPr lang="en-US" dirty="0"/>
          </a:p>
        </p:txBody>
      </p:sp>
      <p:pic>
        <p:nvPicPr>
          <p:cNvPr id="8" name="Picture 17" descr="focus_Rapid Elasticity.png"/>
          <p:cNvPicPr>
            <a:picLocks noChangeAspect="1"/>
          </p:cNvPicPr>
          <p:nvPr/>
        </p:nvPicPr>
        <p:blipFill>
          <a:blip r:embed="rId3" cstate="print"/>
          <a:srcRect/>
          <a:stretch>
            <a:fillRect/>
          </a:stretch>
        </p:blipFill>
        <p:spPr bwMode="auto">
          <a:xfrm>
            <a:off x="6731000" y="169863"/>
            <a:ext cx="2311400" cy="154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r>
              <a:rPr lang="en-US" dirty="0" smtClean="0"/>
              <a:t>Metered Service</a:t>
            </a:r>
          </a:p>
        </p:txBody>
      </p:sp>
      <p:sp>
        <p:nvSpPr>
          <p:cNvPr id="19" name="Content Placeholder 3"/>
          <p:cNvSpPr>
            <a:spLocks noGrp="1"/>
          </p:cNvSpPr>
          <p:nvPr>
            <p:ph idx="1"/>
          </p:nvPr>
        </p:nvSpPr>
        <p:spPr>
          <a:xfrm>
            <a:off x="304800" y="914400"/>
            <a:ext cx="7315200" cy="5181600"/>
          </a:xfrm>
        </p:spPr>
        <p:txBody>
          <a:bodyPr/>
          <a:lstStyle/>
          <a:p>
            <a:pPr>
              <a:defRPr/>
            </a:pPr>
            <a:r>
              <a:rPr lang="en-US" dirty="0" smtClean="0"/>
              <a:t>Consumers are billed based on the metered usage of Cloud resources</a:t>
            </a:r>
          </a:p>
          <a:p>
            <a:pPr lvl="1">
              <a:defRPr/>
            </a:pPr>
            <a:r>
              <a:rPr lang="en-US" dirty="0" smtClean="0"/>
              <a:t>Cost incurred on a pay-per-use basis</a:t>
            </a:r>
          </a:p>
          <a:p>
            <a:pPr lvl="1">
              <a:defRPr/>
            </a:pPr>
            <a:r>
              <a:rPr lang="en-US" dirty="0" smtClean="0"/>
              <a:t>Pricing/billing model is tied up with the required service levels</a:t>
            </a:r>
          </a:p>
          <a:p>
            <a:pPr marL="231775" lvl="1" indent="-231775">
              <a:buClr>
                <a:srgbClr val="92D050"/>
              </a:buClr>
              <a:buSzPct val="120000"/>
              <a:buFont typeface="Arial" charset="0"/>
              <a:buChar char="•"/>
              <a:defRPr/>
            </a:pPr>
            <a:r>
              <a:rPr lang="en-US" sz="2400" dirty="0" smtClean="0"/>
              <a:t>Resource usage is monitored and reported, which provides transparency for chargeback to both Cloud service provider and consumer about the utilized service</a:t>
            </a:r>
          </a:p>
          <a:p>
            <a:pPr>
              <a:buNone/>
              <a:defRPr/>
            </a:pPr>
            <a:endParaRPr lang="en-US" dirty="0" smtClean="0"/>
          </a:p>
        </p:txBody>
      </p:sp>
      <p:sp>
        <p:nvSpPr>
          <p:cNvPr id="21" name="Footer Placeholder 3"/>
          <p:cNvSpPr>
            <a:spLocks noGrp="1"/>
          </p:cNvSpPr>
          <p:nvPr>
            <p:ph type="ftr" sz="quarter" idx="10"/>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1"/>
          </p:nvPr>
        </p:nvSpPr>
        <p:spPr/>
        <p:txBody>
          <a:bodyPr/>
          <a:lstStyle/>
          <a:p>
            <a:pPr>
              <a:defRPr/>
            </a:pPr>
            <a:fld id="{5968F3CD-741C-4AA7-8351-10983587911E}" type="slidenum">
              <a:rPr lang="en-US"/>
              <a:pPr>
                <a:defRPr/>
              </a:pPr>
              <a:t>11</a:t>
            </a:fld>
            <a:endParaRPr lang="en-US" dirty="0"/>
          </a:p>
        </p:txBody>
      </p:sp>
      <p:pic>
        <p:nvPicPr>
          <p:cNvPr id="7" name="Picture 20" descr="focus_Measured Service.png"/>
          <p:cNvPicPr>
            <a:picLocks noChangeAspect="1"/>
          </p:cNvPicPr>
          <p:nvPr/>
        </p:nvPicPr>
        <p:blipFill>
          <a:blip r:embed="rId3" cstate="print"/>
          <a:srcRect/>
          <a:stretch>
            <a:fillRect/>
          </a:stretch>
        </p:blipFill>
        <p:spPr bwMode="auto">
          <a:xfrm>
            <a:off x="7483475" y="112713"/>
            <a:ext cx="1536700" cy="154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3"/>
          <p:cNvSpPr>
            <a:spLocks noGrp="1"/>
          </p:cNvSpPr>
          <p:nvPr>
            <p:ph type="ftr" sz="quarter" idx="10"/>
          </p:nvPr>
        </p:nvSpPr>
        <p:spPr/>
        <p:txBody>
          <a:bodyPr/>
          <a:lstStyle/>
          <a:p>
            <a:r>
              <a:rPr lang="en-US" dirty="0"/>
              <a:t>Cloud Computing </a:t>
            </a:r>
            <a:r>
              <a:rPr lang="en-US" dirty="0" smtClean="0"/>
              <a:t>Primer</a:t>
            </a:r>
            <a:endParaRPr lang="en-US" dirty="0"/>
          </a:p>
        </p:txBody>
      </p:sp>
      <p:sp>
        <p:nvSpPr>
          <p:cNvPr id="43" name="Slide Number Placeholder 4"/>
          <p:cNvSpPr>
            <a:spLocks noGrp="1"/>
          </p:cNvSpPr>
          <p:nvPr>
            <p:ph type="sldNum" sz="quarter" idx="11"/>
          </p:nvPr>
        </p:nvSpPr>
        <p:spPr/>
        <p:txBody>
          <a:bodyPr/>
          <a:lstStyle/>
          <a:p>
            <a:r>
              <a:rPr lang="en-US" dirty="0" smtClean="0"/>
              <a:t>7</a:t>
            </a:r>
            <a:endParaRPr lang="en-US" sz="800" dirty="0"/>
          </a:p>
        </p:txBody>
      </p:sp>
      <p:sp>
        <p:nvSpPr>
          <p:cNvPr id="3224578" name="Rectangle 2"/>
          <p:cNvSpPr>
            <a:spLocks noGrp="1" noChangeArrowheads="1"/>
          </p:cNvSpPr>
          <p:nvPr>
            <p:ph type="title"/>
          </p:nvPr>
        </p:nvSpPr>
        <p:spPr/>
        <p:txBody>
          <a:bodyPr/>
          <a:lstStyle/>
          <a:p>
            <a:r>
              <a:rPr lang="en-US" dirty="0"/>
              <a:t>Cloud Offering </a:t>
            </a:r>
            <a:r>
              <a:rPr lang="en-US" dirty="0" smtClean="0"/>
              <a:t>Examples</a:t>
            </a:r>
            <a:endParaRPr lang="en-US" dirty="0"/>
          </a:p>
        </p:txBody>
      </p:sp>
      <p:grpSp>
        <p:nvGrpSpPr>
          <p:cNvPr id="2" name="Group 35"/>
          <p:cNvGrpSpPr/>
          <p:nvPr/>
        </p:nvGrpSpPr>
        <p:grpSpPr>
          <a:xfrm>
            <a:off x="50800" y="874951"/>
            <a:ext cx="8788400" cy="5144849"/>
            <a:chOff x="0" y="873125"/>
            <a:chExt cx="8788400" cy="5144849"/>
          </a:xfrm>
        </p:grpSpPr>
        <p:sp>
          <p:nvSpPr>
            <p:cNvPr id="37" name="Line 3"/>
            <p:cNvSpPr>
              <a:spLocks noChangeShapeType="1"/>
            </p:cNvSpPr>
            <p:nvPr/>
          </p:nvSpPr>
          <p:spPr bwMode="auto">
            <a:xfrm>
              <a:off x="5883275" y="2398713"/>
              <a:ext cx="1508125" cy="1116012"/>
            </a:xfrm>
            <a:prstGeom prst="line">
              <a:avLst/>
            </a:prstGeom>
            <a:ln w="28575">
              <a:prstDash val="sysDash"/>
              <a:headEnd type="none"/>
              <a:tailEnd type="triangle" w="lg" len="med"/>
            </a:ln>
          </p:spPr>
          <p:style>
            <a:lnRef idx="1">
              <a:schemeClr val="accent2"/>
            </a:lnRef>
            <a:fillRef idx="0">
              <a:schemeClr val="accent2"/>
            </a:fillRef>
            <a:effectRef idx="0">
              <a:schemeClr val="accent2"/>
            </a:effectRef>
            <a:fontRef idx="minor">
              <a:schemeClr val="tx1"/>
            </a:fontRef>
          </p:style>
          <p:txBody>
            <a:bodyPr lIns="0" tIns="0" rIns="0" bIns="0"/>
            <a:lstStyle/>
            <a:p>
              <a:pPr algn="ctr">
                <a:defRPr/>
              </a:pPr>
              <a:endParaRPr lang="en-US" dirty="0"/>
            </a:p>
          </p:txBody>
        </p:sp>
        <p:sp>
          <p:nvSpPr>
            <p:cNvPr id="39" name="Line 3"/>
            <p:cNvSpPr>
              <a:spLocks noChangeShapeType="1"/>
            </p:cNvSpPr>
            <p:nvPr/>
          </p:nvSpPr>
          <p:spPr bwMode="auto">
            <a:xfrm>
              <a:off x="4876800" y="2524125"/>
              <a:ext cx="533400" cy="1676400"/>
            </a:xfrm>
            <a:prstGeom prst="line">
              <a:avLst/>
            </a:prstGeom>
            <a:noFill/>
            <a:ln w="28575" algn="ctr">
              <a:solidFill>
                <a:srgbClr val="45A83E"/>
              </a:solidFill>
              <a:prstDash val="sysDash"/>
              <a:round/>
              <a:headEnd/>
              <a:tailEnd type="triangle" w="lg" len="med"/>
            </a:ln>
          </p:spPr>
          <p:txBody>
            <a:bodyPr lIns="0" tIns="0" rIns="0" bIns="0"/>
            <a:lstStyle/>
            <a:p>
              <a:endParaRPr lang="en-US" dirty="0"/>
            </a:p>
          </p:txBody>
        </p:sp>
        <p:sp>
          <p:nvSpPr>
            <p:cNvPr id="40" name="Line 3"/>
            <p:cNvSpPr>
              <a:spLocks noChangeShapeType="1"/>
            </p:cNvSpPr>
            <p:nvPr/>
          </p:nvSpPr>
          <p:spPr bwMode="auto">
            <a:xfrm flipH="1">
              <a:off x="3340100" y="2600325"/>
              <a:ext cx="546100" cy="1381125"/>
            </a:xfrm>
            <a:prstGeom prst="line">
              <a:avLst/>
            </a:prstGeom>
            <a:ln w="28575">
              <a:prstDash val="sysDash"/>
              <a:headEnd type="none"/>
              <a:tailEnd type="triangle" w="lg" len="med"/>
            </a:ln>
          </p:spPr>
          <p:style>
            <a:lnRef idx="1">
              <a:schemeClr val="accent2"/>
            </a:lnRef>
            <a:fillRef idx="0">
              <a:schemeClr val="accent2"/>
            </a:fillRef>
            <a:effectRef idx="0">
              <a:schemeClr val="accent2"/>
            </a:effectRef>
            <a:fontRef idx="minor">
              <a:schemeClr val="tx1"/>
            </a:fontRef>
          </p:style>
          <p:txBody>
            <a:bodyPr lIns="0" tIns="0" rIns="0" bIns="0"/>
            <a:lstStyle/>
            <a:p>
              <a:pPr algn="ctr">
                <a:defRPr/>
              </a:pPr>
              <a:endParaRPr lang="en-US" dirty="0"/>
            </a:p>
          </p:txBody>
        </p:sp>
        <p:sp>
          <p:nvSpPr>
            <p:cNvPr id="41" name="Line 3"/>
            <p:cNvSpPr>
              <a:spLocks noChangeShapeType="1"/>
            </p:cNvSpPr>
            <p:nvPr/>
          </p:nvSpPr>
          <p:spPr bwMode="auto">
            <a:xfrm flipH="1">
              <a:off x="1828800" y="2066925"/>
              <a:ext cx="1828800" cy="1066800"/>
            </a:xfrm>
            <a:prstGeom prst="line">
              <a:avLst/>
            </a:prstGeom>
            <a:ln w="28575">
              <a:prstDash val="sysDash"/>
              <a:headEnd type="none"/>
              <a:tailEnd type="triangle" w="lg" len="med"/>
            </a:ln>
          </p:spPr>
          <p:style>
            <a:lnRef idx="1">
              <a:schemeClr val="accent2"/>
            </a:lnRef>
            <a:fillRef idx="0">
              <a:schemeClr val="accent2"/>
            </a:fillRef>
            <a:effectRef idx="0">
              <a:schemeClr val="accent2"/>
            </a:effectRef>
            <a:fontRef idx="minor">
              <a:schemeClr val="tx1"/>
            </a:fontRef>
          </p:style>
          <p:txBody>
            <a:bodyPr lIns="0" tIns="0" rIns="0" bIns="0"/>
            <a:lstStyle/>
            <a:p>
              <a:pPr algn="ctr">
                <a:defRPr/>
              </a:pPr>
              <a:endParaRPr lang="en-US" dirty="0"/>
            </a:p>
          </p:txBody>
        </p:sp>
        <p:pic>
          <p:nvPicPr>
            <p:cNvPr id="47" name="Picture 37" descr="cloud_gray"/>
            <p:cNvPicPr>
              <a:picLocks noChangeAspect="1" noChangeArrowheads="1"/>
            </p:cNvPicPr>
            <p:nvPr/>
          </p:nvPicPr>
          <p:blipFill>
            <a:blip r:embed="rId4" cstate="print"/>
            <a:srcRect/>
            <a:stretch>
              <a:fillRect/>
            </a:stretch>
          </p:blipFill>
          <p:spPr bwMode="auto">
            <a:xfrm>
              <a:off x="2895600" y="1076325"/>
              <a:ext cx="3130550" cy="1789113"/>
            </a:xfrm>
            <a:prstGeom prst="rect">
              <a:avLst/>
            </a:prstGeom>
            <a:noFill/>
            <a:ln w="9525">
              <a:noFill/>
              <a:miter lim="800000"/>
              <a:headEnd/>
              <a:tailEnd/>
            </a:ln>
          </p:spPr>
        </p:pic>
        <p:sp>
          <p:nvSpPr>
            <p:cNvPr id="51" name="Text Box 11"/>
            <p:cNvSpPr txBox="1">
              <a:spLocks noChangeArrowheads="1"/>
            </p:cNvSpPr>
            <p:nvPr/>
          </p:nvSpPr>
          <p:spPr bwMode="auto">
            <a:xfrm>
              <a:off x="3517900" y="873125"/>
              <a:ext cx="1422400" cy="276999"/>
            </a:xfrm>
            <a:prstGeom prst="rect">
              <a:avLst/>
            </a:prstGeom>
            <a:noFill/>
            <a:ln w="25400" algn="ctr">
              <a:noFill/>
              <a:miter lim="800000"/>
              <a:headEnd/>
              <a:tailEnd type="none" w="lg" len="med"/>
            </a:ln>
          </p:spPr>
          <p:txBody>
            <a:bodyPr lIns="0" tIns="0" rIns="0" bIns="0">
              <a:spAutoFit/>
            </a:bodyPr>
            <a:lstStyle/>
            <a:p>
              <a:pPr marL="354013" indent="-354013" defTabSz="941388"/>
              <a:r>
                <a:rPr lang="en-US" b="1" dirty="0">
                  <a:solidFill>
                    <a:srgbClr val="FF9966"/>
                  </a:solidFill>
                  <a:latin typeface="Calibri" pitchFamily="34" charset="0"/>
                </a:rPr>
                <a:t>Pay-As-You-Go </a:t>
              </a:r>
            </a:p>
          </p:txBody>
        </p:sp>
        <p:sp>
          <p:nvSpPr>
            <p:cNvPr id="52" name="Text Box 12"/>
            <p:cNvSpPr txBox="1">
              <a:spLocks noChangeArrowheads="1"/>
            </p:cNvSpPr>
            <p:nvPr/>
          </p:nvSpPr>
          <p:spPr bwMode="auto">
            <a:xfrm rot="19831983">
              <a:off x="1621998" y="2427936"/>
              <a:ext cx="1293801" cy="369332"/>
            </a:xfrm>
            <a:prstGeom prst="rect">
              <a:avLst/>
            </a:prstGeom>
            <a:noFill/>
            <a:ln w="25400" algn="ctr">
              <a:noFill/>
              <a:miter lim="800000"/>
              <a:headEnd/>
              <a:tailEnd type="none" w="lg" len="med"/>
            </a:ln>
          </p:spPr>
          <p:txBody>
            <a:bodyPr wrap="square" lIns="0" tIns="0" rIns="0" bIns="0">
              <a:spAutoFit/>
            </a:bodyPr>
            <a:lstStyle/>
            <a:p>
              <a:pPr marL="354013" indent="-354013" algn="ctr" defTabSz="941388"/>
              <a:r>
                <a:rPr lang="en-US" sz="1200" b="1" dirty="0">
                  <a:latin typeface="Calibri" pitchFamily="34" charset="0"/>
                </a:rPr>
                <a:t>Secured online backup service</a:t>
              </a:r>
            </a:p>
          </p:txBody>
        </p:sp>
        <p:grpSp>
          <p:nvGrpSpPr>
            <p:cNvPr id="3" name="Group 18"/>
            <p:cNvGrpSpPr>
              <a:grpSpLocks/>
            </p:cNvGrpSpPr>
            <p:nvPr/>
          </p:nvGrpSpPr>
          <p:grpSpPr bwMode="auto">
            <a:xfrm>
              <a:off x="685801" y="2752726"/>
              <a:ext cx="1168401" cy="1190626"/>
              <a:chOff x="144" y="890"/>
              <a:chExt cx="736" cy="750"/>
            </a:xfrm>
          </p:grpSpPr>
          <p:grpSp>
            <p:nvGrpSpPr>
              <p:cNvPr id="4" name="Group 19"/>
              <p:cNvGrpSpPr>
                <a:grpSpLocks/>
              </p:cNvGrpSpPr>
              <p:nvPr/>
            </p:nvGrpSpPr>
            <p:grpSpPr bwMode="auto">
              <a:xfrm>
                <a:off x="219" y="997"/>
                <a:ext cx="593" cy="539"/>
                <a:chOff x="587" y="1053"/>
                <a:chExt cx="963" cy="875"/>
              </a:xfrm>
            </p:grpSpPr>
            <p:pic>
              <p:nvPicPr>
                <p:cNvPr id="75" name="Picture 20" descr="internet-pht"/>
                <p:cNvPicPr>
                  <a:picLocks noChangeAspect="1" noChangeArrowheads="1"/>
                </p:cNvPicPr>
                <p:nvPr/>
              </p:nvPicPr>
              <p:blipFill>
                <a:blip r:embed="rId5" cstate="print"/>
                <a:srcRect/>
                <a:stretch>
                  <a:fillRect/>
                </a:stretch>
              </p:blipFill>
              <p:spPr bwMode="auto">
                <a:xfrm>
                  <a:off x="587" y="1211"/>
                  <a:ext cx="765" cy="717"/>
                </a:xfrm>
                <a:prstGeom prst="rect">
                  <a:avLst/>
                </a:prstGeom>
                <a:noFill/>
                <a:ln w="9525">
                  <a:noFill/>
                  <a:miter lim="800000"/>
                  <a:headEnd/>
                  <a:tailEnd/>
                </a:ln>
              </p:spPr>
            </p:pic>
            <p:pic>
              <p:nvPicPr>
                <p:cNvPr id="76" name="Picture 21" descr="human-ph"/>
                <p:cNvPicPr>
                  <a:picLocks noChangeAspect="1" noChangeArrowheads="1"/>
                </p:cNvPicPr>
                <p:nvPr/>
              </p:nvPicPr>
              <p:blipFill>
                <a:blip r:embed="rId6" cstate="print"/>
                <a:srcRect/>
                <a:stretch>
                  <a:fillRect/>
                </a:stretch>
              </p:blipFill>
              <p:spPr bwMode="auto">
                <a:xfrm>
                  <a:off x="1198" y="1053"/>
                  <a:ext cx="352" cy="453"/>
                </a:xfrm>
                <a:prstGeom prst="rect">
                  <a:avLst/>
                </a:prstGeom>
                <a:noFill/>
                <a:ln w="9525">
                  <a:noFill/>
                  <a:miter lim="800000"/>
                  <a:headEnd/>
                  <a:tailEnd/>
                </a:ln>
              </p:spPr>
            </p:pic>
          </p:grpSp>
          <p:sp>
            <p:nvSpPr>
              <p:cNvPr id="74" name="Oval 22"/>
              <p:cNvSpPr>
                <a:spLocks noChangeArrowheads="1"/>
              </p:cNvSpPr>
              <p:nvPr/>
            </p:nvSpPr>
            <p:spPr bwMode="auto">
              <a:xfrm>
                <a:off x="144" y="890"/>
                <a:ext cx="736" cy="750"/>
              </a:xfrm>
              <a:prstGeom prst="ellipse">
                <a:avLst/>
              </a:prstGeom>
              <a:noFill/>
              <a:ln w="25400" algn="ctr">
                <a:solidFill>
                  <a:srgbClr val="808080"/>
                </a:solidFill>
                <a:round/>
                <a:headEnd/>
                <a:tailEnd type="none" w="lg" len="med"/>
              </a:ln>
            </p:spPr>
            <p:txBody>
              <a:bodyPr wrap="none" lIns="0" tIns="0" rIns="0" bIns="0" anchor="ctr"/>
              <a:lstStyle/>
              <a:p>
                <a:pPr algn="ctr"/>
                <a:endParaRPr lang="en-US" dirty="0"/>
              </a:p>
            </p:txBody>
          </p:sp>
        </p:grpSp>
        <p:sp>
          <p:nvSpPr>
            <p:cNvPr id="54" name="Text Box 23"/>
            <p:cNvSpPr txBox="1">
              <a:spLocks noChangeArrowheads="1"/>
            </p:cNvSpPr>
            <p:nvPr/>
          </p:nvSpPr>
          <p:spPr bwMode="auto">
            <a:xfrm>
              <a:off x="0" y="3959225"/>
              <a:ext cx="1905000" cy="1077218"/>
            </a:xfrm>
            <a:prstGeom prst="rect">
              <a:avLst/>
            </a:prstGeom>
            <a:noFill/>
            <a:ln w="25400" algn="ctr">
              <a:noFill/>
              <a:miter lim="800000"/>
              <a:headEnd/>
              <a:tailEnd type="none" w="lg" len="med"/>
            </a:ln>
          </p:spPr>
          <p:txBody>
            <a:bodyPr wrap="square" lIns="0" tIns="0" rIns="0" bIns="0">
              <a:spAutoFit/>
            </a:bodyPr>
            <a:lstStyle/>
            <a:p>
              <a:pPr marL="354013" defTabSz="941388"/>
              <a:r>
                <a:rPr lang="en-US" sz="1400" dirty="0" smtClean="0">
                  <a:solidFill>
                    <a:schemeClr val="bg2">
                      <a:lumMod val="75000"/>
                    </a:schemeClr>
                  </a:solidFill>
                  <a:latin typeface="Calibri" pitchFamily="34" charset="0"/>
                </a:rPr>
                <a:t>I </a:t>
              </a:r>
              <a:r>
                <a:rPr lang="en-US" sz="1400" dirty="0">
                  <a:solidFill>
                    <a:schemeClr val="bg2">
                      <a:lumMod val="75000"/>
                    </a:schemeClr>
                  </a:solidFill>
                  <a:latin typeface="Calibri" pitchFamily="34" charset="0"/>
                </a:rPr>
                <a:t>want secured backup </a:t>
              </a:r>
              <a:r>
                <a:rPr lang="en-US" sz="1400" dirty="0" smtClean="0">
                  <a:solidFill>
                    <a:schemeClr val="bg2">
                      <a:lumMod val="75000"/>
                    </a:schemeClr>
                  </a:solidFill>
                  <a:latin typeface="Calibri" pitchFamily="34" charset="0"/>
                </a:rPr>
                <a:t>of my </a:t>
              </a:r>
              <a:r>
                <a:rPr lang="en-US" sz="1400" dirty="0">
                  <a:solidFill>
                    <a:schemeClr val="bg2">
                      <a:lumMod val="75000"/>
                    </a:schemeClr>
                  </a:solidFill>
                  <a:latin typeface="Calibri" pitchFamily="34" charset="0"/>
                </a:rPr>
                <a:t>files, so that I </a:t>
              </a:r>
              <a:r>
                <a:rPr lang="en-US" sz="1400" dirty="0" smtClean="0">
                  <a:solidFill>
                    <a:schemeClr val="bg2">
                      <a:lumMod val="75000"/>
                    </a:schemeClr>
                  </a:solidFill>
                  <a:latin typeface="Calibri" pitchFamily="34" charset="0"/>
                </a:rPr>
                <a:t>can retrieve data from anywhere</a:t>
              </a:r>
              <a:r>
                <a:rPr lang="en-US" sz="1400" dirty="0">
                  <a:solidFill>
                    <a:schemeClr val="bg2">
                      <a:lumMod val="75000"/>
                    </a:schemeClr>
                  </a:solidFill>
                  <a:latin typeface="Calibri" pitchFamily="34" charset="0"/>
                </a:rPr>
                <a:t>, anytime</a:t>
              </a:r>
            </a:p>
          </p:txBody>
        </p:sp>
        <p:sp>
          <p:nvSpPr>
            <p:cNvPr id="55" name="Text Box 27"/>
            <p:cNvSpPr txBox="1">
              <a:spLocks noChangeArrowheads="1"/>
            </p:cNvSpPr>
            <p:nvPr/>
          </p:nvSpPr>
          <p:spPr bwMode="auto">
            <a:xfrm>
              <a:off x="1828800" y="5156200"/>
              <a:ext cx="2276475" cy="861774"/>
            </a:xfrm>
            <a:prstGeom prst="rect">
              <a:avLst/>
            </a:prstGeom>
            <a:noFill/>
            <a:ln w="25400" algn="ctr">
              <a:noFill/>
              <a:miter lim="800000"/>
              <a:headEnd/>
              <a:tailEnd type="none" w="lg" len="med"/>
            </a:ln>
          </p:spPr>
          <p:txBody>
            <a:bodyPr wrap="square" lIns="0" tIns="0" rIns="0" bIns="0">
              <a:spAutoFit/>
            </a:bodyPr>
            <a:lstStyle/>
            <a:p>
              <a:pPr marL="354013" defTabSz="941388"/>
              <a:r>
                <a:rPr lang="en-US" sz="1400" dirty="0" smtClean="0">
                  <a:solidFill>
                    <a:schemeClr val="bg2">
                      <a:lumMod val="75000"/>
                    </a:schemeClr>
                  </a:solidFill>
                  <a:latin typeface="Calibri" pitchFamily="34" charset="0"/>
                </a:rPr>
                <a:t>My </a:t>
              </a:r>
              <a:r>
                <a:rPr lang="en-US" sz="1400" dirty="0">
                  <a:solidFill>
                    <a:schemeClr val="bg2">
                      <a:lumMod val="75000"/>
                    </a:schemeClr>
                  </a:solidFill>
                  <a:latin typeface="Calibri" pitchFamily="34" charset="0"/>
                </a:rPr>
                <a:t>organization needs to grow, </a:t>
              </a:r>
              <a:r>
                <a:rPr lang="en-US" sz="1400" dirty="0" smtClean="0">
                  <a:solidFill>
                    <a:schemeClr val="bg2">
                      <a:lumMod val="75000"/>
                    </a:schemeClr>
                  </a:solidFill>
                  <a:latin typeface="Calibri" pitchFamily="34" charset="0"/>
                </a:rPr>
                <a:t>but cannot </a:t>
              </a:r>
              <a:r>
                <a:rPr lang="en-US" sz="1400" dirty="0">
                  <a:solidFill>
                    <a:schemeClr val="bg2">
                      <a:lumMod val="75000"/>
                    </a:schemeClr>
                  </a:solidFill>
                  <a:latin typeface="Calibri" pitchFamily="34" charset="0"/>
                </a:rPr>
                <a:t>spend much to buy new servers, storage</a:t>
              </a:r>
            </a:p>
          </p:txBody>
        </p:sp>
        <p:sp>
          <p:nvSpPr>
            <p:cNvPr id="56" name="Text Box 31"/>
            <p:cNvSpPr txBox="1">
              <a:spLocks noChangeArrowheads="1"/>
            </p:cNvSpPr>
            <p:nvPr/>
          </p:nvSpPr>
          <p:spPr bwMode="auto">
            <a:xfrm>
              <a:off x="4356100" y="5297269"/>
              <a:ext cx="2578100" cy="646331"/>
            </a:xfrm>
            <a:prstGeom prst="rect">
              <a:avLst/>
            </a:prstGeom>
            <a:noFill/>
            <a:ln w="25400" algn="ctr">
              <a:noFill/>
              <a:miter lim="800000"/>
              <a:headEnd/>
              <a:tailEnd type="none" w="lg" len="med"/>
            </a:ln>
          </p:spPr>
          <p:txBody>
            <a:bodyPr wrap="square" lIns="0" tIns="0" rIns="0" bIns="0">
              <a:spAutoFit/>
            </a:bodyPr>
            <a:lstStyle/>
            <a:p>
              <a:pPr marL="354013" defTabSz="941388"/>
              <a:r>
                <a:rPr lang="en-US" sz="1400" dirty="0" smtClean="0">
                  <a:solidFill>
                    <a:schemeClr val="bg2">
                      <a:lumMod val="75000"/>
                    </a:schemeClr>
                  </a:solidFill>
                  <a:latin typeface="Calibri" pitchFamily="34" charset="0"/>
                </a:rPr>
                <a:t>My </a:t>
              </a:r>
              <a:r>
                <a:rPr lang="en-US" sz="1400" dirty="0">
                  <a:solidFill>
                    <a:schemeClr val="bg2">
                      <a:lumMod val="75000"/>
                    </a:schemeClr>
                  </a:solidFill>
                  <a:latin typeface="Calibri" pitchFamily="34" charset="0"/>
                </a:rPr>
                <a:t>organization </a:t>
              </a:r>
              <a:r>
                <a:rPr lang="en-US" sz="1400" dirty="0" smtClean="0">
                  <a:solidFill>
                    <a:schemeClr val="bg2">
                      <a:lumMod val="75000"/>
                    </a:schemeClr>
                  </a:solidFill>
                  <a:latin typeface="Calibri" pitchFamily="34" charset="0"/>
                </a:rPr>
                <a:t>wants </a:t>
              </a:r>
              <a:r>
                <a:rPr lang="en-US" sz="1400" dirty="0">
                  <a:solidFill>
                    <a:schemeClr val="bg2">
                      <a:lumMod val="75000"/>
                    </a:schemeClr>
                  </a:solidFill>
                  <a:latin typeface="Calibri" pitchFamily="34" charset="0"/>
                </a:rPr>
                <a:t>to test a </a:t>
              </a:r>
              <a:r>
                <a:rPr lang="en-US" sz="1400" dirty="0" smtClean="0">
                  <a:solidFill>
                    <a:schemeClr val="bg2">
                      <a:lumMod val="75000"/>
                    </a:schemeClr>
                  </a:solidFill>
                  <a:latin typeface="Calibri" pitchFamily="34" charset="0"/>
                </a:rPr>
                <a:t>software in different platform </a:t>
              </a:r>
              <a:r>
                <a:rPr lang="en-US" sz="1400" dirty="0">
                  <a:solidFill>
                    <a:schemeClr val="bg2">
                      <a:lumMod val="75000"/>
                    </a:schemeClr>
                  </a:solidFill>
                  <a:latin typeface="Calibri" pitchFamily="34" charset="0"/>
                </a:rPr>
                <a:t>before investing </a:t>
              </a:r>
              <a:r>
                <a:rPr lang="en-US" sz="1400" dirty="0" smtClean="0">
                  <a:solidFill>
                    <a:schemeClr val="bg2">
                      <a:lumMod val="75000"/>
                    </a:schemeClr>
                  </a:solidFill>
                  <a:latin typeface="Calibri" pitchFamily="34" charset="0"/>
                </a:rPr>
                <a:t>on </a:t>
              </a:r>
              <a:r>
                <a:rPr lang="en-US" sz="1400" dirty="0">
                  <a:solidFill>
                    <a:schemeClr val="bg2">
                      <a:lumMod val="75000"/>
                    </a:schemeClr>
                  </a:solidFill>
                  <a:latin typeface="Calibri" pitchFamily="34" charset="0"/>
                </a:rPr>
                <a:t>it</a:t>
              </a:r>
            </a:p>
          </p:txBody>
        </p:sp>
        <p:grpSp>
          <p:nvGrpSpPr>
            <p:cNvPr id="5" name="Group 32"/>
            <p:cNvGrpSpPr>
              <a:grpSpLocks/>
            </p:cNvGrpSpPr>
            <p:nvPr/>
          </p:nvGrpSpPr>
          <p:grpSpPr bwMode="auto">
            <a:xfrm>
              <a:off x="7366000" y="3209925"/>
              <a:ext cx="939800" cy="914400"/>
              <a:chOff x="3184" y="3130"/>
              <a:chExt cx="736" cy="750"/>
            </a:xfrm>
          </p:grpSpPr>
          <p:grpSp>
            <p:nvGrpSpPr>
              <p:cNvPr id="6" name="Group 33"/>
              <p:cNvGrpSpPr>
                <a:grpSpLocks/>
              </p:cNvGrpSpPr>
              <p:nvPr/>
            </p:nvGrpSpPr>
            <p:grpSpPr bwMode="auto">
              <a:xfrm>
                <a:off x="3259" y="3237"/>
                <a:ext cx="593" cy="539"/>
                <a:chOff x="587" y="1053"/>
                <a:chExt cx="963" cy="875"/>
              </a:xfrm>
            </p:grpSpPr>
            <p:pic>
              <p:nvPicPr>
                <p:cNvPr id="71" name="Picture 34" descr="internet-pht"/>
                <p:cNvPicPr>
                  <a:picLocks noChangeAspect="1" noChangeArrowheads="1"/>
                </p:cNvPicPr>
                <p:nvPr/>
              </p:nvPicPr>
              <p:blipFill>
                <a:blip r:embed="rId5" cstate="print"/>
                <a:srcRect/>
                <a:stretch>
                  <a:fillRect/>
                </a:stretch>
              </p:blipFill>
              <p:spPr bwMode="auto">
                <a:xfrm>
                  <a:off x="587" y="1211"/>
                  <a:ext cx="765" cy="717"/>
                </a:xfrm>
                <a:prstGeom prst="rect">
                  <a:avLst/>
                </a:prstGeom>
                <a:noFill/>
                <a:ln w="9525">
                  <a:noFill/>
                  <a:miter lim="800000"/>
                  <a:headEnd/>
                  <a:tailEnd/>
                </a:ln>
              </p:spPr>
            </p:pic>
            <p:pic>
              <p:nvPicPr>
                <p:cNvPr id="72" name="Picture 35" descr="human-ph"/>
                <p:cNvPicPr>
                  <a:picLocks noChangeAspect="1" noChangeArrowheads="1"/>
                </p:cNvPicPr>
                <p:nvPr/>
              </p:nvPicPr>
              <p:blipFill>
                <a:blip r:embed="rId7" cstate="print"/>
                <a:srcRect/>
                <a:stretch>
                  <a:fillRect/>
                </a:stretch>
              </p:blipFill>
              <p:spPr bwMode="auto">
                <a:xfrm>
                  <a:off x="1198" y="1053"/>
                  <a:ext cx="352" cy="453"/>
                </a:xfrm>
                <a:prstGeom prst="rect">
                  <a:avLst/>
                </a:prstGeom>
                <a:noFill/>
                <a:ln w="9525">
                  <a:noFill/>
                  <a:miter lim="800000"/>
                  <a:headEnd/>
                  <a:tailEnd/>
                </a:ln>
              </p:spPr>
            </p:pic>
          </p:grpSp>
          <p:sp>
            <p:nvSpPr>
              <p:cNvPr id="70" name="Oval 36"/>
              <p:cNvSpPr>
                <a:spLocks noChangeArrowheads="1"/>
              </p:cNvSpPr>
              <p:nvPr/>
            </p:nvSpPr>
            <p:spPr bwMode="auto">
              <a:xfrm>
                <a:off x="3184" y="3130"/>
                <a:ext cx="736" cy="750"/>
              </a:xfrm>
              <a:prstGeom prst="ellipse">
                <a:avLst/>
              </a:prstGeom>
              <a:noFill/>
              <a:ln w="25400" algn="ctr">
                <a:solidFill>
                  <a:srgbClr val="808080"/>
                </a:solidFill>
                <a:round/>
                <a:headEnd/>
                <a:tailEnd type="none" w="lg" len="med"/>
              </a:ln>
            </p:spPr>
            <p:txBody>
              <a:bodyPr wrap="none" lIns="0" tIns="0" rIns="0" bIns="0" anchor="ctr"/>
              <a:lstStyle/>
              <a:p>
                <a:pPr algn="ctr"/>
                <a:endParaRPr lang="en-US" dirty="0"/>
              </a:p>
            </p:txBody>
          </p:sp>
        </p:grpSp>
        <p:sp>
          <p:nvSpPr>
            <p:cNvPr id="58" name="Text Box 37"/>
            <p:cNvSpPr txBox="1">
              <a:spLocks noChangeArrowheads="1"/>
            </p:cNvSpPr>
            <p:nvPr/>
          </p:nvSpPr>
          <p:spPr bwMode="auto">
            <a:xfrm>
              <a:off x="6883400" y="4149725"/>
              <a:ext cx="1905000" cy="861774"/>
            </a:xfrm>
            <a:prstGeom prst="rect">
              <a:avLst/>
            </a:prstGeom>
            <a:noFill/>
            <a:ln w="25400" algn="ctr">
              <a:noFill/>
              <a:miter lim="800000"/>
              <a:headEnd/>
              <a:tailEnd type="none" w="lg" len="med"/>
            </a:ln>
          </p:spPr>
          <p:txBody>
            <a:bodyPr wrap="square" lIns="0" tIns="0" rIns="0" bIns="0">
              <a:spAutoFit/>
            </a:bodyPr>
            <a:lstStyle/>
            <a:p>
              <a:pPr indent="-354013" defTabSz="941388"/>
              <a:r>
                <a:rPr lang="en-US" sz="1400" dirty="0" smtClean="0">
                  <a:solidFill>
                    <a:schemeClr val="bg2">
                      <a:lumMod val="75000"/>
                    </a:schemeClr>
                  </a:solidFill>
                  <a:latin typeface="Calibri" pitchFamily="34" charset="0"/>
                </a:rPr>
                <a:t>I need </a:t>
              </a:r>
              <a:r>
                <a:rPr lang="en-US" sz="1400" dirty="0">
                  <a:solidFill>
                    <a:schemeClr val="bg2">
                      <a:lumMod val="75000"/>
                    </a:schemeClr>
                  </a:solidFill>
                  <a:latin typeface="Calibri" pitchFamily="34" charset="0"/>
                </a:rPr>
                <a:t>a word </a:t>
              </a:r>
              <a:r>
                <a:rPr lang="en-US" sz="1400" dirty="0" smtClean="0">
                  <a:solidFill>
                    <a:schemeClr val="bg2">
                      <a:lumMod val="75000"/>
                    </a:schemeClr>
                  </a:solidFill>
                  <a:latin typeface="Calibri" pitchFamily="34" charset="0"/>
                </a:rPr>
                <a:t>processing   application </a:t>
              </a:r>
              <a:r>
                <a:rPr lang="en-US" sz="1400" dirty="0">
                  <a:solidFill>
                    <a:schemeClr val="bg2">
                      <a:lumMod val="75000"/>
                    </a:schemeClr>
                  </a:solidFill>
                  <a:latin typeface="Calibri" pitchFamily="34" charset="0"/>
                </a:rPr>
                <a:t>for </a:t>
              </a:r>
              <a:r>
                <a:rPr lang="en-US" sz="1400" dirty="0" smtClean="0">
                  <a:solidFill>
                    <a:schemeClr val="bg2">
                      <a:lumMod val="75000"/>
                    </a:schemeClr>
                  </a:solidFill>
                  <a:latin typeface="Calibri" pitchFamily="34" charset="0"/>
                </a:rPr>
                <a:t>a brief </a:t>
              </a:r>
              <a:r>
                <a:rPr lang="en-US" sz="1400" dirty="0">
                  <a:solidFill>
                    <a:schemeClr val="bg2">
                      <a:lumMod val="75000"/>
                    </a:schemeClr>
                  </a:solidFill>
                  <a:latin typeface="Calibri" pitchFamily="34" charset="0"/>
                </a:rPr>
                <a:t>period to prepare my documents </a:t>
              </a:r>
            </a:p>
          </p:txBody>
        </p:sp>
        <p:sp>
          <p:nvSpPr>
            <p:cNvPr id="59" name="Text Box 13"/>
            <p:cNvSpPr txBox="1">
              <a:spLocks noChangeArrowheads="1"/>
            </p:cNvSpPr>
            <p:nvPr/>
          </p:nvSpPr>
          <p:spPr bwMode="auto">
            <a:xfrm rot="17476841">
              <a:off x="2575333" y="3193289"/>
              <a:ext cx="1545659" cy="369332"/>
            </a:xfrm>
            <a:prstGeom prst="rect">
              <a:avLst/>
            </a:prstGeom>
            <a:noFill/>
            <a:ln w="25400" algn="ctr">
              <a:noFill/>
              <a:miter lim="800000"/>
              <a:headEnd/>
              <a:tailEnd type="none" w="lg" len="med"/>
            </a:ln>
          </p:spPr>
          <p:txBody>
            <a:bodyPr wrap="square" lIns="0" tIns="0" rIns="0" bIns="0">
              <a:spAutoFit/>
            </a:bodyPr>
            <a:lstStyle/>
            <a:p>
              <a:pPr marL="354013" indent="-354013" algn="ctr" defTabSz="941388"/>
              <a:r>
                <a:rPr lang="en-US" sz="1200" b="1" dirty="0">
                  <a:latin typeface="Calibri" pitchFamily="34" charset="0"/>
                </a:rPr>
                <a:t>On-demand computing resources</a:t>
              </a:r>
            </a:p>
          </p:txBody>
        </p:sp>
        <p:sp>
          <p:nvSpPr>
            <p:cNvPr id="60" name="Text Box 14"/>
            <p:cNvSpPr txBox="1">
              <a:spLocks noChangeArrowheads="1"/>
            </p:cNvSpPr>
            <p:nvPr/>
          </p:nvSpPr>
          <p:spPr bwMode="auto">
            <a:xfrm rot="2068037">
              <a:off x="6038850" y="2825052"/>
              <a:ext cx="1628775" cy="184666"/>
            </a:xfrm>
            <a:prstGeom prst="rect">
              <a:avLst/>
            </a:prstGeom>
            <a:solidFill>
              <a:schemeClr val="bg1"/>
            </a:solidFill>
            <a:ln w="25400" algn="ctr">
              <a:noFill/>
              <a:miter lim="800000"/>
              <a:headEnd/>
              <a:tailEnd type="none" w="lg" len="med"/>
            </a:ln>
          </p:spPr>
          <p:txBody>
            <a:bodyPr lIns="0" tIns="0" rIns="0" bIns="0">
              <a:spAutoFit/>
            </a:bodyPr>
            <a:lstStyle/>
            <a:p>
              <a:pPr marL="354013" indent="-354013" algn="ctr" defTabSz="941388"/>
              <a:r>
                <a:rPr lang="en-US" sz="1200" b="1" dirty="0">
                  <a:latin typeface="Calibri" pitchFamily="34" charset="0"/>
                </a:rPr>
                <a:t>Access on-demand</a:t>
              </a:r>
            </a:p>
          </p:txBody>
        </p:sp>
        <p:sp>
          <p:nvSpPr>
            <p:cNvPr id="61" name="Text Box 37"/>
            <p:cNvSpPr txBox="1">
              <a:spLocks noChangeArrowheads="1"/>
            </p:cNvSpPr>
            <p:nvPr/>
          </p:nvSpPr>
          <p:spPr bwMode="auto">
            <a:xfrm rot="4341487">
              <a:off x="4629944" y="3210997"/>
              <a:ext cx="1590675" cy="369332"/>
            </a:xfrm>
            <a:prstGeom prst="rect">
              <a:avLst/>
            </a:prstGeom>
            <a:noFill/>
            <a:ln w="25400" algn="ctr">
              <a:noFill/>
              <a:miter lim="800000"/>
              <a:headEnd/>
              <a:tailEnd type="none" w="lg" len="med"/>
            </a:ln>
          </p:spPr>
          <p:txBody>
            <a:bodyPr lIns="0" tIns="0" rIns="0" bIns="0">
              <a:spAutoFit/>
            </a:bodyPr>
            <a:lstStyle/>
            <a:p>
              <a:pPr indent="-354013" algn="ctr" defTabSz="941388"/>
              <a:r>
                <a:rPr lang="en-US" sz="1200" b="1" dirty="0">
                  <a:latin typeface="Calibri" pitchFamily="34" charset="0"/>
                </a:rPr>
                <a:t> Trial on wide variety of </a:t>
              </a:r>
              <a:r>
                <a:rPr lang="en-US" sz="1200" b="1" dirty="0" smtClean="0">
                  <a:latin typeface="Calibri" pitchFamily="34" charset="0"/>
                </a:rPr>
                <a:t>platform/infrastructure </a:t>
              </a:r>
              <a:endParaRPr lang="en-US" sz="1200" b="1" dirty="0">
                <a:latin typeface="Calibri" pitchFamily="34" charset="0"/>
              </a:endParaRPr>
            </a:p>
          </p:txBody>
        </p:sp>
        <p:sp>
          <p:nvSpPr>
            <p:cNvPr id="62" name="Text Box 10"/>
            <p:cNvSpPr txBox="1">
              <a:spLocks noChangeArrowheads="1"/>
            </p:cNvSpPr>
            <p:nvPr/>
          </p:nvSpPr>
          <p:spPr bwMode="auto">
            <a:xfrm>
              <a:off x="3175000" y="1581150"/>
              <a:ext cx="2117725" cy="861774"/>
            </a:xfrm>
            <a:prstGeom prst="rect">
              <a:avLst/>
            </a:prstGeom>
            <a:noFill/>
            <a:ln w="25400" algn="ctr">
              <a:noFill/>
              <a:miter lim="800000"/>
              <a:headEnd/>
              <a:tailEnd type="none" w="lg" len="med"/>
            </a:ln>
          </p:spPr>
          <p:txBody>
            <a:bodyPr lIns="0" tIns="0" rIns="0" bIns="0">
              <a:spAutoFit/>
            </a:bodyPr>
            <a:lstStyle/>
            <a:p>
              <a:pPr marL="354013" indent="-354013" algn="ctr" defTabSz="941388"/>
              <a:r>
                <a:rPr kumimoji="1" lang="en-US" altLang="zh-TW" sz="1400" b="1" dirty="0" smtClean="0">
                  <a:latin typeface="Calibri" pitchFamily="34" charset="0"/>
                  <a:ea typeface="PMingLiU" pitchFamily="18" charset="-120"/>
                </a:rPr>
                <a:t>Salesforce.com,</a:t>
              </a:r>
              <a:endParaRPr kumimoji="1" lang="en-US" altLang="zh-TW" sz="1400" b="1" dirty="0">
                <a:latin typeface="Calibri" pitchFamily="34" charset="0"/>
                <a:ea typeface="PMingLiU" pitchFamily="18" charset="-120"/>
              </a:endParaRPr>
            </a:p>
            <a:p>
              <a:pPr marL="354013" indent="-354013" algn="ctr" defTabSz="941388"/>
              <a:r>
                <a:rPr kumimoji="1" lang="en-US" altLang="zh-TW" sz="1400" b="1" dirty="0">
                  <a:latin typeface="Calibri" pitchFamily="34" charset="0"/>
                  <a:ea typeface="PMingLiU" pitchFamily="18" charset="-120"/>
                </a:rPr>
                <a:t>EMC </a:t>
              </a:r>
              <a:r>
                <a:rPr kumimoji="1" lang="en-US" altLang="zh-TW" sz="1400" b="1" dirty="0" err="1">
                  <a:latin typeface="Calibri" pitchFamily="34" charset="0"/>
                  <a:ea typeface="PMingLiU" pitchFamily="18" charset="-120"/>
                </a:rPr>
                <a:t>Mozy</a:t>
              </a:r>
              <a:r>
                <a:rPr kumimoji="1" lang="en-US" altLang="zh-TW" sz="1400" b="1" dirty="0">
                  <a:latin typeface="Calibri" pitchFamily="34" charset="0"/>
                  <a:ea typeface="PMingLiU" pitchFamily="18" charset="-120"/>
                </a:rPr>
                <a:t>, </a:t>
              </a:r>
              <a:r>
                <a:rPr kumimoji="1" lang="en-US" altLang="zh-TW" sz="1400" b="1" dirty="0" smtClean="0">
                  <a:latin typeface="Calibri" pitchFamily="34" charset="0"/>
                  <a:ea typeface="PMingLiU" pitchFamily="18" charset="-120"/>
                </a:rPr>
                <a:t>Atmos,</a:t>
              </a:r>
              <a:endParaRPr kumimoji="1" lang="en-US" altLang="zh-TW" sz="1400" b="1" dirty="0">
                <a:latin typeface="Calibri" pitchFamily="34" charset="0"/>
                <a:ea typeface="PMingLiU" pitchFamily="18" charset="-120"/>
              </a:endParaRPr>
            </a:p>
            <a:p>
              <a:pPr marL="354013" indent="-354013" algn="ctr" defTabSz="941388"/>
              <a:r>
                <a:rPr kumimoji="1" lang="en-US" altLang="zh-TW" sz="1400" b="1" dirty="0">
                  <a:latin typeface="Calibri" pitchFamily="34" charset="0"/>
                  <a:ea typeface="PMingLiU" pitchFamily="18" charset="-120"/>
                </a:rPr>
                <a:t>Google App </a:t>
              </a:r>
              <a:r>
                <a:rPr kumimoji="1" lang="en-US" altLang="zh-TW" sz="1400" b="1" dirty="0" smtClean="0">
                  <a:latin typeface="Calibri" pitchFamily="34" charset="0"/>
                  <a:ea typeface="PMingLiU" pitchFamily="18" charset="-120"/>
                </a:rPr>
                <a:t>Engine,</a:t>
              </a:r>
              <a:endParaRPr kumimoji="1" lang="en-US" altLang="zh-TW" sz="1400" b="1" dirty="0">
                <a:latin typeface="Calibri" pitchFamily="34" charset="0"/>
                <a:ea typeface="PMingLiU" pitchFamily="18" charset="-120"/>
              </a:endParaRPr>
            </a:p>
            <a:p>
              <a:pPr marL="354013" indent="-354013" algn="ctr" defTabSz="941388"/>
              <a:r>
                <a:rPr kumimoji="1" lang="en-US" altLang="zh-TW" sz="1400" b="1" dirty="0">
                  <a:latin typeface="Calibri" pitchFamily="34" charset="0"/>
                  <a:ea typeface="PMingLiU" pitchFamily="18" charset="-120"/>
                </a:rPr>
                <a:t>Amazon </a:t>
              </a:r>
              <a:r>
                <a:rPr kumimoji="1" lang="en-US" altLang="zh-TW" sz="1400" b="1" dirty="0" smtClean="0">
                  <a:latin typeface="Calibri" pitchFamily="34" charset="0"/>
                  <a:ea typeface="PMingLiU" pitchFamily="18" charset="-120"/>
                </a:rPr>
                <a:t>EC2</a:t>
              </a:r>
              <a:endParaRPr kumimoji="1" lang="en-US" sz="1400" b="1" dirty="0">
                <a:latin typeface="Calibri" pitchFamily="34" charset="0"/>
              </a:endParaRPr>
            </a:p>
          </p:txBody>
        </p:sp>
        <p:grpSp>
          <p:nvGrpSpPr>
            <p:cNvPr id="7" name="Group 37"/>
            <p:cNvGrpSpPr>
              <a:grpSpLocks/>
            </p:cNvGrpSpPr>
            <p:nvPr/>
          </p:nvGrpSpPr>
          <p:grpSpPr bwMode="auto">
            <a:xfrm>
              <a:off x="2641600" y="4035425"/>
              <a:ext cx="1146175" cy="1117600"/>
              <a:chOff x="1664" y="2584"/>
              <a:chExt cx="722" cy="704"/>
            </a:xfrm>
          </p:grpSpPr>
          <p:sp>
            <p:nvSpPr>
              <p:cNvPr id="67" name="Oval 30"/>
              <p:cNvSpPr>
                <a:spLocks noChangeArrowheads="1"/>
              </p:cNvSpPr>
              <p:nvPr/>
            </p:nvSpPr>
            <p:spPr bwMode="auto">
              <a:xfrm>
                <a:off x="1664" y="2584"/>
                <a:ext cx="722" cy="704"/>
              </a:xfrm>
              <a:prstGeom prst="ellipse">
                <a:avLst/>
              </a:prstGeom>
              <a:noFill/>
              <a:ln w="25400" algn="ctr">
                <a:solidFill>
                  <a:srgbClr val="808080"/>
                </a:solidFill>
                <a:round/>
                <a:headEnd/>
                <a:tailEnd type="none" w="lg" len="med"/>
              </a:ln>
            </p:spPr>
            <p:txBody>
              <a:bodyPr wrap="none" lIns="0" tIns="0" rIns="0" bIns="0" anchor="ctr"/>
              <a:lstStyle/>
              <a:p>
                <a:pPr algn="ctr"/>
                <a:endParaRPr lang="en-US"/>
              </a:p>
            </p:txBody>
          </p:sp>
          <p:pic>
            <p:nvPicPr>
              <p:cNvPr id="68" name="Picture 36" descr="enterprise"/>
              <p:cNvPicPr>
                <a:picLocks noChangeAspect="1" noChangeArrowheads="1"/>
              </p:cNvPicPr>
              <p:nvPr/>
            </p:nvPicPr>
            <p:blipFill>
              <a:blip r:embed="rId8" cstate="print"/>
              <a:srcRect/>
              <a:stretch>
                <a:fillRect/>
              </a:stretch>
            </p:blipFill>
            <p:spPr bwMode="auto">
              <a:xfrm>
                <a:off x="1736" y="2680"/>
                <a:ext cx="564" cy="562"/>
              </a:xfrm>
              <a:prstGeom prst="rect">
                <a:avLst/>
              </a:prstGeom>
              <a:noFill/>
            </p:spPr>
          </p:pic>
        </p:grpSp>
        <p:grpSp>
          <p:nvGrpSpPr>
            <p:cNvPr id="8" name="Group 38"/>
            <p:cNvGrpSpPr>
              <a:grpSpLocks/>
            </p:cNvGrpSpPr>
            <p:nvPr/>
          </p:nvGrpSpPr>
          <p:grpSpPr bwMode="auto">
            <a:xfrm>
              <a:off x="4943475" y="4219575"/>
              <a:ext cx="1146175" cy="1117600"/>
              <a:chOff x="1664" y="2584"/>
              <a:chExt cx="722" cy="704"/>
            </a:xfrm>
          </p:grpSpPr>
          <p:sp>
            <p:nvSpPr>
              <p:cNvPr id="65" name="Oval 30"/>
              <p:cNvSpPr>
                <a:spLocks noChangeArrowheads="1"/>
              </p:cNvSpPr>
              <p:nvPr/>
            </p:nvSpPr>
            <p:spPr bwMode="auto">
              <a:xfrm>
                <a:off x="1664" y="2584"/>
                <a:ext cx="722" cy="704"/>
              </a:xfrm>
              <a:prstGeom prst="ellipse">
                <a:avLst/>
              </a:prstGeom>
              <a:noFill/>
              <a:ln w="25400" algn="ctr">
                <a:solidFill>
                  <a:srgbClr val="808080"/>
                </a:solidFill>
                <a:round/>
                <a:headEnd/>
                <a:tailEnd type="none" w="lg" len="med"/>
              </a:ln>
            </p:spPr>
            <p:txBody>
              <a:bodyPr wrap="none" lIns="0" tIns="0" rIns="0" bIns="0" anchor="ctr"/>
              <a:lstStyle/>
              <a:p>
                <a:pPr algn="ctr"/>
                <a:endParaRPr lang="en-US"/>
              </a:p>
            </p:txBody>
          </p:sp>
          <p:pic>
            <p:nvPicPr>
              <p:cNvPr id="66" name="Picture 40" descr="enterprise"/>
              <p:cNvPicPr>
                <a:picLocks noChangeAspect="1" noChangeArrowheads="1"/>
              </p:cNvPicPr>
              <p:nvPr/>
            </p:nvPicPr>
            <p:blipFill>
              <a:blip r:embed="rId8" cstate="print"/>
              <a:srcRect/>
              <a:stretch>
                <a:fillRect/>
              </a:stretch>
            </p:blipFill>
            <p:spPr bwMode="auto">
              <a:xfrm>
                <a:off x="1736" y="2680"/>
                <a:ext cx="564" cy="562"/>
              </a:xfrm>
              <a:prstGeom prst="rect">
                <a:avLst/>
              </a:prstGeom>
              <a:noFill/>
            </p:spPr>
          </p:pic>
        </p:grpSp>
      </p:gr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Benefits</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13</a:t>
            </a:fld>
            <a:endParaRPr lang="en-US" dirty="0"/>
          </a:p>
        </p:txBody>
      </p:sp>
      <p:graphicFrame>
        <p:nvGraphicFramePr>
          <p:cNvPr id="8" name="Table 7"/>
          <p:cNvGraphicFramePr>
            <a:graphicFrameLocks noGrp="1"/>
          </p:cNvGraphicFramePr>
          <p:nvPr/>
        </p:nvGraphicFramePr>
        <p:xfrm>
          <a:off x="533400" y="1096390"/>
          <a:ext cx="8077200" cy="4237610"/>
        </p:xfrm>
        <a:graphic>
          <a:graphicData uri="http://schemas.openxmlformats.org/drawingml/2006/table">
            <a:tbl>
              <a:tblPr firstRow="1" bandRow="1">
                <a:tableStyleId>{5C22544A-7EE6-4342-B048-85BDC9FD1C3A}</a:tableStyleId>
              </a:tblPr>
              <a:tblGrid>
                <a:gridCol w="2988564"/>
                <a:gridCol w="5088636"/>
              </a:tblGrid>
              <a:tr h="664642">
                <a:tc>
                  <a:txBody>
                    <a:bodyPr/>
                    <a:lstStyle/>
                    <a:p>
                      <a:pPr algn="l"/>
                      <a:r>
                        <a:rPr lang="en-US" sz="2000" dirty="0" smtClean="0"/>
                        <a:t>Benefit</a:t>
                      </a:r>
                      <a:endParaRPr lang="en-US" sz="2000" dirty="0"/>
                    </a:p>
                  </a:txBody>
                  <a:tcPr anchor="ctr"/>
                </a:tc>
                <a:tc>
                  <a:txBody>
                    <a:bodyPr/>
                    <a:lstStyle/>
                    <a:p>
                      <a:pPr algn="l"/>
                      <a:r>
                        <a:rPr lang="en-US" sz="2000" dirty="0" smtClean="0"/>
                        <a:t>Description</a:t>
                      </a:r>
                      <a:endParaRPr lang="en-US" sz="2000" dirty="0"/>
                    </a:p>
                  </a:txBody>
                  <a:tcPr anchor="ctr"/>
                </a:tc>
              </a:tr>
              <a:tr h="664642">
                <a:tc>
                  <a:txBody>
                    <a:bodyPr/>
                    <a:lstStyle/>
                    <a:p>
                      <a:r>
                        <a:rPr lang="en-US" dirty="0" smtClean="0">
                          <a:solidFill>
                            <a:schemeClr val="tx1"/>
                          </a:solidFill>
                        </a:rPr>
                        <a:t>Reduced IT Cost</a:t>
                      </a:r>
                      <a:endParaRPr lang="en-US" dirty="0">
                        <a:solidFill>
                          <a:schemeClr val="tx1"/>
                        </a:solidFill>
                      </a:endParaRPr>
                    </a:p>
                  </a:txBody>
                  <a:tcPr anchor="ctr"/>
                </a:tc>
                <a:tc>
                  <a:txBody>
                    <a:bodyPr/>
                    <a:lstStyle/>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solidFill>
                            <a:schemeClr val="tx1"/>
                          </a:solidFill>
                        </a:rPr>
                        <a:t>Avoids the up-front capital expenditure</a:t>
                      </a:r>
                      <a:r>
                        <a:rPr lang="en-US" baseline="0" dirty="0" smtClean="0">
                          <a:solidFill>
                            <a:schemeClr val="tx1"/>
                          </a:solidFill>
                        </a:rPr>
                        <a:t> </a:t>
                      </a:r>
                      <a:endParaRPr lang="en-US" dirty="0" smtClean="0">
                        <a:solidFill>
                          <a:schemeClr val="tx1"/>
                        </a:solidFill>
                      </a:endParaRPr>
                    </a:p>
                  </a:txBody>
                  <a:tcPr anchor="ctr"/>
                </a:tc>
              </a:tr>
              <a:tr h="664642">
                <a:tc>
                  <a:txBody>
                    <a:bodyPr/>
                    <a:lstStyle/>
                    <a:p>
                      <a:r>
                        <a:rPr lang="en-US" dirty="0" smtClean="0">
                          <a:solidFill>
                            <a:schemeClr val="tx1"/>
                          </a:solidFill>
                        </a:rPr>
                        <a:t>Business</a:t>
                      </a:r>
                      <a:r>
                        <a:rPr lang="en-US" baseline="0" dirty="0" smtClean="0">
                          <a:solidFill>
                            <a:schemeClr val="tx1"/>
                          </a:solidFill>
                        </a:rPr>
                        <a:t> agility support</a:t>
                      </a:r>
                      <a:endParaRPr lang="en-US" dirty="0">
                        <a:solidFill>
                          <a:schemeClr val="tx1"/>
                        </a:solidFill>
                      </a:endParaRPr>
                    </a:p>
                  </a:txBody>
                  <a:tcPr anchor="ctr"/>
                </a:tc>
                <a:tc>
                  <a:txBody>
                    <a:bodyPr/>
                    <a:lstStyle/>
                    <a:p>
                      <a:pPr marL="228600" indent="-228600">
                        <a:buFont typeface="Arial" pitchFamily="34" charset="0"/>
                        <a:buChar char="•"/>
                      </a:pPr>
                      <a:r>
                        <a:rPr lang="en-US" b="0" u="none" dirty="0" smtClean="0">
                          <a:solidFill>
                            <a:schemeClr val="tx1"/>
                          </a:solidFill>
                        </a:rPr>
                        <a:t>Provides</a:t>
                      </a:r>
                      <a:r>
                        <a:rPr lang="en-US" b="0" u="none" baseline="0" dirty="0" smtClean="0">
                          <a:solidFill>
                            <a:schemeClr val="tx1"/>
                          </a:solidFill>
                        </a:rPr>
                        <a:t> the a</a:t>
                      </a:r>
                      <a:r>
                        <a:rPr lang="en-US" dirty="0" smtClean="0">
                          <a:solidFill>
                            <a:schemeClr val="tx1"/>
                          </a:solidFill>
                        </a:rPr>
                        <a:t>bility to add new</a:t>
                      </a:r>
                      <a:r>
                        <a:rPr lang="en-US" baseline="0" dirty="0" smtClean="0">
                          <a:solidFill>
                            <a:schemeClr val="tx1"/>
                          </a:solidFill>
                        </a:rPr>
                        <a:t> resources quickly </a:t>
                      </a:r>
                      <a:endParaRPr lang="en-US" dirty="0">
                        <a:solidFill>
                          <a:schemeClr val="tx1"/>
                        </a:solidFill>
                      </a:endParaRPr>
                    </a:p>
                  </a:txBody>
                  <a:tcPr anchor="ctr"/>
                </a:tc>
              </a:tr>
              <a:tr h="664642">
                <a:tc>
                  <a:txBody>
                    <a:bodyPr/>
                    <a:lstStyle/>
                    <a:p>
                      <a:r>
                        <a:rPr lang="en-US" dirty="0" smtClean="0">
                          <a:solidFill>
                            <a:schemeClr val="tx1"/>
                          </a:solidFill>
                        </a:rPr>
                        <a:t>Flexible</a:t>
                      </a:r>
                      <a:r>
                        <a:rPr lang="en-US" baseline="0" dirty="0" smtClean="0">
                          <a:solidFill>
                            <a:schemeClr val="tx1"/>
                          </a:solidFill>
                        </a:rPr>
                        <a:t> scaling</a:t>
                      </a:r>
                      <a:endParaRPr lang="en-US" dirty="0">
                        <a:solidFill>
                          <a:schemeClr val="tx1"/>
                        </a:solidFill>
                      </a:endParaRPr>
                    </a:p>
                  </a:txBody>
                  <a:tcPr anchor="ctr"/>
                </a:tc>
                <a:tc>
                  <a:txBody>
                    <a:bodyPr/>
                    <a:lstStyle/>
                    <a:p>
                      <a:pPr marL="228600" indent="-228600">
                        <a:buFont typeface="Arial" pitchFamily="34" charset="0"/>
                        <a:buChar char="•"/>
                      </a:pPr>
                      <a:r>
                        <a:rPr lang="en-US" b="0" u="none" dirty="0" smtClean="0">
                          <a:solidFill>
                            <a:schemeClr val="tx1"/>
                          </a:solidFill>
                        </a:rPr>
                        <a:t>Scales</a:t>
                      </a:r>
                      <a:r>
                        <a:rPr lang="en-US" b="0" u="none" baseline="0" dirty="0" smtClean="0">
                          <a:solidFill>
                            <a:schemeClr val="tx1"/>
                          </a:solidFill>
                        </a:rPr>
                        <a:t> </a:t>
                      </a:r>
                      <a:r>
                        <a:rPr lang="en-US" b="0" u="none" dirty="0" smtClean="0">
                          <a:solidFill>
                            <a:schemeClr val="tx1"/>
                          </a:solidFill>
                        </a:rPr>
                        <a:t>up and down </a:t>
                      </a:r>
                      <a:r>
                        <a:rPr lang="en-US" dirty="0" smtClean="0">
                          <a:solidFill>
                            <a:schemeClr val="tx1"/>
                          </a:solidFill>
                        </a:rPr>
                        <a:t>easily and instantly, based on demand</a:t>
                      </a:r>
                      <a:endParaRPr lang="en-US" dirty="0">
                        <a:solidFill>
                          <a:schemeClr val="tx1"/>
                        </a:solidFill>
                      </a:endParaRPr>
                    </a:p>
                  </a:txBody>
                  <a:tcPr anchor="ctr"/>
                </a:tc>
              </a:tr>
              <a:tr h="664642">
                <a:tc>
                  <a:txBody>
                    <a:bodyPr/>
                    <a:lstStyle/>
                    <a:p>
                      <a:r>
                        <a:rPr lang="en-US" dirty="0" smtClean="0">
                          <a:solidFill>
                            <a:schemeClr val="tx1"/>
                          </a:solidFill>
                        </a:rPr>
                        <a:t>High availability </a:t>
                      </a:r>
                      <a:endParaRPr lang="en-US" dirty="0">
                        <a:solidFill>
                          <a:schemeClr val="tx1"/>
                        </a:solidFill>
                      </a:endParaRPr>
                    </a:p>
                  </a:txBody>
                  <a:tcPr anchor="ctr"/>
                </a:tc>
                <a:tc>
                  <a:txBody>
                    <a:bodyPr/>
                    <a:lstStyle/>
                    <a:p>
                      <a:pPr marL="228600" indent="-228600">
                        <a:buFont typeface="Arial" pitchFamily="34" charset="0"/>
                        <a:buChar char="•"/>
                      </a:pPr>
                      <a:r>
                        <a:rPr lang="en-US" dirty="0" smtClean="0">
                          <a:solidFill>
                            <a:schemeClr val="tx1"/>
                          </a:solidFill>
                        </a:rPr>
                        <a:t>Ensures application availability </a:t>
                      </a:r>
                      <a:r>
                        <a:rPr lang="en-US" b="0" u="none" dirty="0" smtClean="0">
                          <a:solidFill>
                            <a:schemeClr val="tx1"/>
                          </a:solidFill>
                        </a:rPr>
                        <a:t>at </a:t>
                      </a:r>
                      <a:r>
                        <a:rPr lang="en-US" dirty="0" smtClean="0">
                          <a:solidFill>
                            <a:schemeClr val="tx1"/>
                          </a:solidFill>
                        </a:rPr>
                        <a:t>varying levels, depending on policy and priority of the application</a:t>
                      </a:r>
                      <a:endParaRPr lang="en-US" dirty="0">
                        <a:solidFill>
                          <a:schemeClr val="tx1"/>
                        </a:solidFill>
                      </a:endParaRPr>
                    </a:p>
                  </a:txBody>
                  <a:tcPr anchor="ctr"/>
                </a:tc>
              </a:tr>
              <a:tr h="664642">
                <a:tc>
                  <a:txBody>
                    <a:bodyPr/>
                    <a:lstStyle/>
                    <a:p>
                      <a:r>
                        <a:rPr lang="en-US" dirty="0" smtClean="0">
                          <a:solidFill>
                            <a:schemeClr val="tx1"/>
                          </a:solidFill>
                        </a:rPr>
                        <a:t>Less energy consumption</a:t>
                      </a:r>
                      <a:endParaRPr lang="en-US" dirty="0">
                        <a:solidFill>
                          <a:schemeClr val="tx1"/>
                        </a:solidFill>
                      </a:endParaRPr>
                    </a:p>
                  </a:txBody>
                  <a:tcPr anchor="ctr"/>
                </a:tc>
                <a:tc>
                  <a:txBody>
                    <a:bodyPr/>
                    <a:lstStyle/>
                    <a:p>
                      <a:pPr marL="228600" indent="-228600">
                        <a:buFont typeface="Arial" pitchFamily="34" charset="0"/>
                        <a:buChar char="•"/>
                      </a:pPr>
                      <a:r>
                        <a:rPr lang="en-US" dirty="0" smtClean="0">
                          <a:solidFill>
                            <a:schemeClr val="tx1"/>
                          </a:solidFill>
                        </a:rPr>
                        <a:t>Enables</a:t>
                      </a:r>
                      <a:r>
                        <a:rPr lang="en-US" baseline="0" dirty="0" smtClean="0">
                          <a:solidFill>
                            <a:schemeClr val="tx1"/>
                          </a:solidFill>
                        </a:rPr>
                        <a:t> organizations to reduce power consumption and space usage</a:t>
                      </a:r>
                      <a:endParaRPr lang="en-US" dirty="0">
                        <a:solidFill>
                          <a:schemeClr val="tx1"/>
                        </a:solidFill>
                      </a:endParaRPr>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Cloud service models – SaaS, PaaS, and IaaS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Cloud deployment models – Private, Public, Hybrid, and Community</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Economics of Cloud</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Challenges of Cloud</a:t>
            </a:r>
          </a:p>
        </p:txBody>
      </p:sp>
      <p:sp>
        <p:nvSpPr>
          <p:cNvPr id="23556" name="Content Placeholder 7"/>
          <p:cNvSpPr>
            <a:spLocks noGrp="1"/>
          </p:cNvSpPr>
          <p:nvPr>
            <p:ph sz="quarter" idx="13"/>
          </p:nvPr>
        </p:nvSpPr>
        <p:spPr/>
        <p:txBody>
          <a:bodyPr/>
          <a:lstStyle/>
          <a:p>
            <a:r>
              <a:rPr lang="en-US" dirty="0" smtClean="0"/>
              <a:t>Lesson 2: Cloud Services and Deployment Models</a:t>
            </a:r>
          </a:p>
        </p:txBody>
      </p:sp>
      <p:sp>
        <p:nvSpPr>
          <p:cNvPr id="9" name="Footer Placeholder 8"/>
          <p:cNvSpPr>
            <a:spLocks noGrp="1"/>
          </p:cNvSpPr>
          <p:nvPr>
            <p:ph type="ftr" sz="quarter" idx="14"/>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14</a:t>
            </a:fld>
            <a:endParaRPr lang="en-US" dirty="0"/>
          </a:p>
        </p:txBody>
      </p:sp>
      <p:sp>
        <p:nvSpPr>
          <p:cNvPr id="10" name="Title 4"/>
          <p:cNvSpPr>
            <a:spLocks noGrp="1"/>
          </p:cNvSpPr>
          <p:nvPr>
            <p:ph type="ctrTitle"/>
          </p:nvPr>
        </p:nvSpPr>
        <p:spPr>
          <a:xfrm>
            <a:off x="685800" y="1143000"/>
            <a:ext cx="7772400" cy="688975"/>
          </a:xfrm>
        </p:spPr>
        <p:txBody>
          <a:bodyPr/>
          <a:lstStyle/>
          <a:p>
            <a:r>
              <a:rPr lang="en-US" dirty="0" smtClean="0"/>
              <a:t>Module 8: Cloud Computing Primer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noGrp="1"/>
          </p:cNvSpPr>
          <p:nvPr/>
        </p:nvSpPr>
        <p:spPr>
          <a:xfrm>
            <a:off x="4419600" y="6629400"/>
            <a:ext cx="4191000" cy="228600"/>
          </a:xfrm>
          <a:prstGeom prst="rect">
            <a:avLst/>
          </a:prstGeom>
          <a:noFill/>
        </p:spPr>
        <p:txBody>
          <a:bodyPr anchor="b"/>
          <a:lstStyle/>
          <a:p>
            <a:pPr algn="r">
              <a:defRPr/>
            </a:pPr>
            <a:r>
              <a:rPr lang="en-US" sz="1000" dirty="0">
                <a:solidFill>
                  <a:srgbClr val="404040"/>
                </a:solidFill>
                <a:latin typeface="Calibri" pitchFamily="34" charset="0"/>
              </a:rPr>
              <a:t>Cloud Computing </a:t>
            </a:r>
            <a:r>
              <a:rPr lang="en-US" sz="1000" dirty="0" smtClean="0">
                <a:solidFill>
                  <a:srgbClr val="404040"/>
                </a:solidFill>
                <a:latin typeface="Calibri" pitchFamily="34" charset="0"/>
              </a:rPr>
              <a:t>Primer</a:t>
            </a:r>
            <a:endParaRPr lang="en-US" sz="1000" dirty="0">
              <a:solidFill>
                <a:srgbClr val="404040"/>
              </a:solidFill>
              <a:latin typeface="Calibri" pitchFamily="34" charset="0"/>
            </a:endParaRPr>
          </a:p>
        </p:txBody>
      </p:sp>
      <p:sp>
        <p:nvSpPr>
          <p:cNvPr id="5" name="Slide Number Placeholder 4"/>
          <p:cNvSpPr txBox="1">
            <a:spLocks noGrp="1"/>
          </p:cNvSpPr>
          <p:nvPr/>
        </p:nvSpPr>
        <p:spPr>
          <a:xfrm>
            <a:off x="8686800" y="6629400"/>
            <a:ext cx="457200" cy="228600"/>
          </a:xfrm>
          <a:prstGeom prst="rect">
            <a:avLst/>
          </a:prstGeom>
          <a:noFill/>
        </p:spPr>
        <p:txBody>
          <a:bodyPr anchor="b"/>
          <a:lstStyle/>
          <a:p>
            <a:pPr algn="r" fontAlgn="auto">
              <a:spcBef>
                <a:spcPts val="0"/>
              </a:spcBef>
              <a:spcAft>
                <a:spcPts val="0"/>
              </a:spcAft>
              <a:defRPr/>
            </a:pPr>
            <a:fld id="{BCB8CA10-A352-4280-8C77-2FBB8737571E}" type="slidenum">
              <a:rPr lang="en-US" sz="1000" smtClean="0">
                <a:solidFill>
                  <a:schemeClr val="tx1">
                    <a:lumMod val="75000"/>
                    <a:lumOff val="25000"/>
                  </a:schemeClr>
                </a:solidFill>
                <a:latin typeface="Calibri" pitchFamily="34" charset="0"/>
                <a:cs typeface="+mn-cs"/>
              </a:rPr>
              <a:pPr algn="r" fontAlgn="auto">
                <a:spcBef>
                  <a:spcPts val="0"/>
                </a:spcBef>
                <a:spcAft>
                  <a:spcPts val="0"/>
                </a:spcAft>
                <a:defRPr/>
              </a:pPr>
              <a:t>15</a:t>
            </a:fld>
            <a:endParaRPr lang="en-US" sz="1000" dirty="0">
              <a:solidFill>
                <a:schemeClr val="tx1">
                  <a:lumMod val="75000"/>
                  <a:lumOff val="25000"/>
                </a:schemeClr>
              </a:solidFill>
              <a:latin typeface="Calibri" pitchFamily="34" charset="0"/>
              <a:cs typeface="+mn-cs"/>
            </a:endParaRPr>
          </a:p>
        </p:txBody>
      </p:sp>
      <p:sp>
        <p:nvSpPr>
          <p:cNvPr id="164869" name="Rectangle 6"/>
          <p:cNvSpPr>
            <a:spLocks noGrp="1" noChangeArrowheads="1"/>
          </p:cNvSpPr>
          <p:nvPr>
            <p:ph type="title"/>
          </p:nvPr>
        </p:nvSpPr>
        <p:spPr/>
        <p:txBody>
          <a:bodyPr/>
          <a:lstStyle/>
          <a:p>
            <a:pPr eaLnBrk="1" hangingPunct="1"/>
            <a:r>
              <a:rPr lang="en-US" dirty="0" smtClean="0"/>
              <a:t>Cloud Service Models</a:t>
            </a:r>
          </a:p>
        </p:txBody>
      </p:sp>
      <p:sp>
        <p:nvSpPr>
          <p:cNvPr id="164870" name="Rectangle 7"/>
          <p:cNvSpPr>
            <a:spLocks noGrp="1" noChangeArrowheads="1"/>
          </p:cNvSpPr>
          <p:nvPr>
            <p:ph idx="1"/>
          </p:nvPr>
        </p:nvSpPr>
        <p:spPr/>
        <p:txBody>
          <a:bodyPr/>
          <a:lstStyle/>
          <a:p>
            <a:pPr eaLnBrk="1" hangingPunct="1">
              <a:buNone/>
            </a:pPr>
            <a:r>
              <a:rPr lang="en-US" dirty="0" smtClean="0"/>
              <a:t>Cloud Service can be classified into three categories:</a:t>
            </a:r>
          </a:p>
          <a:p>
            <a:r>
              <a:rPr lang="en-US" dirty="0" smtClean="0"/>
              <a:t>Infrastructure-as-a-Service (IaaS)</a:t>
            </a:r>
          </a:p>
          <a:p>
            <a:r>
              <a:rPr lang="en-US" dirty="0" smtClean="0"/>
              <a:t>Platform-as-a-Service (PaaS)</a:t>
            </a:r>
          </a:p>
          <a:p>
            <a:r>
              <a:rPr lang="en-US" dirty="0" smtClean="0"/>
              <a:t>Software-as-a-Service (SaaS)</a:t>
            </a:r>
          </a:p>
          <a:p>
            <a:pPr lvl="1" eaLnBrk="1" hangingPunct="1"/>
            <a:endParaRPr lang="en-US" sz="2000" dirty="0" smtClean="0"/>
          </a:p>
          <a:p>
            <a:pPr lvl="1" eaLnBrk="1" hangingPunct="1"/>
            <a:endParaRPr lang="en-US" sz="2000" dirty="0" smtClean="0"/>
          </a:p>
          <a:p>
            <a:pPr eaLnBrk="1" hangingPunct="1"/>
            <a:endParaRPr lang="en-US" sz="2000" dirty="0" smtClean="0"/>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304800" y="914400"/>
            <a:ext cx="4800600" cy="4953001"/>
          </a:xfrm>
        </p:spPr>
        <p:txBody>
          <a:bodyPr/>
          <a:lstStyle/>
          <a:p>
            <a:r>
              <a:rPr lang="en-US" dirty="0" smtClean="0">
                <a:cs typeface="Arial" pitchFamily="34" charset="0"/>
              </a:rPr>
              <a:t>Provides capability to the consumer to hire infrastructure components such as servers, storage, and network</a:t>
            </a:r>
          </a:p>
          <a:p>
            <a:r>
              <a:rPr lang="en-US" dirty="0" smtClean="0"/>
              <a:t>Enables consumers to deploy and run software, including OS and applications</a:t>
            </a:r>
          </a:p>
          <a:p>
            <a:r>
              <a:rPr lang="en-US" dirty="0" smtClean="0">
                <a:ea typeface="MS PGothic" pitchFamily="34" charset="-128"/>
              </a:rPr>
              <a:t>Pays for infrastructure components usage, for example, Storage capacity, CPU usage, etc.</a:t>
            </a:r>
            <a:endParaRPr lang="en-US" dirty="0" smtClean="0"/>
          </a:p>
        </p:txBody>
      </p:sp>
      <p:sp>
        <p:nvSpPr>
          <p:cNvPr id="2" name="Title 1"/>
          <p:cNvSpPr>
            <a:spLocks noGrp="1"/>
          </p:cNvSpPr>
          <p:nvPr>
            <p:ph type="title"/>
          </p:nvPr>
        </p:nvSpPr>
        <p:spPr/>
        <p:txBody>
          <a:bodyPr/>
          <a:lstStyle/>
          <a:p>
            <a:r>
              <a:rPr lang="en-US" dirty="0" smtClean="0"/>
              <a:t>Infrastructure-as-a-Service</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16</a:t>
            </a:fld>
            <a:endParaRPr lang="en-US" dirty="0"/>
          </a:p>
        </p:txBody>
      </p:sp>
      <p:sp>
        <p:nvSpPr>
          <p:cNvPr id="19" name="AutoShape 158"/>
          <p:cNvSpPr>
            <a:spLocks noChangeArrowheads="1"/>
          </p:cNvSpPr>
          <p:nvPr/>
        </p:nvSpPr>
        <p:spPr bwMode="auto">
          <a:xfrm>
            <a:off x="6720082" y="954948"/>
            <a:ext cx="134130" cy="492852"/>
          </a:xfrm>
          <a:prstGeom prst="downArrow">
            <a:avLst>
              <a:gd name="adj1" fmla="val 50000"/>
              <a:gd name="adj2" fmla="val 83889"/>
            </a:avLst>
          </a:prstGeom>
          <a:solidFill>
            <a:srgbClr val="000E22"/>
          </a:solidFill>
          <a:ln w="25400" algn="ctr">
            <a:solidFill>
              <a:srgbClr val="333333"/>
            </a:solidFill>
            <a:miter lim="800000"/>
            <a:headEnd/>
            <a:tailEnd type="none" w="lg" len="med"/>
          </a:ln>
        </p:spPr>
        <p:txBody>
          <a:bodyPr wrap="none" lIns="0" tIns="0" rIns="0" bIns="0" anchor="ctr"/>
          <a:lstStyle/>
          <a:p>
            <a:endParaRPr lang="en-IN" baseline="-25000" dirty="0"/>
          </a:p>
        </p:txBody>
      </p:sp>
      <p:sp>
        <p:nvSpPr>
          <p:cNvPr id="31" name="TextBox 30"/>
          <p:cNvSpPr txBox="1"/>
          <p:nvPr/>
        </p:nvSpPr>
        <p:spPr>
          <a:xfrm>
            <a:off x="6934200" y="533400"/>
            <a:ext cx="1447800" cy="276999"/>
          </a:xfrm>
          <a:prstGeom prst="rect">
            <a:avLst/>
          </a:prstGeom>
          <a:noFill/>
        </p:spPr>
        <p:txBody>
          <a:bodyPr wrap="square" rtlCol="0">
            <a:spAutoFit/>
          </a:bodyPr>
          <a:lstStyle/>
          <a:p>
            <a:r>
              <a:rPr lang="en-US" sz="1200" b="1" dirty="0" smtClean="0">
                <a:latin typeface="Calibri" pitchFamily="34" charset="0"/>
              </a:rPr>
              <a:t>Consumer</a:t>
            </a:r>
            <a:endParaRPr lang="en-US" sz="1200" b="1" dirty="0">
              <a:latin typeface="Calibri" pitchFamily="34" charset="0"/>
            </a:endParaRPr>
          </a:p>
        </p:txBody>
      </p:sp>
      <p:pic>
        <p:nvPicPr>
          <p:cNvPr id="33" name="Picture 32" descr="Peep_Formal_Female.png"/>
          <p:cNvPicPr>
            <a:picLocks noChangeAspect="1"/>
          </p:cNvPicPr>
          <p:nvPr/>
        </p:nvPicPr>
        <p:blipFill>
          <a:blip r:embed="rId3" cstate="print"/>
          <a:stretch>
            <a:fillRect/>
          </a:stretch>
        </p:blipFill>
        <p:spPr>
          <a:xfrm>
            <a:off x="6400800" y="228600"/>
            <a:ext cx="762000" cy="850993"/>
          </a:xfrm>
          <a:prstGeom prst="rect">
            <a:avLst/>
          </a:prstGeom>
        </p:spPr>
      </p:pic>
      <p:pic>
        <p:nvPicPr>
          <p:cNvPr id="34" name="Picture 18" descr="cloud_gray"/>
          <p:cNvPicPr>
            <a:picLocks noChangeAspect="1" noChangeArrowheads="1"/>
          </p:cNvPicPr>
          <p:nvPr/>
        </p:nvPicPr>
        <p:blipFill>
          <a:blip r:embed="rId4" cstate="print"/>
          <a:srcRect/>
          <a:stretch>
            <a:fillRect/>
          </a:stretch>
        </p:blipFill>
        <p:spPr bwMode="auto">
          <a:xfrm>
            <a:off x="5105400" y="1479962"/>
            <a:ext cx="4038600" cy="2863438"/>
          </a:xfrm>
          <a:prstGeom prst="rect">
            <a:avLst/>
          </a:prstGeom>
          <a:noFill/>
          <a:ln w="9525">
            <a:noFill/>
            <a:miter lim="800000"/>
            <a:headEnd/>
            <a:tailEnd/>
          </a:ln>
        </p:spPr>
      </p:pic>
      <p:sp>
        <p:nvSpPr>
          <p:cNvPr id="35" name="Text Box 161"/>
          <p:cNvSpPr txBox="1">
            <a:spLocks noChangeArrowheads="1"/>
          </p:cNvSpPr>
          <p:nvPr/>
        </p:nvSpPr>
        <p:spPr bwMode="auto">
          <a:xfrm>
            <a:off x="7526953" y="3124200"/>
            <a:ext cx="857606" cy="153888"/>
          </a:xfrm>
          <a:prstGeom prst="rect">
            <a:avLst/>
          </a:prstGeom>
          <a:noFill/>
          <a:ln w="25400" algn="ctr">
            <a:noFill/>
            <a:miter lim="800000"/>
            <a:headEnd/>
            <a:tailEnd type="none" w="lg" len="med"/>
          </a:ln>
        </p:spPr>
        <p:txBody>
          <a:bodyPr wrap="none" lIns="0" tIns="0" rIns="0" bIns="0">
            <a:spAutoFit/>
          </a:bodyPr>
          <a:lstStyle/>
          <a:p>
            <a:pPr marL="354013" indent="-354013" algn="ctr" defTabSz="941388"/>
            <a:r>
              <a:rPr lang="en-US" sz="1000" b="1" dirty="0">
                <a:latin typeface="Calibri" pitchFamily="34" charset="0"/>
              </a:rPr>
              <a:t>Hired Resources</a:t>
            </a:r>
          </a:p>
        </p:txBody>
      </p:sp>
      <p:sp>
        <p:nvSpPr>
          <p:cNvPr id="37" name="Rectangle 36"/>
          <p:cNvSpPr>
            <a:spLocks noChangeArrowheads="1"/>
          </p:cNvSpPr>
          <p:nvPr/>
        </p:nvSpPr>
        <p:spPr bwMode="auto">
          <a:xfrm>
            <a:off x="6264275" y="174307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Application</a:t>
            </a:r>
          </a:p>
        </p:txBody>
      </p:sp>
      <p:sp>
        <p:nvSpPr>
          <p:cNvPr id="38" name="AutoShape 84"/>
          <p:cNvSpPr>
            <a:spLocks noChangeArrowheads="1"/>
          </p:cNvSpPr>
          <p:nvPr/>
        </p:nvSpPr>
        <p:spPr bwMode="gray">
          <a:xfrm>
            <a:off x="6172200" y="2895600"/>
            <a:ext cx="1196975" cy="1123950"/>
          </a:xfrm>
          <a:prstGeom prst="roundRect">
            <a:avLst>
              <a:gd name="adj" fmla="val 5569"/>
            </a:avLst>
          </a:prstGeom>
          <a:noFill/>
          <a:ln w="19050" algn="ctr">
            <a:solidFill>
              <a:srgbClr val="993300"/>
            </a:solidFill>
            <a:prstDash val="sysDash"/>
            <a:round/>
            <a:headEnd/>
            <a:tailEnd/>
          </a:ln>
        </p:spPr>
        <p:txBody>
          <a:bodyPr wrap="none" anchor="ctr"/>
          <a:lstStyle/>
          <a:p>
            <a:pPr algn="ctr">
              <a:lnSpc>
                <a:spcPct val="90000"/>
              </a:lnSpc>
            </a:pPr>
            <a:endParaRPr lang="en-US" sz="1900" b="1" dirty="0">
              <a:solidFill>
                <a:schemeClr val="bg1"/>
              </a:solidFill>
              <a:latin typeface="Calibri" pitchFamily="34" charset="0"/>
              <a:ea typeface="Arial Unicode MS" pitchFamily="34" charset="-128"/>
              <a:cs typeface="Arial Unicode MS" pitchFamily="34" charset="-128"/>
            </a:endParaRPr>
          </a:p>
        </p:txBody>
      </p:sp>
      <p:sp>
        <p:nvSpPr>
          <p:cNvPr id="39" name="Rectangle 40"/>
          <p:cNvSpPr>
            <a:spLocks noChangeArrowheads="1"/>
          </p:cNvSpPr>
          <p:nvPr/>
        </p:nvSpPr>
        <p:spPr bwMode="auto">
          <a:xfrm>
            <a:off x="6273800" y="216217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Databases</a:t>
            </a:r>
          </a:p>
        </p:txBody>
      </p:sp>
      <p:sp>
        <p:nvSpPr>
          <p:cNvPr id="40" name="Rectangle 40"/>
          <p:cNvSpPr>
            <a:spLocks noChangeArrowheads="1"/>
          </p:cNvSpPr>
          <p:nvPr/>
        </p:nvSpPr>
        <p:spPr bwMode="auto">
          <a:xfrm>
            <a:off x="6273800" y="251460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OS</a:t>
            </a:r>
          </a:p>
        </p:txBody>
      </p:sp>
      <p:sp>
        <p:nvSpPr>
          <p:cNvPr id="41" name="Rectangle 40"/>
          <p:cNvSpPr>
            <a:spLocks noChangeArrowheads="1"/>
          </p:cNvSpPr>
          <p:nvPr/>
        </p:nvSpPr>
        <p:spPr bwMode="auto">
          <a:xfrm>
            <a:off x="6273800" y="294322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Compute</a:t>
            </a:r>
          </a:p>
        </p:txBody>
      </p:sp>
      <p:sp>
        <p:nvSpPr>
          <p:cNvPr id="42" name="Rectangle 40"/>
          <p:cNvSpPr>
            <a:spLocks noChangeArrowheads="1"/>
          </p:cNvSpPr>
          <p:nvPr/>
        </p:nvSpPr>
        <p:spPr bwMode="auto">
          <a:xfrm>
            <a:off x="6273800" y="329565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Storage</a:t>
            </a:r>
          </a:p>
        </p:txBody>
      </p:sp>
      <p:sp>
        <p:nvSpPr>
          <p:cNvPr id="43" name="Rectangle 42"/>
          <p:cNvSpPr>
            <a:spLocks noChangeArrowheads="1"/>
          </p:cNvSpPr>
          <p:nvPr/>
        </p:nvSpPr>
        <p:spPr bwMode="auto">
          <a:xfrm>
            <a:off x="6273800" y="363855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Network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46"/>
          <p:cNvSpPr>
            <a:spLocks noGrp="1"/>
          </p:cNvSpPr>
          <p:nvPr>
            <p:ph sz="half" idx="1"/>
          </p:nvPr>
        </p:nvSpPr>
        <p:spPr>
          <a:xfrm>
            <a:off x="304800" y="914400"/>
            <a:ext cx="8153400" cy="4953001"/>
          </a:xfrm>
        </p:spPr>
        <p:txBody>
          <a:bodyPr/>
          <a:lstStyle/>
          <a:p>
            <a:r>
              <a:rPr lang="en-US" dirty="0" smtClean="0"/>
              <a:t>Amazon Elastic Compute Cloud (EC2) is an IaaS model that provides resizable compute capacity on a pay-per-use basis</a:t>
            </a:r>
          </a:p>
          <a:p>
            <a:pPr lvl="1"/>
            <a:r>
              <a:rPr lang="en-US" dirty="0" smtClean="0"/>
              <a:t>Allows consumers to hire virtual compute on which they run their own applications</a:t>
            </a:r>
          </a:p>
          <a:p>
            <a:r>
              <a:rPr lang="en-US" dirty="0" smtClean="0"/>
              <a:t>EMC </a:t>
            </a:r>
            <a:r>
              <a:rPr lang="en-US" dirty="0" err="1" smtClean="0"/>
              <a:t>Atmos</a:t>
            </a:r>
            <a:r>
              <a:rPr lang="en-US" dirty="0" smtClean="0"/>
              <a:t> Online provides Storage as a service</a:t>
            </a:r>
          </a:p>
          <a:p>
            <a:pPr lvl="1"/>
            <a:r>
              <a:rPr lang="en-US" dirty="0" smtClean="0"/>
              <a:t>Internet accessible, on demand storage</a:t>
            </a:r>
          </a:p>
        </p:txBody>
      </p:sp>
      <p:sp>
        <p:nvSpPr>
          <p:cNvPr id="3224578" name="Rectangle 2"/>
          <p:cNvSpPr>
            <a:spLocks noGrp="1" noChangeArrowheads="1"/>
          </p:cNvSpPr>
          <p:nvPr>
            <p:ph type="title"/>
          </p:nvPr>
        </p:nvSpPr>
        <p:spPr/>
        <p:txBody>
          <a:bodyPr/>
          <a:lstStyle/>
          <a:p>
            <a:r>
              <a:rPr lang="en-US" dirty="0" smtClean="0"/>
              <a:t>IaaS Examples</a:t>
            </a:r>
            <a:endParaRPr lang="en-US" dirty="0"/>
          </a:p>
        </p:txBody>
      </p:sp>
      <p:sp>
        <p:nvSpPr>
          <p:cNvPr id="42" name="Footer Placeholder 3"/>
          <p:cNvSpPr>
            <a:spLocks noGrp="1"/>
          </p:cNvSpPr>
          <p:nvPr>
            <p:ph type="ftr" sz="quarter" idx="13"/>
          </p:nvPr>
        </p:nvSpPr>
        <p:spPr/>
        <p:txBody>
          <a:bodyPr/>
          <a:lstStyle/>
          <a:p>
            <a:r>
              <a:rPr lang="en-US" dirty="0"/>
              <a:t>Cloud Computing </a:t>
            </a:r>
            <a:r>
              <a:rPr lang="en-US" dirty="0" smtClean="0"/>
              <a:t>Primer</a:t>
            </a:r>
            <a:endParaRPr lang="en-US" dirty="0"/>
          </a:p>
        </p:txBody>
      </p:sp>
      <p:sp>
        <p:nvSpPr>
          <p:cNvPr id="43" name="Slide Number Placeholder 4"/>
          <p:cNvSpPr>
            <a:spLocks noGrp="1"/>
          </p:cNvSpPr>
          <p:nvPr>
            <p:ph type="sldNum" sz="quarter" idx="14"/>
          </p:nvPr>
        </p:nvSpPr>
        <p:spPr/>
        <p:txBody>
          <a:bodyPr/>
          <a:lstStyle/>
          <a:p>
            <a:fld id="{F6CF1B83-8C6B-48E2-BB55-A9A940A82833}" type="slidenum">
              <a:rPr lang="en-US" smtClean="0"/>
              <a:pPr/>
              <a:t>17</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304800" y="914400"/>
            <a:ext cx="4572000" cy="4953001"/>
          </a:xfrm>
        </p:spPr>
        <p:txBody>
          <a:bodyPr/>
          <a:lstStyle/>
          <a:p>
            <a:r>
              <a:rPr lang="en-US" altLang="ja-JP" dirty="0" smtClean="0"/>
              <a:t>Capability provided to the consumer to deploy consumer-created or acquired applications on the Cloud provider’s infrastructure</a:t>
            </a:r>
            <a:endParaRPr lang="en-US" altLang="ja-JP" dirty="0" smtClean="0">
              <a:ea typeface="MS PGothic" pitchFamily="34" charset="-128"/>
            </a:endParaRPr>
          </a:p>
          <a:p>
            <a:r>
              <a:rPr lang="en-US" altLang="ja-JP" dirty="0" smtClean="0">
                <a:ea typeface="MS PGothic" pitchFamily="34" charset="-128"/>
              </a:rPr>
              <a:t>Consumer has control over</a:t>
            </a:r>
          </a:p>
          <a:p>
            <a:pPr lvl="1"/>
            <a:r>
              <a:rPr lang="en-US" altLang="ja-JP" dirty="0" smtClean="0">
                <a:ea typeface="MS PGothic" pitchFamily="34" charset="-128"/>
              </a:rPr>
              <a:t>Deployed applications</a:t>
            </a:r>
          </a:p>
          <a:p>
            <a:pPr lvl="1"/>
            <a:r>
              <a:rPr lang="en-US" altLang="ja-JP" dirty="0" smtClean="0">
                <a:ea typeface="MS PGothic" pitchFamily="34" charset="-128"/>
              </a:rPr>
              <a:t>Possible application hosting  environment configurations</a:t>
            </a:r>
          </a:p>
          <a:p>
            <a:r>
              <a:rPr lang="en-US" altLang="ja-JP" dirty="0" smtClean="0">
                <a:ea typeface="MS PGothic" pitchFamily="34" charset="-128"/>
              </a:rPr>
              <a:t>Consumer is billed for </a:t>
            </a:r>
            <a:r>
              <a:rPr lang="en-US" dirty="0" smtClean="0">
                <a:ea typeface="MS PGothic" pitchFamily="34" charset="-128"/>
              </a:rPr>
              <a:t>platform software components</a:t>
            </a:r>
          </a:p>
          <a:p>
            <a:pPr lvl="1"/>
            <a:r>
              <a:rPr lang="en-US" dirty="0" smtClean="0">
                <a:ea typeface="MS PGothic" pitchFamily="34" charset="-128"/>
              </a:rPr>
              <a:t>OS, Database, Middleware </a:t>
            </a:r>
            <a:endParaRPr lang="en-US" dirty="0" smtClean="0"/>
          </a:p>
        </p:txBody>
      </p:sp>
      <p:sp>
        <p:nvSpPr>
          <p:cNvPr id="2" name="Title 1"/>
          <p:cNvSpPr>
            <a:spLocks noGrp="1"/>
          </p:cNvSpPr>
          <p:nvPr>
            <p:ph type="title"/>
          </p:nvPr>
        </p:nvSpPr>
        <p:spPr/>
        <p:txBody>
          <a:bodyPr/>
          <a:lstStyle/>
          <a:p>
            <a:r>
              <a:rPr lang="en-US" dirty="0" smtClean="0"/>
              <a:t>Platform-as-a-Service</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18</a:t>
            </a:fld>
            <a:endParaRPr lang="en-US"/>
          </a:p>
        </p:txBody>
      </p:sp>
      <p:sp>
        <p:nvSpPr>
          <p:cNvPr id="18" name="AutoShape 158"/>
          <p:cNvSpPr>
            <a:spLocks noChangeArrowheads="1"/>
          </p:cNvSpPr>
          <p:nvPr/>
        </p:nvSpPr>
        <p:spPr bwMode="auto">
          <a:xfrm>
            <a:off x="6720082" y="954948"/>
            <a:ext cx="134130" cy="492852"/>
          </a:xfrm>
          <a:prstGeom prst="downArrow">
            <a:avLst>
              <a:gd name="adj1" fmla="val 50000"/>
              <a:gd name="adj2" fmla="val 83889"/>
            </a:avLst>
          </a:prstGeom>
          <a:solidFill>
            <a:srgbClr val="000E22"/>
          </a:solidFill>
          <a:ln w="25400" algn="ctr">
            <a:solidFill>
              <a:srgbClr val="333333"/>
            </a:solidFill>
            <a:miter lim="800000"/>
            <a:headEnd/>
            <a:tailEnd type="none" w="lg" len="med"/>
          </a:ln>
        </p:spPr>
        <p:txBody>
          <a:bodyPr wrap="none" lIns="0" tIns="0" rIns="0" bIns="0" anchor="ctr"/>
          <a:lstStyle/>
          <a:p>
            <a:endParaRPr lang="en-IN" baseline="-25000">
              <a:latin typeface="Calibri" pitchFamily="34" charset="0"/>
            </a:endParaRPr>
          </a:p>
        </p:txBody>
      </p:sp>
      <p:sp>
        <p:nvSpPr>
          <p:cNvPr id="19" name="TextBox 18"/>
          <p:cNvSpPr txBox="1"/>
          <p:nvPr/>
        </p:nvSpPr>
        <p:spPr>
          <a:xfrm>
            <a:off x="6934200" y="533400"/>
            <a:ext cx="1447800" cy="276999"/>
          </a:xfrm>
          <a:prstGeom prst="rect">
            <a:avLst/>
          </a:prstGeom>
          <a:noFill/>
        </p:spPr>
        <p:txBody>
          <a:bodyPr wrap="square" rtlCol="0">
            <a:spAutoFit/>
          </a:bodyPr>
          <a:lstStyle/>
          <a:p>
            <a:r>
              <a:rPr lang="en-US" sz="1200" b="1" dirty="0" smtClean="0">
                <a:latin typeface="Calibri" pitchFamily="34" charset="0"/>
              </a:rPr>
              <a:t>Consumer</a:t>
            </a:r>
            <a:endParaRPr lang="en-US" sz="1200" b="1" dirty="0">
              <a:latin typeface="Calibri" pitchFamily="34" charset="0"/>
            </a:endParaRPr>
          </a:p>
        </p:txBody>
      </p:sp>
      <p:pic>
        <p:nvPicPr>
          <p:cNvPr id="31" name="Picture 30" descr="Peep_Formal_Female.png"/>
          <p:cNvPicPr>
            <a:picLocks noChangeAspect="1"/>
          </p:cNvPicPr>
          <p:nvPr/>
        </p:nvPicPr>
        <p:blipFill>
          <a:blip r:embed="rId3" cstate="print"/>
          <a:stretch>
            <a:fillRect/>
          </a:stretch>
        </p:blipFill>
        <p:spPr>
          <a:xfrm>
            <a:off x="6400800" y="228600"/>
            <a:ext cx="762000" cy="850993"/>
          </a:xfrm>
          <a:prstGeom prst="rect">
            <a:avLst/>
          </a:prstGeom>
        </p:spPr>
      </p:pic>
      <p:pic>
        <p:nvPicPr>
          <p:cNvPr id="33" name="Picture 18" descr="cloud_gray"/>
          <p:cNvPicPr>
            <a:picLocks noChangeAspect="1" noChangeArrowheads="1"/>
          </p:cNvPicPr>
          <p:nvPr/>
        </p:nvPicPr>
        <p:blipFill>
          <a:blip r:embed="rId4" cstate="print"/>
          <a:srcRect/>
          <a:stretch>
            <a:fillRect/>
          </a:stretch>
        </p:blipFill>
        <p:spPr bwMode="auto">
          <a:xfrm>
            <a:off x="5105400" y="1524000"/>
            <a:ext cx="4038600" cy="2863438"/>
          </a:xfrm>
          <a:prstGeom prst="rect">
            <a:avLst/>
          </a:prstGeom>
          <a:noFill/>
          <a:ln w="9525">
            <a:noFill/>
            <a:miter lim="800000"/>
            <a:headEnd/>
            <a:tailEnd/>
          </a:ln>
        </p:spPr>
      </p:pic>
      <p:sp>
        <p:nvSpPr>
          <p:cNvPr id="34" name="Text Box 161"/>
          <p:cNvSpPr txBox="1">
            <a:spLocks noChangeArrowheads="1"/>
          </p:cNvSpPr>
          <p:nvPr/>
        </p:nvSpPr>
        <p:spPr bwMode="auto">
          <a:xfrm>
            <a:off x="7526953" y="3124200"/>
            <a:ext cx="857606" cy="153888"/>
          </a:xfrm>
          <a:prstGeom prst="rect">
            <a:avLst/>
          </a:prstGeom>
          <a:noFill/>
          <a:ln w="25400" algn="ctr">
            <a:noFill/>
            <a:miter lim="800000"/>
            <a:headEnd/>
            <a:tailEnd type="none" w="lg" len="med"/>
          </a:ln>
        </p:spPr>
        <p:txBody>
          <a:bodyPr wrap="none" lIns="0" tIns="0" rIns="0" bIns="0">
            <a:spAutoFit/>
          </a:bodyPr>
          <a:lstStyle/>
          <a:p>
            <a:pPr marL="354013" indent="-354013" algn="ctr" defTabSz="941388"/>
            <a:r>
              <a:rPr lang="en-US" sz="1000" b="1" dirty="0">
                <a:latin typeface="Calibri" pitchFamily="34" charset="0"/>
              </a:rPr>
              <a:t>Hired Resources</a:t>
            </a:r>
          </a:p>
        </p:txBody>
      </p:sp>
      <p:sp>
        <p:nvSpPr>
          <p:cNvPr id="35" name="Rectangle 34"/>
          <p:cNvSpPr>
            <a:spLocks noChangeArrowheads="1"/>
          </p:cNvSpPr>
          <p:nvPr/>
        </p:nvSpPr>
        <p:spPr bwMode="auto">
          <a:xfrm>
            <a:off x="6264275" y="174307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Application</a:t>
            </a:r>
          </a:p>
        </p:txBody>
      </p:sp>
      <p:sp>
        <p:nvSpPr>
          <p:cNvPr id="36" name="AutoShape 84"/>
          <p:cNvSpPr>
            <a:spLocks noChangeArrowheads="1"/>
          </p:cNvSpPr>
          <p:nvPr/>
        </p:nvSpPr>
        <p:spPr bwMode="gray">
          <a:xfrm>
            <a:off x="6172200" y="2133600"/>
            <a:ext cx="1196975" cy="1885950"/>
          </a:xfrm>
          <a:prstGeom prst="roundRect">
            <a:avLst>
              <a:gd name="adj" fmla="val 5569"/>
            </a:avLst>
          </a:prstGeom>
          <a:noFill/>
          <a:ln w="19050" algn="ctr">
            <a:solidFill>
              <a:srgbClr val="993300"/>
            </a:solidFill>
            <a:prstDash val="sysDash"/>
            <a:round/>
            <a:headEnd/>
            <a:tailEnd/>
          </a:ln>
        </p:spPr>
        <p:txBody>
          <a:bodyPr wrap="none" anchor="ctr"/>
          <a:lstStyle/>
          <a:p>
            <a:pPr algn="ctr">
              <a:lnSpc>
                <a:spcPct val="90000"/>
              </a:lnSpc>
            </a:pPr>
            <a:endParaRPr lang="en-US" sz="1900" b="1">
              <a:solidFill>
                <a:schemeClr val="bg1"/>
              </a:solidFill>
              <a:latin typeface="Calibri" pitchFamily="34" charset="0"/>
              <a:ea typeface="Arial Unicode MS" pitchFamily="34" charset="-128"/>
              <a:cs typeface="Arial Unicode MS" pitchFamily="34" charset="-128"/>
            </a:endParaRPr>
          </a:p>
        </p:txBody>
      </p:sp>
      <p:sp>
        <p:nvSpPr>
          <p:cNvPr id="37" name="Rectangle 40"/>
          <p:cNvSpPr>
            <a:spLocks noChangeArrowheads="1"/>
          </p:cNvSpPr>
          <p:nvPr/>
        </p:nvSpPr>
        <p:spPr bwMode="auto">
          <a:xfrm>
            <a:off x="6273800" y="216217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Databases</a:t>
            </a:r>
          </a:p>
        </p:txBody>
      </p:sp>
      <p:sp>
        <p:nvSpPr>
          <p:cNvPr id="38" name="Rectangle 40"/>
          <p:cNvSpPr>
            <a:spLocks noChangeArrowheads="1"/>
          </p:cNvSpPr>
          <p:nvPr/>
        </p:nvSpPr>
        <p:spPr bwMode="auto">
          <a:xfrm>
            <a:off x="6273800" y="251460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OS</a:t>
            </a:r>
          </a:p>
        </p:txBody>
      </p:sp>
      <p:sp>
        <p:nvSpPr>
          <p:cNvPr id="39" name="Rectangle 40"/>
          <p:cNvSpPr>
            <a:spLocks noChangeArrowheads="1"/>
          </p:cNvSpPr>
          <p:nvPr/>
        </p:nvSpPr>
        <p:spPr bwMode="auto">
          <a:xfrm>
            <a:off x="6273800" y="294322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Compute</a:t>
            </a:r>
          </a:p>
        </p:txBody>
      </p:sp>
      <p:sp>
        <p:nvSpPr>
          <p:cNvPr id="40" name="Rectangle 40"/>
          <p:cNvSpPr>
            <a:spLocks noChangeArrowheads="1"/>
          </p:cNvSpPr>
          <p:nvPr/>
        </p:nvSpPr>
        <p:spPr bwMode="auto">
          <a:xfrm>
            <a:off x="6273800" y="329565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Storage</a:t>
            </a:r>
          </a:p>
        </p:txBody>
      </p:sp>
      <p:sp>
        <p:nvSpPr>
          <p:cNvPr id="41" name="Rectangle 40"/>
          <p:cNvSpPr>
            <a:spLocks noChangeArrowheads="1"/>
          </p:cNvSpPr>
          <p:nvPr/>
        </p:nvSpPr>
        <p:spPr bwMode="auto">
          <a:xfrm>
            <a:off x="6273800" y="363855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Network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46"/>
          <p:cNvSpPr>
            <a:spLocks noGrp="1"/>
          </p:cNvSpPr>
          <p:nvPr>
            <p:ph sz="half" idx="1"/>
          </p:nvPr>
        </p:nvSpPr>
        <p:spPr>
          <a:xfrm>
            <a:off x="304800" y="914400"/>
            <a:ext cx="8229600" cy="4953001"/>
          </a:xfrm>
        </p:spPr>
        <p:txBody>
          <a:bodyPr/>
          <a:lstStyle/>
          <a:p>
            <a:r>
              <a:rPr lang="en-US" dirty="0" smtClean="0"/>
              <a:t>Google App Engine provides platform for consumers to deploy or create their own applications </a:t>
            </a:r>
          </a:p>
          <a:p>
            <a:pPr lvl="1"/>
            <a:r>
              <a:rPr lang="en-US" dirty="0" smtClean="0"/>
              <a:t>Allows dynamic allocation of system resources for an application based on the actual demand</a:t>
            </a:r>
          </a:p>
          <a:p>
            <a:pPr lvl="1"/>
            <a:r>
              <a:rPr lang="en-US" dirty="0" smtClean="0"/>
              <a:t>Provides Java and Python environment to create and deploy application</a:t>
            </a:r>
          </a:p>
          <a:p>
            <a:r>
              <a:rPr lang="en-US" dirty="0" smtClean="0"/>
              <a:t>Microsoft Azure Platform provides diverse functionalities to build applications</a:t>
            </a:r>
          </a:p>
          <a:p>
            <a:pPr lvl="1"/>
            <a:r>
              <a:rPr lang="en-US" dirty="0" smtClean="0"/>
              <a:t>Uses existing skills with Visual Studio and </a:t>
            </a:r>
            <a:r>
              <a:rPr lang="en-US" dirty="0" err="1" smtClean="0"/>
              <a:t>.Net</a:t>
            </a:r>
            <a:r>
              <a:rPr lang="en-US" dirty="0" smtClean="0"/>
              <a:t> to build applications</a:t>
            </a:r>
          </a:p>
          <a:p>
            <a:pPr lvl="1"/>
            <a:r>
              <a:rPr lang="en-US" dirty="0" smtClean="0"/>
              <a:t>Builds applications also in Java and PHP using Eclipse and other tools </a:t>
            </a:r>
          </a:p>
        </p:txBody>
      </p:sp>
      <p:sp>
        <p:nvSpPr>
          <p:cNvPr id="3224578" name="Rectangle 2"/>
          <p:cNvSpPr>
            <a:spLocks noGrp="1" noChangeArrowheads="1"/>
          </p:cNvSpPr>
          <p:nvPr>
            <p:ph type="title"/>
          </p:nvPr>
        </p:nvSpPr>
        <p:spPr/>
        <p:txBody>
          <a:bodyPr/>
          <a:lstStyle/>
          <a:p>
            <a:r>
              <a:rPr lang="en-US" dirty="0" smtClean="0"/>
              <a:t>PaaS Examples</a:t>
            </a:r>
            <a:endParaRPr lang="en-US" dirty="0"/>
          </a:p>
        </p:txBody>
      </p:sp>
      <p:sp>
        <p:nvSpPr>
          <p:cNvPr id="42" name="Footer Placeholder 3"/>
          <p:cNvSpPr>
            <a:spLocks noGrp="1"/>
          </p:cNvSpPr>
          <p:nvPr>
            <p:ph type="ftr" sz="quarter" idx="13"/>
          </p:nvPr>
        </p:nvSpPr>
        <p:spPr/>
        <p:txBody>
          <a:bodyPr/>
          <a:lstStyle/>
          <a:p>
            <a:r>
              <a:rPr lang="en-US" dirty="0"/>
              <a:t>Cloud Computing </a:t>
            </a:r>
            <a:r>
              <a:rPr lang="en-US" dirty="0" smtClean="0"/>
              <a:t>Primer</a:t>
            </a:r>
            <a:endParaRPr lang="en-US" dirty="0"/>
          </a:p>
        </p:txBody>
      </p:sp>
      <p:sp>
        <p:nvSpPr>
          <p:cNvPr id="43" name="Slide Number Placeholder 4"/>
          <p:cNvSpPr>
            <a:spLocks noGrp="1"/>
          </p:cNvSpPr>
          <p:nvPr>
            <p:ph type="sldNum" sz="quarter" idx="14"/>
          </p:nvPr>
        </p:nvSpPr>
        <p:spPr/>
        <p:txBody>
          <a:bodyPr/>
          <a:lstStyle/>
          <a:p>
            <a:r>
              <a:rPr lang="en-US" dirty="0" smtClean="0"/>
              <a:t> </a:t>
            </a:r>
            <a:fld id="{F6CF1B83-8C6B-48E2-BB55-A9A940A82833}" type="slidenum">
              <a:rPr lang="en-US" smtClean="0"/>
              <a:pPr/>
              <a:t>19</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4"/>
          <p:cNvSpPr>
            <a:spLocks noGrp="1"/>
          </p:cNvSpPr>
          <p:nvPr>
            <p:ph type="ctrTitle"/>
          </p:nvPr>
        </p:nvSpPr>
        <p:spPr/>
        <p:txBody>
          <a:bodyPr/>
          <a:lstStyle/>
          <a:p>
            <a:r>
              <a:rPr lang="en-US" dirty="0" smtClean="0"/>
              <a:t>Module 8: Cloud Computing Primer</a:t>
            </a:r>
          </a:p>
        </p:txBody>
      </p:sp>
      <p:sp>
        <p:nvSpPr>
          <p:cNvPr id="6" name="Text Placeholder 5"/>
          <p:cNvSpPr>
            <a:spLocks noGrp="1"/>
          </p:cNvSpPr>
          <p:nvPr>
            <p:ph type="subTitle" idx="1"/>
          </p:nvPr>
        </p:nvSpPr>
        <p:spPr>
          <a:xfrm>
            <a:off x="1371600" y="2438400"/>
            <a:ext cx="7086600" cy="3124200"/>
          </a:xfrm>
        </p:spPr>
        <p:txBody>
          <a:bodyPr>
            <a:normAutofit/>
          </a:bodyPr>
          <a:lstStyle/>
          <a:p>
            <a:pPr>
              <a:spcBef>
                <a:spcPts val="1200"/>
              </a:spcBef>
              <a:defRPr/>
            </a:pPr>
            <a:r>
              <a:rPr lang="en-US" dirty="0" smtClean="0">
                <a:solidFill>
                  <a:schemeClr val="bg2">
                    <a:lumMod val="75000"/>
                  </a:schemeClr>
                </a:solidFill>
              </a:rPr>
              <a:t>Upon completion of this module, you should be able to:</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Explain the essential characteristics of Cloud Computing</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Describe the different Cloud services models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Describe the different Cloud deployment models</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Explain the economics of Cloud </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Discuss the benefits and challenges of Cloud </a:t>
            </a:r>
          </a:p>
          <a:p>
            <a:pPr lvl="1" indent="-223838" algn="l">
              <a:buClr>
                <a:srgbClr val="92D050"/>
              </a:buClr>
              <a:buSzPct val="110000"/>
              <a:buFont typeface="Arial" pitchFamily="34" charset="0"/>
              <a:buChar char="•"/>
              <a:defRPr/>
            </a:pPr>
            <a:endParaRPr lang="en-US" sz="2000" dirty="0" smtClean="0">
              <a:solidFill>
                <a:schemeClr val="bg2">
                  <a:lumMod val="75000"/>
                </a:schemeClr>
              </a:solidFill>
            </a:endParaRPr>
          </a:p>
        </p:txBody>
      </p:sp>
      <p:sp>
        <p:nvSpPr>
          <p:cNvPr id="8" name="Footer Placeholder 7"/>
          <p:cNvSpPr>
            <a:spLocks noGrp="1"/>
          </p:cNvSpPr>
          <p:nvPr>
            <p:ph type="ftr" sz="quarter" idx="10"/>
          </p:nvPr>
        </p:nvSpPr>
        <p:spPr/>
        <p:txBody>
          <a:bodyPr/>
          <a:lstStyle/>
          <a:p>
            <a:pPr>
              <a:defRPr/>
            </a:pPr>
            <a:r>
              <a:rPr lang="en-US" dirty="0" smtClean="0"/>
              <a:t>Cloud Computing Primer</a:t>
            </a:r>
            <a:endParaRPr lang="en-US" dirty="0"/>
          </a:p>
        </p:txBody>
      </p:sp>
      <p:sp>
        <p:nvSpPr>
          <p:cNvPr id="4" name="Slide Number Placeholder 3"/>
          <p:cNvSpPr>
            <a:spLocks noGrp="1"/>
          </p:cNvSpPr>
          <p:nvPr>
            <p:ph type="sldNum" sz="quarter" idx="11"/>
          </p:nvPr>
        </p:nvSpPr>
        <p:spPr/>
        <p:txBody>
          <a:bodyPr/>
          <a:lstStyle/>
          <a:p>
            <a:pPr>
              <a:defRPr/>
            </a:pPr>
            <a:fld id="{91E976C5-867F-44DB-A20C-2FC1C56FCDC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304800" y="914400"/>
            <a:ext cx="4953000" cy="4953001"/>
          </a:xfrm>
        </p:spPr>
        <p:txBody>
          <a:bodyPr/>
          <a:lstStyle/>
          <a:p>
            <a:pPr marL="231775" lvl="1" indent="-231775">
              <a:buClr>
                <a:srgbClr val="92D050"/>
              </a:buClr>
              <a:buSzPct val="120000"/>
              <a:buFont typeface="Arial" charset="0"/>
              <a:buChar char="•"/>
            </a:pPr>
            <a:r>
              <a:rPr lang="en-US" sz="2400" dirty="0" smtClean="0"/>
              <a:t>Capability provided to the consumer to use provider’s applications running in a Cloud infrastructure</a:t>
            </a:r>
          </a:p>
          <a:p>
            <a:r>
              <a:rPr lang="en-US" altLang="ja-JP" dirty="0" smtClean="0">
                <a:ea typeface="MS PGothic" pitchFamily="34" charset="-128"/>
              </a:rPr>
              <a:t>Complete stack including application is provided as a service</a:t>
            </a:r>
          </a:p>
          <a:p>
            <a:r>
              <a:rPr lang="en-US" altLang="ja-JP" dirty="0" smtClean="0">
                <a:ea typeface="MS PGothic" pitchFamily="34" charset="-128"/>
              </a:rPr>
              <a:t>Application is accessible from various client devices, for example, via a thin client interface such as a Web browser </a:t>
            </a:r>
          </a:p>
          <a:p>
            <a:r>
              <a:rPr lang="en-US" altLang="ja-JP" dirty="0" smtClean="0">
                <a:ea typeface="MS PGothic" pitchFamily="34" charset="-128"/>
              </a:rPr>
              <a:t>Billing is based on the application usage </a:t>
            </a:r>
          </a:p>
        </p:txBody>
      </p:sp>
      <p:sp>
        <p:nvSpPr>
          <p:cNvPr id="2" name="Title 1"/>
          <p:cNvSpPr>
            <a:spLocks noGrp="1"/>
          </p:cNvSpPr>
          <p:nvPr>
            <p:ph type="title"/>
          </p:nvPr>
        </p:nvSpPr>
        <p:spPr/>
        <p:txBody>
          <a:bodyPr/>
          <a:lstStyle/>
          <a:p>
            <a:r>
              <a:rPr lang="en-US" dirty="0" smtClean="0"/>
              <a:t>Software-as-a-Service</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20</a:t>
            </a:fld>
            <a:endParaRPr lang="en-US"/>
          </a:p>
        </p:txBody>
      </p:sp>
      <p:sp>
        <p:nvSpPr>
          <p:cNvPr id="11" name="AutoShape 158"/>
          <p:cNvSpPr>
            <a:spLocks noChangeArrowheads="1"/>
          </p:cNvSpPr>
          <p:nvPr/>
        </p:nvSpPr>
        <p:spPr bwMode="auto">
          <a:xfrm>
            <a:off x="6720082" y="878748"/>
            <a:ext cx="134130" cy="492852"/>
          </a:xfrm>
          <a:prstGeom prst="downArrow">
            <a:avLst>
              <a:gd name="adj1" fmla="val 50000"/>
              <a:gd name="adj2" fmla="val 83889"/>
            </a:avLst>
          </a:prstGeom>
          <a:solidFill>
            <a:srgbClr val="000E22"/>
          </a:solidFill>
          <a:ln w="25400" algn="ctr">
            <a:solidFill>
              <a:srgbClr val="333333"/>
            </a:solidFill>
            <a:miter lim="800000"/>
            <a:headEnd/>
            <a:tailEnd type="none" w="lg" len="med"/>
          </a:ln>
        </p:spPr>
        <p:txBody>
          <a:bodyPr wrap="none" lIns="0" tIns="0" rIns="0" bIns="0" anchor="ctr"/>
          <a:lstStyle/>
          <a:p>
            <a:endParaRPr lang="en-IN" baseline="-25000">
              <a:latin typeface="Calibri" pitchFamily="34" charset="0"/>
            </a:endParaRPr>
          </a:p>
        </p:txBody>
      </p:sp>
      <p:sp>
        <p:nvSpPr>
          <p:cNvPr id="37" name="TextBox 36"/>
          <p:cNvSpPr txBox="1"/>
          <p:nvPr/>
        </p:nvSpPr>
        <p:spPr>
          <a:xfrm>
            <a:off x="6934200" y="457200"/>
            <a:ext cx="1447800" cy="276999"/>
          </a:xfrm>
          <a:prstGeom prst="rect">
            <a:avLst/>
          </a:prstGeom>
          <a:noFill/>
        </p:spPr>
        <p:txBody>
          <a:bodyPr wrap="square" rtlCol="0">
            <a:spAutoFit/>
          </a:bodyPr>
          <a:lstStyle/>
          <a:p>
            <a:r>
              <a:rPr lang="en-US" sz="1200" b="1" dirty="0" smtClean="0">
                <a:latin typeface="Calibri" pitchFamily="34" charset="0"/>
              </a:rPr>
              <a:t>Consumer</a:t>
            </a:r>
            <a:endParaRPr lang="en-US" sz="1200" b="1" dirty="0">
              <a:latin typeface="Calibri" pitchFamily="34" charset="0"/>
            </a:endParaRPr>
          </a:p>
        </p:txBody>
      </p:sp>
      <p:pic>
        <p:nvPicPr>
          <p:cNvPr id="52" name="Picture 51" descr="Peep_Formal_Female.png"/>
          <p:cNvPicPr>
            <a:picLocks noChangeAspect="1"/>
          </p:cNvPicPr>
          <p:nvPr/>
        </p:nvPicPr>
        <p:blipFill>
          <a:blip r:embed="rId3" cstate="print"/>
          <a:stretch>
            <a:fillRect/>
          </a:stretch>
        </p:blipFill>
        <p:spPr>
          <a:xfrm>
            <a:off x="6400800" y="152400"/>
            <a:ext cx="762000" cy="850993"/>
          </a:xfrm>
          <a:prstGeom prst="rect">
            <a:avLst/>
          </a:prstGeom>
        </p:spPr>
      </p:pic>
      <p:pic>
        <p:nvPicPr>
          <p:cNvPr id="18" name="Picture 18" descr="cloud_gray"/>
          <p:cNvPicPr>
            <a:picLocks noChangeAspect="1" noChangeArrowheads="1"/>
          </p:cNvPicPr>
          <p:nvPr/>
        </p:nvPicPr>
        <p:blipFill>
          <a:blip r:embed="rId4" cstate="print"/>
          <a:srcRect/>
          <a:stretch>
            <a:fillRect/>
          </a:stretch>
        </p:blipFill>
        <p:spPr bwMode="auto">
          <a:xfrm>
            <a:off x="5105400" y="1403762"/>
            <a:ext cx="4038600" cy="2863438"/>
          </a:xfrm>
          <a:prstGeom prst="rect">
            <a:avLst/>
          </a:prstGeom>
          <a:noFill/>
          <a:ln w="9525">
            <a:noFill/>
            <a:miter lim="800000"/>
            <a:headEnd/>
            <a:tailEnd/>
          </a:ln>
        </p:spPr>
      </p:pic>
      <p:sp>
        <p:nvSpPr>
          <p:cNvPr id="19" name="Text Box 161"/>
          <p:cNvSpPr txBox="1">
            <a:spLocks noChangeArrowheads="1"/>
          </p:cNvSpPr>
          <p:nvPr/>
        </p:nvSpPr>
        <p:spPr bwMode="auto">
          <a:xfrm>
            <a:off x="7526953" y="3048000"/>
            <a:ext cx="857606" cy="153888"/>
          </a:xfrm>
          <a:prstGeom prst="rect">
            <a:avLst/>
          </a:prstGeom>
          <a:noFill/>
          <a:ln w="25400" algn="ctr">
            <a:noFill/>
            <a:miter lim="800000"/>
            <a:headEnd/>
            <a:tailEnd type="none" w="lg" len="med"/>
          </a:ln>
        </p:spPr>
        <p:txBody>
          <a:bodyPr wrap="none" lIns="0" tIns="0" rIns="0" bIns="0">
            <a:spAutoFit/>
          </a:bodyPr>
          <a:lstStyle/>
          <a:p>
            <a:pPr marL="354013" indent="-354013" algn="ctr" defTabSz="941388"/>
            <a:r>
              <a:rPr lang="en-US" sz="1000" b="1" dirty="0">
                <a:latin typeface="Calibri" pitchFamily="34" charset="0"/>
              </a:rPr>
              <a:t>Hired Resources</a:t>
            </a:r>
          </a:p>
        </p:txBody>
      </p:sp>
      <p:sp>
        <p:nvSpPr>
          <p:cNvPr id="20" name="Rectangle 19"/>
          <p:cNvSpPr>
            <a:spLocks noChangeArrowheads="1"/>
          </p:cNvSpPr>
          <p:nvPr/>
        </p:nvSpPr>
        <p:spPr bwMode="auto">
          <a:xfrm>
            <a:off x="6264275" y="166687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Application</a:t>
            </a:r>
          </a:p>
        </p:txBody>
      </p:sp>
      <p:sp>
        <p:nvSpPr>
          <p:cNvPr id="21" name="AutoShape 84"/>
          <p:cNvSpPr>
            <a:spLocks noChangeArrowheads="1"/>
          </p:cNvSpPr>
          <p:nvPr/>
        </p:nvSpPr>
        <p:spPr bwMode="gray">
          <a:xfrm>
            <a:off x="6172200" y="1600200"/>
            <a:ext cx="1196975" cy="2343150"/>
          </a:xfrm>
          <a:prstGeom prst="roundRect">
            <a:avLst>
              <a:gd name="adj" fmla="val 5569"/>
            </a:avLst>
          </a:prstGeom>
          <a:noFill/>
          <a:ln w="19050" algn="ctr">
            <a:solidFill>
              <a:srgbClr val="993300"/>
            </a:solidFill>
            <a:prstDash val="sysDash"/>
            <a:round/>
            <a:headEnd/>
            <a:tailEnd/>
          </a:ln>
        </p:spPr>
        <p:txBody>
          <a:bodyPr wrap="none" anchor="ctr"/>
          <a:lstStyle/>
          <a:p>
            <a:pPr algn="ctr">
              <a:lnSpc>
                <a:spcPct val="90000"/>
              </a:lnSpc>
            </a:pPr>
            <a:endParaRPr lang="en-US" sz="1900" b="1">
              <a:solidFill>
                <a:schemeClr val="bg1"/>
              </a:solidFill>
              <a:latin typeface="Calibri" pitchFamily="34" charset="0"/>
              <a:ea typeface="Arial Unicode MS" pitchFamily="34" charset="-128"/>
              <a:cs typeface="Arial Unicode MS" pitchFamily="34" charset="-128"/>
            </a:endParaRPr>
          </a:p>
        </p:txBody>
      </p:sp>
      <p:sp>
        <p:nvSpPr>
          <p:cNvPr id="22" name="Rectangle 40"/>
          <p:cNvSpPr>
            <a:spLocks noChangeArrowheads="1"/>
          </p:cNvSpPr>
          <p:nvPr/>
        </p:nvSpPr>
        <p:spPr bwMode="auto">
          <a:xfrm>
            <a:off x="6273800" y="208597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Databases</a:t>
            </a:r>
          </a:p>
        </p:txBody>
      </p:sp>
      <p:sp>
        <p:nvSpPr>
          <p:cNvPr id="23" name="Rectangle 40"/>
          <p:cNvSpPr>
            <a:spLocks noChangeArrowheads="1"/>
          </p:cNvSpPr>
          <p:nvPr/>
        </p:nvSpPr>
        <p:spPr bwMode="auto">
          <a:xfrm>
            <a:off x="6273800" y="243840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a:solidFill>
                  <a:srgbClr val="FFFFFF"/>
                </a:solidFill>
                <a:latin typeface="Calibri" pitchFamily="34" charset="0"/>
              </a:rPr>
              <a:t>OS</a:t>
            </a:r>
          </a:p>
        </p:txBody>
      </p:sp>
      <p:sp>
        <p:nvSpPr>
          <p:cNvPr id="24" name="Rectangle 40"/>
          <p:cNvSpPr>
            <a:spLocks noChangeArrowheads="1"/>
          </p:cNvSpPr>
          <p:nvPr/>
        </p:nvSpPr>
        <p:spPr bwMode="auto">
          <a:xfrm>
            <a:off x="6273800" y="2867025"/>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Compute</a:t>
            </a:r>
          </a:p>
        </p:txBody>
      </p:sp>
      <p:sp>
        <p:nvSpPr>
          <p:cNvPr id="25" name="Rectangle 40"/>
          <p:cNvSpPr>
            <a:spLocks noChangeArrowheads="1"/>
          </p:cNvSpPr>
          <p:nvPr/>
        </p:nvSpPr>
        <p:spPr bwMode="auto">
          <a:xfrm>
            <a:off x="6273800" y="321945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a:solidFill>
                  <a:srgbClr val="FFFFFF"/>
                </a:solidFill>
                <a:latin typeface="Calibri" pitchFamily="34" charset="0"/>
              </a:rPr>
              <a:t>Storage</a:t>
            </a:r>
          </a:p>
        </p:txBody>
      </p:sp>
      <p:sp>
        <p:nvSpPr>
          <p:cNvPr id="26" name="Rectangle 40"/>
          <p:cNvSpPr>
            <a:spLocks noChangeArrowheads="1"/>
          </p:cNvSpPr>
          <p:nvPr/>
        </p:nvSpPr>
        <p:spPr bwMode="auto">
          <a:xfrm>
            <a:off x="6273800" y="3562350"/>
            <a:ext cx="993775" cy="304800"/>
          </a:xfrm>
          <a:prstGeom prst="rect">
            <a:avLst/>
          </a:prstGeom>
          <a:gradFill rotWithShape="1">
            <a:gsLst>
              <a:gs pos="0">
                <a:schemeClr val="tx2"/>
              </a:gs>
              <a:gs pos="100000">
                <a:schemeClr val="tx2">
                  <a:gamma/>
                  <a:shade val="46275"/>
                  <a:invGamma/>
                </a:schemeClr>
              </a:gs>
            </a:gsLst>
            <a:lin ang="5400000" scaled="1"/>
          </a:gradFill>
          <a:ln w="25400" algn="ctr">
            <a:solidFill>
              <a:srgbClr val="C0C0C0"/>
            </a:solidFill>
            <a:miter lim="800000"/>
            <a:headEnd/>
            <a:tailEnd/>
          </a:ln>
        </p:spPr>
        <p:txBody>
          <a:bodyPr anchor="ctr"/>
          <a:lstStyle/>
          <a:p>
            <a:pPr algn="ctr">
              <a:defRPr/>
            </a:pPr>
            <a:r>
              <a:rPr lang="en-US" sz="1200" b="1" dirty="0">
                <a:solidFill>
                  <a:srgbClr val="FFFFFF"/>
                </a:solidFill>
                <a:latin typeface="Calibri" pitchFamily="34" charset="0"/>
              </a:rPr>
              <a:t>Network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ontent Placeholder 46"/>
          <p:cNvSpPr>
            <a:spLocks noGrp="1"/>
          </p:cNvSpPr>
          <p:nvPr>
            <p:ph sz="half" idx="1"/>
          </p:nvPr>
        </p:nvSpPr>
        <p:spPr>
          <a:xfrm>
            <a:off x="304800" y="914400"/>
            <a:ext cx="8153400" cy="4953001"/>
          </a:xfrm>
        </p:spPr>
        <p:txBody>
          <a:bodyPr/>
          <a:lstStyle/>
          <a:p>
            <a:r>
              <a:rPr lang="en-US" dirty="0" smtClean="0"/>
              <a:t>EMC Mozy is a Software-as-a-Service solution for on-line backup</a:t>
            </a:r>
          </a:p>
          <a:p>
            <a:pPr lvl="1"/>
            <a:r>
              <a:rPr lang="en-US" dirty="0" smtClean="0"/>
              <a:t>Consumers can leverage the Mozy console to perform automatic, secured, online backup and recovery of their data with ease</a:t>
            </a:r>
          </a:p>
          <a:p>
            <a:r>
              <a:rPr lang="en-US" dirty="0" smtClean="0"/>
              <a:t>Salesforce.com is a Software-as-a-Service solution for CRM application</a:t>
            </a:r>
          </a:p>
          <a:p>
            <a:pPr lvl="1"/>
            <a:r>
              <a:rPr lang="en-US" dirty="0" smtClean="0"/>
              <a:t>Consumers can access CRM applications from anywhere, any time</a:t>
            </a:r>
          </a:p>
          <a:p>
            <a:endParaRPr lang="en-US" dirty="0"/>
          </a:p>
        </p:txBody>
      </p:sp>
      <p:sp>
        <p:nvSpPr>
          <p:cNvPr id="3224578" name="Rectangle 2"/>
          <p:cNvSpPr>
            <a:spLocks noGrp="1" noChangeArrowheads="1"/>
          </p:cNvSpPr>
          <p:nvPr>
            <p:ph type="title"/>
          </p:nvPr>
        </p:nvSpPr>
        <p:spPr/>
        <p:txBody>
          <a:bodyPr/>
          <a:lstStyle/>
          <a:p>
            <a:r>
              <a:rPr lang="en-US" dirty="0" smtClean="0"/>
              <a:t>SaaS Examples</a:t>
            </a:r>
            <a:endParaRPr lang="en-US" dirty="0"/>
          </a:p>
        </p:txBody>
      </p:sp>
      <p:sp>
        <p:nvSpPr>
          <p:cNvPr id="42" name="Footer Placeholder 3"/>
          <p:cNvSpPr>
            <a:spLocks noGrp="1"/>
          </p:cNvSpPr>
          <p:nvPr>
            <p:ph type="ftr" sz="quarter" idx="13"/>
          </p:nvPr>
        </p:nvSpPr>
        <p:spPr/>
        <p:txBody>
          <a:bodyPr/>
          <a:lstStyle/>
          <a:p>
            <a:r>
              <a:rPr lang="en-US" dirty="0"/>
              <a:t>Cloud Computing </a:t>
            </a:r>
            <a:r>
              <a:rPr lang="en-US" dirty="0" smtClean="0"/>
              <a:t>Primer</a:t>
            </a:r>
            <a:endParaRPr lang="en-US" dirty="0"/>
          </a:p>
        </p:txBody>
      </p:sp>
      <p:sp>
        <p:nvSpPr>
          <p:cNvPr id="43" name="Slide Number Placeholder 4"/>
          <p:cNvSpPr>
            <a:spLocks noGrp="1"/>
          </p:cNvSpPr>
          <p:nvPr>
            <p:ph type="sldNum" sz="quarter" idx="14"/>
          </p:nvPr>
        </p:nvSpPr>
        <p:spPr/>
        <p:txBody>
          <a:bodyPr/>
          <a:lstStyle/>
          <a:p>
            <a:r>
              <a:rPr lang="en-US" dirty="0" smtClean="0"/>
              <a:t> </a:t>
            </a:r>
            <a:fld id="{F6CF1B83-8C6B-48E2-BB55-A9A940A82833}" type="slidenum">
              <a:rPr lang="en-US"/>
              <a:pPr/>
              <a:t>21</a:t>
            </a:fld>
            <a:endParaRPr lang="en-US" dirty="0"/>
          </a:p>
        </p:txBody>
      </p:sp>
    </p:spTree>
    <p:custDataLst>
      <p:tags r:id="rId1"/>
    </p:custData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5" descr="cloud_gray"/>
          <p:cNvPicPr>
            <a:picLocks noChangeAspect="1" noChangeArrowheads="1"/>
          </p:cNvPicPr>
          <p:nvPr/>
        </p:nvPicPr>
        <p:blipFill>
          <a:blip r:embed="rId3" cstate="print"/>
          <a:srcRect/>
          <a:stretch>
            <a:fillRect/>
          </a:stretch>
        </p:blipFill>
        <p:spPr bwMode="auto">
          <a:xfrm>
            <a:off x="2495550" y="2273300"/>
            <a:ext cx="4676775" cy="2978150"/>
          </a:xfrm>
          <a:prstGeom prst="rect">
            <a:avLst/>
          </a:prstGeom>
          <a:noFill/>
          <a:ln w="9525">
            <a:noFill/>
            <a:miter lim="800000"/>
            <a:headEnd/>
            <a:tailEnd/>
          </a:ln>
        </p:spPr>
      </p:pic>
      <p:sp>
        <p:nvSpPr>
          <p:cNvPr id="4" name="Title 3"/>
          <p:cNvSpPr>
            <a:spLocks noGrp="1"/>
          </p:cNvSpPr>
          <p:nvPr>
            <p:ph type="title"/>
          </p:nvPr>
        </p:nvSpPr>
        <p:spPr/>
        <p:txBody>
          <a:bodyPr/>
          <a:lstStyle/>
          <a:p>
            <a:r>
              <a:rPr lang="en-US" dirty="0" smtClean="0"/>
              <a:t>Cloud Deployment Model – Public Cloud</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F6773B01-4140-4737-A600-00C5477C65A7}" type="slidenum">
              <a:rPr lang="en-US" smtClean="0"/>
              <a:pPr>
                <a:defRPr/>
              </a:pPr>
              <a:t>22</a:t>
            </a:fld>
            <a:endParaRPr lang="en-US" dirty="0"/>
          </a:p>
        </p:txBody>
      </p:sp>
      <p:sp>
        <p:nvSpPr>
          <p:cNvPr id="7" name="Arc 31"/>
          <p:cNvSpPr>
            <a:spLocks/>
          </p:cNvSpPr>
          <p:nvPr/>
        </p:nvSpPr>
        <p:spPr bwMode="auto">
          <a:xfrm flipH="1">
            <a:off x="5484813" y="2606675"/>
            <a:ext cx="1357312" cy="685800"/>
          </a:xfrm>
          <a:custGeom>
            <a:avLst/>
            <a:gdLst>
              <a:gd name="T0" fmla="*/ 0 w 24036"/>
              <a:gd name="T1" fmla="*/ 4382 h 21600"/>
              <a:gd name="T2" fmla="*/ 1357312 w 24036"/>
              <a:gd name="T3" fmla="*/ 685800 h 21600"/>
              <a:gd name="T4" fmla="*/ 137561 w 24036"/>
              <a:gd name="T5" fmla="*/ 685800 h 21600"/>
              <a:gd name="T6" fmla="*/ 0 60000 65536"/>
              <a:gd name="T7" fmla="*/ 0 60000 65536"/>
              <a:gd name="T8" fmla="*/ 0 60000 65536"/>
              <a:gd name="T9" fmla="*/ 0 w 24036"/>
              <a:gd name="T10" fmla="*/ 0 h 21600"/>
              <a:gd name="T11" fmla="*/ 24036 w 24036"/>
              <a:gd name="T12" fmla="*/ 21600 h 21600"/>
            </a:gdLst>
            <a:ahLst/>
            <a:cxnLst>
              <a:cxn ang="T6">
                <a:pos x="T0" y="T1"/>
              </a:cxn>
              <a:cxn ang="T7">
                <a:pos x="T2" y="T3"/>
              </a:cxn>
              <a:cxn ang="T8">
                <a:pos x="T4" y="T5"/>
              </a:cxn>
            </a:cxnLst>
            <a:rect l="T9" t="T10" r="T11" b="T12"/>
            <a:pathLst>
              <a:path w="24036" h="21600" fill="none" extrusionOk="0">
                <a:moveTo>
                  <a:pt x="-1" y="137"/>
                </a:moveTo>
                <a:cubicBezTo>
                  <a:pt x="808" y="46"/>
                  <a:pt x="1622" y="-1"/>
                  <a:pt x="2436" y="0"/>
                </a:cubicBezTo>
                <a:cubicBezTo>
                  <a:pt x="14365" y="0"/>
                  <a:pt x="24036" y="9670"/>
                  <a:pt x="24036" y="21600"/>
                </a:cubicBezTo>
              </a:path>
              <a:path w="24036" h="21600" stroke="0" extrusionOk="0">
                <a:moveTo>
                  <a:pt x="-1" y="137"/>
                </a:moveTo>
                <a:cubicBezTo>
                  <a:pt x="808" y="46"/>
                  <a:pt x="1622" y="-1"/>
                  <a:pt x="2436" y="0"/>
                </a:cubicBezTo>
                <a:cubicBezTo>
                  <a:pt x="14365" y="0"/>
                  <a:pt x="24036" y="9670"/>
                  <a:pt x="24036" y="21600"/>
                </a:cubicBezTo>
                <a:lnTo>
                  <a:pt x="2436" y="21600"/>
                </a:lnTo>
                <a:close/>
              </a:path>
            </a:pathLst>
          </a:custGeom>
          <a:noFill/>
          <a:ln w="38100">
            <a:solidFill>
              <a:schemeClr val="tx2"/>
            </a:solidFill>
            <a:round/>
            <a:headEnd/>
            <a:tailEnd/>
          </a:ln>
        </p:spPr>
        <p:txBody>
          <a:bodyPr wrap="none" anchor="ctr"/>
          <a:lstStyle/>
          <a:p>
            <a:endParaRPr lang="en-US">
              <a:latin typeface="Calibri" pitchFamily="34" charset="0"/>
            </a:endParaRPr>
          </a:p>
        </p:txBody>
      </p:sp>
      <p:sp>
        <p:nvSpPr>
          <p:cNvPr id="8" name="Arc 37"/>
          <p:cNvSpPr>
            <a:spLocks/>
          </p:cNvSpPr>
          <p:nvPr/>
        </p:nvSpPr>
        <p:spPr bwMode="auto">
          <a:xfrm flipV="1">
            <a:off x="1814513" y="4748213"/>
            <a:ext cx="1311275" cy="527050"/>
          </a:xfrm>
          <a:custGeom>
            <a:avLst/>
            <a:gdLst>
              <a:gd name="T0" fmla="*/ 0 w 23227"/>
              <a:gd name="T1" fmla="*/ 1077 h 29843"/>
              <a:gd name="T2" fmla="*/ 1218971 w 23227"/>
              <a:gd name="T3" fmla="*/ 527050 h 29843"/>
              <a:gd name="T4" fmla="*/ 91852 w 23227"/>
              <a:gd name="T5" fmla="*/ 381472 h 29843"/>
              <a:gd name="T6" fmla="*/ 0 60000 65536"/>
              <a:gd name="T7" fmla="*/ 0 60000 65536"/>
              <a:gd name="T8" fmla="*/ 0 60000 65536"/>
              <a:gd name="T9" fmla="*/ 0 w 23227"/>
              <a:gd name="T10" fmla="*/ 0 h 29843"/>
              <a:gd name="T11" fmla="*/ 23227 w 23227"/>
              <a:gd name="T12" fmla="*/ 29843 h 29843"/>
            </a:gdLst>
            <a:ahLst/>
            <a:cxnLst>
              <a:cxn ang="T6">
                <a:pos x="T0" y="T1"/>
              </a:cxn>
              <a:cxn ang="T7">
                <a:pos x="T2" y="T3"/>
              </a:cxn>
              <a:cxn ang="T8">
                <a:pos x="T4" y="T5"/>
              </a:cxn>
            </a:cxnLst>
            <a:rect l="T9" t="T10" r="T11" b="T12"/>
            <a:pathLst>
              <a:path w="23227" h="29843" fill="none" extrusionOk="0">
                <a:moveTo>
                  <a:pt x="0" y="61"/>
                </a:moveTo>
                <a:cubicBezTo>
                  <a:pt x="541" y="20"/>
                  <a:pt x="1084" y="-1"/>
                  <a:pt x="1627" y="0"/>
                </a:cubicBezTo>
                <a:cubicBezTo>
                  <a:pt x="13556" y="0"/>
                  <a:pt x="23227" y="9670"/>
                  <a:pt x="23227" y="21600"/>
                </a:cubicBezTo>
                <a:cubicBezTo>
                  <a:pt x="23227" y="24428"/>
                  <a:pt x="22671" y="27228"/>
                  <a:pt x="21592" y="29843"/>
                </a:cubicBezTo>
              </a:path>
              <a:path w="23227" h="29843" stroke="0" extrusionOk="0">
                <a:moveTo>
                  <a:pt x="0" y="61"/>
                </a:moveTo>
                <a:cubicBezTo>
                  <a:pt x="541" y="20"/>
                  <a:pt x="1084" y="-1"/>
                  <a:pt x="1627" y="0"/>
                </a:cubicBezTo>
                <a:cubicBezTo>
                  <a:pt x="13556" y="0"/>
                  <a:pt x="23227" y="9670"/>
                  <a:pt x="23227" y="21600"/>
                </a:cubicBezTo>
                <a:cubicBezTo>
                  <a:pt x="23227" y="24428"/>
                  <a:pt x="22671" y="27228"/>
                  <a:pt x="21592" y="29843"/>
                </a:cubicBezTo>
                <a:lnTo>
                  <a:pt x="1627" y="21600"/>
                </a:lnTo>
                <a:close/>
              </a:path>
            </a:pathLst>
          </a:custGeom>
          <a:noFill/>
          <a:ln w="38100">
            <a:solidFill>
              <a:schemeClr val="tx2"/>
            </a:solidFill>
            <a:round/>
            <a:headEnd/>
            <a:tailEnd/>
          </a:ln>
        </p:spPr>
        <p:txBody>
          <a:bodyPr wrap="none" anchor="ctr"/>
          <a:lstStyle/>
          <a:p>
            <a:endParaRPr lang="en-US">
              <a:latin typeface="Calibri" pitchFamily="34" charset="0"/>
            </a:endParaRPr>
          </a:p>
        </p:txBody>
      </p:sp>
      <p:sp>
        <p:nvSpPr>
          <p:cNvPr id="11" name="Arc 32"/>
          <p:cNvSpPr>
            <a:spLocks/>
          </p:cNvSpPr>
          <p:nvPr/>
        </p:nvSpPr>
        <p:spPr bwMode="auto">
          <a:xfrm>
            <a:off x="2209800" y="2682875"/>
            <a:ext cx="1143000" cy="457200"/>
          </a:xfrm>
          <a:custGeom>
            <a:avLst/>
            <a:gdLst>
              <a:gd name="T0" fmla="*/ 0 w 21600"/>
              <a:gd name="T1" fmla="*/ 0 h 21600"/>
              <a:gd name="T2" fmla="*/ 1143000 w 21600"/>
              <a:gd name="T3" fmla="*/ 457200 h 21600"/>
              <a:gd name="T4" fmla="*/ 0 w 21600"/>
              <a:gd name="T5" fmla="*/ 457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none" anchor="ctr"/>
          <a:lstStyle/>
          <a:p>
            <a:endParaRPr lang="en-US">
              <a:latin typeface="Calibri" pitchFamily="34" charset="0"/>
            </a:endParaRPr>
          </a:p>
        </p:txBody>
      </p:sp>
      <p:pic>
        <p:nvPicPr>
          <p:cNvPr id="14" name="Picture 26" descr="Peep_Black_Male.png"/>
          <p:cNvPicPr>
            <a:picLocks noChangeAspect="1"/>
          </p:cNvPicPr>
          <p:nvPr/>
        </p:nvPicPr>
        <p:blipFill>
          <a:blip r:embed="rId4" cstate="print"/>
          <a:srcRect/>
          <a:stretch>
            <a:fillRect/>
          </a:stretch>
        </p:blipFill>
        <p:spPr bwMode="auto">
          <a:xfrm>
            <a:off x="942975" y="4283075"/>
            <a:ext cx="1401763" cy="1584325"/>
          </a:xfrm>
          <a:prstGeom prst="rect">
            <a:avLst/>
          </a:prstGeom>
          <a:noFill/>
          <a:ln w="9525">
            <a:noFill/>
            <a:miter lim="800000"/>
            <a:headEnd/>
            <a:tailEnd/>
          </a:ln>
        </p:spPr>
      </p:pic>
      <p:pic>
        <p:nvPicPr>
          <p:cNvPr id="19" name="Picture 14" descr="datacenter"/>
          <p:cNvPicPr>
            <a:picLocks noChangeAspect="1" noChangeArrowheads="1"/>
          </p:cNvPicPr>
          <p:nvPr/>
        </p:nvPicPr>
        <p:blipFill>
          <a:blip r:embed="rId5" cstate="print"/>
          <a:srcRect/>
          <a:stretch>
            <a:fillRect/>
          </a:stretch>
        </p:blipFill>
        <p:spPr bwMode="auto">
          <a:xfrm>
            <a:off x="4191000" y="3836875"/>
            <a:ext cx="565150" cy="658925"/>
          </a:xfrm>
          <a:prstGeom prst="rect">
            <a:avLst/>
          </a:prstGeom>
          <a:noFill/>
          <a:ln w="9525">
            <a:noFill/>
            <a:miter lim="800000"/>
            <a:headEnd/>
            <a:tailEnd/>
          </a:ln>
        </p:spPr>
      </p:pic>
      <p:sp>
        <p:nvSpPr>
          <p:cNvPr id="20" name="Text Box 38"/>
          <p:cNvSpPr txBox="1">
            <a:spLocks noChangeArrowheads="1"/>
          </p:cNvSpPr>
          <p:nvPr/>
        </p:nvSpPr>
        <p:spPr bwMode="auto">
          <a:xfrm>
            <a:off x="1177503" y="1143000"/>
            <a:ext cx="1337097" cy="369332"/>
          </a:xfrm>
          <a:prstGeom prst="rect">
            <a:avLst/>
          </a:prstGeom>
          <a:noFill/>
          <a:ln w="9525">
            <a:noFill/>
            <a:miter lim="800000"/>
            <a:headEnd/>
            <a:tailEnd/>
          </a:ln>
        </p:spPr>
        <p:txBody>
          <a:bodyPr wrap="none">
            <a:spAutoFit/>
          </a:bodyPr>
          <a:lstStyle/>
          <a:p>
            <a:r>
              <a:rPr lang="en-US" b="1" dirty="0">
                <a:latin typeface="Calibri" pitchFamily="34" charset="0"/>
              </a:rPr>
              <a:t>Enterprise P</a:t>
            </a:r>
          </a:p>
        </p:txBody>
      </p:sp>
      <p:sp>
        <p:nvSpPr>
          <p:cNvPr id="21" name="Text Box 40"/>
          <p:cNvSpPr txBox="1">
            <a:spLocks noChangeArrowheads="1"/>
          </p:cNvSpPr>
          <p:nvPr/>
        </p:nvSpPr>
        <p:spPr bwMode="auto">
          <a:xfrm>
            <a:off x="1250769" y="3870434"/>
            <a:ext cx="806631" cy="369332"/>
          </a:xfrm>
          <a:prstGeom prst="rect">
            <a:avLst/>
          </a:prstGeom>
          <a:noFill/>
          <a:ln w="9525">
            <a:noFill/>
            <a:miter lim="800000"/>
            <a:headEnd/>
            <a:tailEnd/>
          </a:ln>
        </p:spPr>
        <p:txBody>
          <a:bodyPr wrap="none">
            <a:spAutoFit/>
          </a:bodyPr>
          <a:lstStyle/>
          <a:p>
            <a:r>
              <a:rPr lang="en-US" b="1" dirty="0">
                <a:latin typeface="Calibri" pitchFamily="34" charset="0"/>
              </a:rPr>
              <a:t>User R</a:t>
            </a:r>
          </a:p>
        </p:txBody>
      </p:sp>
      <p:sp>
        <p:nvSpPr>
          <p:cNvPr id="22" name="Text Box 41"/>
          <p:cNvSpPr txBox="1">
            <a:spLocks noChangeArrowheads="1"/>
          </p:cNvSpPr>
          <p:nvPr/>
        </p:nvSpPr>
        <p:spPr bwMode="auto">
          <a:xfrm>
            <a:off x="3659178" y="2667000"/>
            <a:ext cx="1569720" cy="646331"/>
          </a:xfrm>
          <a:prstGeom prst="rect">
            <a:avLst/>
          </a:prstGeom>
          <a:noFill/>
          <a:ln w="9525">
            <a:noFill/>
            <a:miter lim="800000"/>
            <a:headEnd/>
            <a:tailEnd/>
          </a:ln>
        </p:spPr>
        <p:txBody>
          <a:bodyPr wrap="square">
            <a:spAutoFit/>
          </a:bodyPr>
          <a:lstStyle/>
          <a:p>
            <a:pPr algn="ctr"/>
            <a:r>
              <a:rPr lang="en-US" b="1" dirty="0">
                <a:latin typeface="Calibri" pitchFamily="34" charset="0"/>
              </a:rPr>
              <a:t>Cloud Service Provider</a:t>
            </a:r>
          </a:p>
        </p:txBody>
      </p:sp>
      <p:sp>
        <p:nvSpPr>
          <p:cNvPr id="23" name="Text Box 42"/>
          <p:cNvSpPr txBox="1">
            <a:spLocks noChangeArrowheads="1"/>
          </p:cNvSpPr>
          <p:nvPr/>
        </p:nvSpPr>
        <p:spPr bwMode="auto">
          <a:xfrm>
            <a:off x="3535829" y="1916668"/>
            <a:ext cx="1760418" cy="461665"/>
          </a:xfrm>
          <a:prstGeom prst="rect">
            <a:avLst/>
          </a:prstGeom>
          <a:noFill/>
          <a:ln w="9525">
            <a:noFill/>
            <a:miter lim="800000"/>
            <a:headEnd/>
            <a:tailEnd/>
          </a:ln>
        </p:spPr>
        <p:txBody>
          <a:bodyPr wrap="none">
            <a:spAutoFit/>
          </a:bodyPr>
          <a:lstStyle/>
          <a:p>
            <a:pPr algn="ctr"/>
            <a:r>
              <a:rPr lang="en-US" sz="2400" b="1" dirty="0">
                <a:solidFill>
                  <a:srgbClr val="2C95DD"/>
                </a:solidFill>
                <a:latin typeface="Calibri" pitchFamily="34" charset="0"/>
              </a:rPr>
              <a:t>Public Cloud</a:t>
            </a:r>
          </a:p>
        </p:txBody>
      </p:sp>
      <p:pic>
        <p:nvPicPr>
          <p:cNvPr id="24" name="Picture 23" descr="enterprise"/>
          <p:cNvPicPr>
            <a:picLocks noChangeAspect="1" noChangeArrowheads="1"/>
          </p:cNvPicPr>
          <p:nvPr/>
        </p:nvPicPr>
        <p:blipFill>
          <a:blip r:embed="rId6" cstate="print"/>
          <a:srcRect/>
          <a:stretch>
            <a:fillRect/>
          </a:stretch>
        </p:blipFill>
        <p:spPr bwMode="auto">
          <a:xfrm>
            <a:off x="1123950" y="1539875"/>
            <a:ext cx="1352550" cy="1347788"/>
          </a:xfrm>
          <a:prstGeom prst="rect">
            <a:avLst/>
          </a:prstGeom>
          <a:noFill/>
        </p:spPr>
      </p:pic>
      <p:sp>
        <p:nvSpPr>
          <p:cNvPr id="25" name="Text Box 38"/>
          <p:cNvSpPr txBox="1">
            <a:spLocks noChangeArrowheads="1"/>
          </p:cNvSpPr>
          <p:nvPr/>
        </p:nvSpPr>
        <p:spPr bwMode="auto">
          <a:xfrm>
            <a:off x="6477000" y="1066800"/>
            <a:ext cx="1372363" cy="369332"/>
          </a:xfrm>
          <a:prstGeom prst="rect">
            <a:avLst/>
          </a:prstGeom>
          <a:noFill/>
          <a:ln w="9525">
            <a:noFill/>
            <a:miter lim="800000"/>
            <a:headEnd/>
            <a:tailEnd/>
          </a:ln>
        </p:spPr>
        <p:txBody>
          <a:bodyPr wrap="none">
            <a:spAutoFit/>
          </a:bodyPr>
          <a:lstStyle/>
          <a:p>
            <a:r>
              <a:rPr lang="en-US" b="1" dirty="0">
                <a:latin typeface="Calibri" pitchFamily="34" charset="0"/>
              </a:rPr>
              <a:t>Enterprise Q</a:t>
            </a:r>
          </a:p>
        </p:txBody>
      </p:sp>
      <p:pic>
        <p:nvPicPr>
          <p:cNvPr id="26" name="Picture 25" descr="enterprise"/>
          <p:cNvPicPr>
            <a:picLocks noChangeAspect="1" noChangeArrowheads="1"/>
          </p:cNvPicPr>
          <p:nvPr/>
        </p:nvPicPr>
        <p:blipFill>
          <a:blip r:embed="rId6" cstate="print"/>
          <a:srcRect/>
          <a:stretch>
            <a:fillRect/>
          </a:stretch>
        </p:blipFill>
        <p:spPr bwMode="auto">
          <a:xfrm>
            <a:off x="6410325" y="1530350"/>
            <a:ext cx="1352550" cy="1347788"/>
          </a:xfrm>
          <a:prstGeom prst="rect">
            <a:avLst/>
          </a:prstGeom>
          <a:noFill/>
        </p:spPr>
      </p:pic>
      <p:pic>
        <p:nvPicPr>
          <p:cNvPr id="27" name="Picture 14" descr="datacenter"/>
          <p:cNvPicPr>
            <a:picLocks noChangeAspect="1" noChangeArrowheads="1"/>
          </p:cNvPicPr>
          <p:nvPr/>
        </p:nvPicPr>
        <p:blipFill>
          <a:blip r:embed="rId5" cstate="print"/>
          <a:srcRect/>
          <a:stretch>
            <a:fillRect/>
          </a:stretch>
        </p:blipFill>
        <p:spPr bwMode="auto">
          <a:xfrm>
            <a:off x="3778250" y="3303475"/>
            <a:ext cx="565150" cy="658925"/>
          </a:xfrm>
          <a:prstGeom prst="rect">
            <a:avLst/>
          </a:prstGeom>
          <a:noFill/>
          <a:ln w="9525">
            <a:noFill/>
            <a:miter lim="800000"/>
            <a:headEnd/>
            <a:tailEnd/>
          </a:ln>
        </p:spPr>
      </p:pic>
      <p:pic>
        <p:nvPicPr>
          <p:cNvPr id="28" name="Picture 14" descr="datacenter"/>
          <p:cNvPicPr>
            <a:picLocks noChangeAspect="1" noChangeArrowheads="1"/>
          </p:cNvPicPr>
          <p:nvPr/>
        </p:nvPicPr>
        <p:blipFill>
          <a:blip r:embed="rId5" cstate="print"/>
          <a:srcRect/>
          <a:stretch>
            <a:fillRect/>
          </a:stretch>
        </p:blipFill>
        <p:spPr bwMode="auto">
          <a:xfrm>
            <a:off x="4648200" y="3303475"/>
            <a:ext cx="565150" cy="65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descr="Generic Cloud.png"/>
          <p:cNvPicPr>
            <a:picLocks noChangeAspect="1"/>
          </p:cNvPicPr>
          <p:nvPr/>
        </p:nvPicPr>
        <p:blipFill>
          <a:blip r:embed="rId3" cstate="print"/>
          <a:stretch>
            <a:fillRect/>
          </a:stretch>
        </p:blipFill>
        <p:spPr>
          <a:xfrm>
            <a:off x="653144" y="2753380"/>
            <a:ext cx="3385456" cy="1752599"/>
          </a:xfrm>
          <a:prstGeom prst="rect">
            <a:avLst/>
          </a:prstGeom>
        </p:spPr>
      </p:pic>
      <p:pic>
        <p:nvPicPr>
          <p:cNvPr id="22" name="Picture 21" descr="Generic Cloud.png"/>
          <p:cNvPicPr>
            <a:picLocks noChangeAspect="1"/>
          </p:cNvPicPr>
          <p:nvPr/>
        </p:nvPicPr>
        <p:blipFill>
          <a:blip r:embed="rId3" cstate="print"/>
          <a:stretch>
            <a:fillRect/>
          </a:stretch>
        </p:blipFill>
        <p:spPr>
          <a:xfrm>
            <a:off x="5334000" y="2743200"/>
            <a:ext cx="3385456" cy="1752599"/>
          </a:xfrm>
          <a:prstGeom prst="rect">
            <a:avLst/>
          </a:prstGeom>
        </p:spPr>
      </p:pic>
      <p:sp>
        <p:nvSpPr>
          <p:cNvPr id="4" name="Title 3"/>
          <p:cNvSpPr>
            <a:spLocks noGrp="1"/>
          </p:cNvSpPr>
          <p:nvPr>
            <p:ph type="title"/>
          </p:nvPr>
        </p:nvSpPr>
        <p:spPr/>
        <p:txBody>
          <a:bodyPr/>
          <a:lstStyle/>
          <a:p>
            <a:r>
              <a:rPr lang="en-US" dirty="0" smtClean="0"/>
              <a:t>Cloud Deployment Model – Private Cloud</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F6773B01-4140-4737-A600-00C5477C65A7}" type="slidenum">
              <a:rPr lang="en-US" smtClean="0"/>
              <a:pPr>
                <a:defRPr/>
              </a:pPr>
              <a:t>23</a:t>
            </a:fld>
            <a:endParaRPr lang="en-US"/>
          </a:p>
        </p:txBody>
      </p:sp>
      <p:sp>
        <p:nvSpPr>
          <p:cNvPr id="10" name="Text Box 23"/>
          <p:cNvSpPr txBox="1">
            <a:spLocks noChangeArrowheads="1"/>
          </p:cNvSpPr>
          <p:nvPr/>
        </p:nvSpPr>
        <p:spPr bwMode="auto">
          <a:xfrm>
            <a:off x="838200" y="3242846"/>
            <a:ext cx="1210973" cy="338554"/>
          </a:xfrm>
          <a:prstGeom prst="rect">
            <a:avLst/>
          </a:prstGeom>
          <a:noFill/>
          <a:ln w="9525">
            <a:noFill/>
            <a:miter lim="800000"/>
            <a:headEnd/>
            <a:tailEnd/>
          </a:ln>
        </p:spPr>
        <p:txBody>
          <a:bodyPr wrap="none">
            <a:spAutoFit/>
          </a:bodyPr>
          <a:lstStyle/>
          <a:p>
            <a:r>
              <a:rPr lang="en-US" sz="1600" b="1" dirty="0">
                <a:latin typeface="Calibri" pitchFamily="34" charset="0"/>
              </a:rPr>
              <a:t>Enterprise </a:t>
            </a:r>
            <a:r>
              <a:rPr lang="en-US" sz="1600" b="1" dirty="0" smtClean="0">
                <a:latin typeface="Calibri" pitchFamily="34" charset="0"/>
              </a:rPr>
              <a:t>P</a:t>
            </a:r>
            <a:endParaRPr lang="en-US" sz="1600" b="1" dirty="0">
              <a:latin typeface="Calibri" pitchFamily="34" charset="0"/>
            </a:endParaRPr>
          </a:p>
        </p:txBody>
      </p:sp>
      <p:sp>
        <p:nvSpPr>
          <p:cNvPr id="11" name="Text Box 24"/>
          <p:cNvSpPr txBox="1">
            <a:spLocks noChangeArrowheads="1"/>
          </p:cNvSpPr>
          <p:nvPr/>
        </p:nvSpPr>
        <p:spPr bwMode="auto">
          <a:xfrm>
            <a:off x="914400" y="1295400"/>
            <a:ext cx="1885516" cy="830997"/>
          </a:xfrm>
          <a:prstGeom prst="rect">
            <a:avLst/>
          </a:prstGeom>
          <a:noFill/>
          <a:ln w="9525">
            <a:noFill/>
            <a:miter lim="800000"/>
            <a:headEnd/>
            <a:tailEnd/>
          </a:ln>
        </p:spPr>
        <p:txBody>
          <a:bodyPr wrap="none">
            <a:spAutoFit/>
          </a:bodyPr>
          <a:lstStyle/>
          <a:p>
            <a:pPr algn="ctr"/>
            <a:r>
              <a:rPr lang="en-US" sz="2400" b="1" dirty="0" smtClean="0">
                <a:solidFill>
                  <a:srgbClr val="2C95DD"/>
                </a:solidFill>
                <a:latin typeface="Calibri" pitchFamily="34" charset="0"/>
              </a:rPr>
              <a:t>On-premise</a:t>
            </a:r>
          </a:p>
          <a:p>
            <a:pPr algn="ctr"/>
            <a:r>
              <a:rPr lang="en-US" sz="2400" b="1" dirty="0" smtClean="0">
                <a:solidFill>
                  <a:srgbClr val="2C95DD"/>
                </a:solidFill>
                <a:latin typeface="Calibri" pitchFamily="34" charset="0"/>
              </a:rPr>
              <a:t>Private </a:t>
            </a:r>
            <a:r>
              <a:rPr lang="en-US" sz="2400" b="1" dirty="0">
                <a:solidFill>
                  <a:srgbClr val="2C95DD"/>
                </a:solidFill>
                <a:latin typeface="Calibri" pitchFamily="34" charset="0"/>
              </a:rPr>
              <a:t>Cloud</a:t>
            </a:r>
          </a:p>
        </p:txBody>
      </p:sp>
      <p:pic>
        <p:nvPicPr>
          <p:cNvPr id="13" name="Picture 16" descr="Picture14"/>
          <p:cNvPicPr>
            <a:picLocks noChangeAspect="1" noChangeArrowheads="1"/>
          </p:cNvPicPr>
          <p:nvPr/>
        </p:nvPicPr>
        <p:blipFill>
          <a:blip r:embed="rId4" cstate="print"/>
          <a:srcRect/>
          <a:stretch>
            <a:fillRect/>
          </a:stretch>
        </p:blipFill>
        <p:spPr bwMode="auto">
          <a:xfrm>
            <a:off x="1948544" y="3429000"/>
            <a:ext cx="586582" cy="685800"/>
          </a:xfrm>
          <a:prstGeom prst="rect">
            <a:avLst/>
          </a:prstGeom>
          <a:noFill/>
          <a:ln w="9525">
            <a:noFill/>
            <a:miter lim="800000"/>
            <a:headEnd/>
            <a:tailEnd/>
          </a:ln>
        </p:spPr>
      </p:pic>
      <p:sp>
        <p:nvSpPr>
          <p:cNvPr id="16" name="Text Box 42"/>
          <p:cNvSpPr txBox="1">
            <a:spLocks noChangeArrowheads="1"/>
          </p:cNvSpPr>
          <p:nvPr/>
        </p:nvSpPr>
        <p:spPr bwMode="auto">
          <a:xfrm>
            <a:off x="6205755" y="3835558"/>
            <a:ext cx="1001713" cy="646331"/>
          </a:xfrm>
          <a:prstGeom prst="rect">
            <a:avLst/>
          </a:prstGeom>
          <a:noFill/>
          <a:ln w="9525">
            <a:noFill/>
            <a:miter lim="800000"/>
            <a:headEnd/>
            <a:tailEnd/>
          </a:ln>
        </p:spPr>
        <p:txBody>
          <a:bodyPr wrap="square">
            <a:spAutoFit/>
          </a:bodyPr>
          <a:lstStyle/>
          <a:p>
            <a:pPr algn="ctr"/>
            <a:r>
              <a:rPr lang="en-US" sz="1200" b="1" dirty="0">
                <a:latin typeface="Calibri" pitchFamily="34" charset="0"/>
              </a:rPr>
              <a:t>Cloud Service Provider</a:t>
            </a:r>
          </a:p>
        </p:txBody>
      </p:sp>
      <p:pic>
        <p:nvPicPr>
          <p:cNvPr id="24" name="Picture 23" descr="enterprise"/>
          <p:cNvPicPr>
            <a:picLocks noChangeAspect="1" noChangeArrowheads="1"/>
          </p:cNvPicPr>
          <p:nvPr/>
        </p:nvPicPr>
        <p:blipFill>
          <a:blip r:embed="rId5" cstate="print"/>
          <a:srcRect/>
          <a:stretch>
            <a:fillRect/>
          </a:stretch>
        </p:blipFill>
        <p:spPr bwMode="auto">
          <a:xfrm>
            <a:off x="1019545" y="2514600"/>
            <a:ext cx="833196" cy="830263"/>
          </a:xfrm>
          <a:prstGeom prst="rect">
            <a:avLst/>
          </a:prstGeom>
          <a:noFill/>
        </p:spPr>
      </p:pic>
      <p:pic>
        <p:nvPicPr>
          <p:cNvPr id="29" name="Picture 16" descr="Picture14"/>
          <p:cNvPicPr>
            <a:picLocks noChangeAspect="1" noChangeArrowheads="1"/>
          </p:cNvPicPr>
          <p:nvPr/>
        </p:nvPicPr>
        <p:blipFill>
          <a:blip r:embed="rId4" cstate="print"/>
          <a:srcRect/>
          <a:stretch>
            <a:fillRect/>
          </a:stretch>
        </p:blipFill>
        <p:spPr bwMode="auto">
          <a:xfrm>
            <a:off x="2428762" y="3581400"/>
            <a:ext cx="586582" cy="685800"/>
          </a:xfrm>
          <a:prstGeom prst="rect">
            <a:avLst/>
          </a:prstGeom>
          <a:noFill/>
          <a:ln w="9525">
            <a:noFill/>
            <a:miter lim="800000"/>
            <a:headEnd/>
            <a:tailEnd/>
          </a:ln>
        </p:spPr>
      </p:pic>
      <p:sp>
        <p:nvSpPr>
          <p:cNvPr id="31" name="Text Box 23"/>
          <p:cNvSpPr txBox="1">
            <a:spLocks noChangeArrowheads="1"/>
          </p:cNvSpPr>
          <p:nvPr/>
        </p:nvSpPr>
        <p:spPr bwMode="auto">
          <a:xfrm>
            <a:off x="7704427" y="1752600"/>
            <a:ext cx="1210973" cy="338554"/>
          </a:xfrm>
          <a:prstGeom prst="rect">
            <a:avLst/>
          </a:prstGeom>
          <a:noFill/>
          <a:ln w="9525">
            <a:noFill/>
            <a:miter lim="800000"/>
            <a:headEnd/>
            <a:tailEnd/>
          </a:ln>
        </p:spPr>
        <p:txBody>
          <a:bodyPr wrap="none">
            <a:spAutoFit/>
          </a:bodyPr>
          <a:lstStyle/>
          <a:p>
            <a:r>
              <a:rPr lang="en-US" sz="1600" b="1" dirty="0">
                <a:latin typeface="Calibri" pitchFamily="34" charset="0"/>
              </a:rPr>
              <a:t>Enterprise </a:t>
            </a:r>
            <a:r>
              <a:rPr lang="en-US" sz="1600" b="1" dirty="0" smtClean="0">
                <a:latin typeface="Calibri" pitchFamily="34" charset="0"/>
              </a:rPr>
              <a:t>P</a:t>
            </a:r>
            <a:endParaRPr lang="en-US" sz="1600" b="1" dirty="0">
              <a:latin typeface="Calibri" pitchFamily="34" charset="0"/>
            </a:endParaRPr>
          </a:p>
        </p:txBody>
      </p:sp>
      <p:sp>
        <p:nvSpPr>
          <p:cNvPr id="32" name="Text Box 24"/>
          <p:cNvSpPr txBox="1">
            <a:spLocks noChangeArrowheads="1"/>
          </p:cNvSpPr>
          <p:nvPr/>
        </p:nvSpPr>
        <p:spPr bwMode="auto">
          <a:xfrm>
            <a:off x="5181600" y="1447800"/>
            <a:ext cx="2401812" cy="830997"/>
          </a:xfrm>
          <a:prstGeom prst="rect">
            <a:avLst/>
          </a:prstGeom>
          <a:noFill/>
          <a:ln w="9525">
            <a:noFill/>
            <a:miter lim="800000"/>
            <a:headEnd/>
            <a:tailEnd/>
          </a:ln>
        </p:spPr>
        <p:txBody>
          <a:bodyPr wrap="none">
            <a:spAutoFit/>
          </a:bodyPr>
          <a:lstStyle/>
          <a:p>
            <a:pPr algn="ctr"/>
            <a:r>
              <a:rPr lang="en-US" sz="2400" b="1" dirty="0" smtClean="0">
                <a:solidFill>
                  <a:srgbClr val="2C95DD"/>
                </a:solidFill>
                <a:latin typeface="Calibri" pitchFamily="34" charset="0"/>
              </a:rPr>
              <a:t>Externally 	hosted</a:t>
            </a:r>
          </a:p>
          <a:p>
            <a:pPr algn="ctr"/>
            <a:r>
              <a:rPr lang="en-US" sz="2400" b="1" dirty="0" smtClean="0">
                <a:solidFill>
                  <a:srgbClr val="2C95DD"/>
                </a:solidFill>
                <a:latin typeface="Calibri" pitchFamily="34" charset="0"/>
              </a:rPr>
              <a:t>Private </a:t>
            </a:r>
            <a:r>
              <a:rPr lang="en-US" sz="2400" b="1" dirty="0">
                <a:solidFill>
                  <a:srgbClr val="2C95DD"/>
                </a:solidFill>
                <a:latin typeface="Calibri" pitchFamily="34" charset="0"/>
              </a:rPr>
              <a:t>Cloud</a:t>
            </a:r>
          </a:p>
        </p:txBody>
      </p:sp>
      <p:sp>
        <p:nvSpPr>
          <p:cNvPr id="34" name="Line 19"/>
          <p:cNvSpPr>
            <a:spLocks noChangeShapeType="1"/>
          </p:cNvSpPr>
          <p:nvPr/>
        </p:nvSpPr>
        <p:spPr bwMode="auto">
          <a:xfrm flipH="1">
            <a:off x="6934200" y="2743200"/>
            <a:ext cx="1066800" cy="533400"/>
          </a:xfrm>
          <a:prstGeom prst="line">
            <a:avLst/>
          </a:prstGeom>
          <a:noFill/>
          <a:ln w="38100">
            <a:solidFill>
              <a:schemeClr val="tx2"/>
            </a:solidFill>
            <a:round/>
            <a:headEnd/>
            <a:tailEnd/>
          </a:ln>
          <a:effectLst/>
        </p:spPr>
        <p:txBody>
          <a:bodyPr/>
          <a:lstStyle/>
          <a:p>
            <a:endParaRPr lang="en-US">
              <a:latin typeface="Calibri" pitchFamily="34" charset="0"/>
            </a:endParaRPr>
          </a:p>
        </p:txBody>
      </p:sp>
      <p:pic>
        <p:nvPicPr>
          <p:cNvPr id="20" name="Picture 14" descr="datacenter"/>
          <p:cNvPicPr>
            <a:picLocks noChangeAspect="1" noChangeArrowheads="1"/>
          </p:cNvPicPr>
          <p:nvPr/>
        </p:nvPicPr>
        <p:blipFill>
          <a:blip r:embed="rId6" cstate="print"/>
          <a:srcRect/>
          <a:stretch>
            <a:fillRect/>
          </a:stretch>
        </p:blipFill>
        <p:spPr bwMode="auto">
          <a:xfrm>
            <a:off x="6629400" y="3048000"/>
            <a:ext cx="582613" cy="679450"/>
          </a:xfrm>
          <a:prstGeom prst="rect">
            <a:avLst/>
          </a:prstGeom>
          <a:noFill/>
          <a:ln w="9525">
            <a:noFill/>
            <a:miter lim="800000"/>
            <a:headEnd/>
            <a:tailEnd/>
          </a:ln>
        </p:spPr>
      </p:pic>
      <p:sp>
        <p:nvSpPr>
          <p:cNvPr id="35" name="Text Box 27"/>
          <p:cNvSpPr txBox="1">
            <a:spLocks noChangeArrowheads="1"/>
          </p:cNvSpPr>
          <p:nvPr/>
        </p:nvSpPr>
        <p:spPr bwMode="auto">
          <a:xfrm>
            <a:off x="7162800" y="3531513"/>
            <a:ext cx="1371600" cy="430887"/>
          </a:xfrm>
          <a:prstGeom prst="rect">
            <a:avLst/>
          </a:prstGeom>
          <a:noFill/>
          <a:ln w="9525">
            <a:noFill/>
            <a:miter lim="800000"/>
            <a:headEnd/>
            <a:tailEnd/>
          </a:ln>
        </p:spPr>
        <p:txBody>
          <a:bodyPr wrap="square">
            <a:spAutoFit/>
          </a:bodyPr>
          <a:lstStyle/>
          <a:p>
            <a:r>
              <a:rPr lang="en-US" sz="1100" b="1" dirty="0">
                <a:latin typeface="Calibri" pitchFamily="34" charset="0"/>
              </a:rPr>
              <a:t>Dedicated for Enterprise </a:t>
            </a:r>
            <a:r>
              <a:rPr lang="en-US" sz="1100" b="1" dirty="0" smtClean="0">
                <a:latin typeface="Calibri" pitchFamily="34" charset="0"/>
              </a:rPr>
              <a:t>P</a:t>
            </a:r>
            <a:endParaRPr lang="en-US" sz="1100" b="1" dirty="0">
              <a:latin typeface="Calibri" pitchFamily="34" charset="0"/>
            </a:endParaRPr>
          </a:p>
        </p:txBody>
      </p:sp>
      <p:pic>
        <p:nvPicPr>
          <p:cNvPr id="30" name="Picture 29" descr="enterprise"/>
          <p:cNvPicPr>
            <a:picLocks noChangeAspect="1" noChangeArrowheads="1"/>
          </p:cNvPicPr>
          <p:nvPr/>
        </p:nvPicPr>
        <p:blipFill>
          <a:blip r:embed="rId5" cstate="print"/>
          <a:srcRect/>
          <a:stretch>
            <a:fillRect/>
          </a:stretch>
        </p:blipFill>
        <p:spPr bwMode="auto">
          <a:xfrm>
            <a:off x="7720807" y="2141537"/>
            <a:ext cx="833196" cy="830263"/>
          </a:xfrm>
          <a:prstGeom prst="rect">
            <a:avLst/>
          </a:prstGeom>
          <a:noFill/>
        </p:spPr>
      </p:pic>
      <p:pic>
        <p:nvPicPr>
          <p:cNvPr id="21" name="Picture 14" descr="datacenter"/>
          <p:cNvPicPr>
            <a:picLocks noChangeAspect="1" noChangeArrowheads="1"/>
          </p:cNvPicPr>
          <p:nvPr/>
        </p:nvPicPr>
        <p:blipFill>
          <a:blip r:embed="rId6" cstate="print"/>
          <a:srcRect/>
          <a:stretch>
            <a:fillRect/>
          </a:stretch>
        </p:blipFill>
        <p:spPr bwMode="auto">
          <a:xfrm>
            <a:off x="5715000" y="3429000"/>
            <a:ext cx="582613" cy="679450"/>
          </a:xfrm>
          <a:prstGeom prst="rect">
            <a:avLst/>
          </a:prstGeom>
          <a:noFill/>
          <a:ln w="9525">
            <a:noFill/>
            <a:miter lim="800000"/>
            <a:headEnd/>
            <a:tailEnd/>
          </a:ln>
        </p:spPr>
      </p:pic>
      <p:pic>
        <p:nvPicPr>
          <p:cNvPr id="42" name="Picture 14" descr="datacenter"/>
          <p:cNvPicPr>
            <a:picLocks noChangeAspect="1" noChangeArrowheads="1"/>
          </p:cNvPicPr>
          <p:nvPr/>
        </p:nvPicPr>
        <p:blipFill>
          <a:blip r:embed="rId6" cstate="print"/>
          <a:srcRect/>
          <a:stretch>
            <a:fillRect/>
          </a:stretch>
        </p:blipFill>
        <p:spPr bwMode="auto">
          <a:xfrm>
            <a:off x="5867400" y="3587750"/>
            <a:ext cx="582613" cy="679450"/>
          </a:xfrm>
          <a:prstGeom prst="rect">
            <a:avLst/>
          </a:prstGeom>
          <a:noFill/>
          <a:ln w="9525">
            <a:noFill/>
            <a:miter lim="800000"/>
            <a:headEnd/>
            <a:tailEnd/>
          </a:ln>
        </p:spPr>
      </p:pic>
      <p:pic>
        <p:nvPicPr>
          <p:cNvPr id="43" name="Picture 16" descr="Picture14"/>
          <p:cNvPicPr>
            <a:picLocks noChangeAspect="1" noChangeArrowheads="1"/>
          </p:cNvPicPr>
          <p:nvPr/>
        </p:nvPicPr>
        <p:blipFill>
          <a:blip r:embed="rId4" cstate="print"/>
          <a:srcRect/>
          <a:stretch>
            <a:fillRect/>
          </a:stretch>
        </p:blipFill>
        <p:spPr bwMode="auto">
          <a:xfrm>
            <a:off x="1491344" y="3581400"/>
            <a:ext cx="586582"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Cloud Deployment Model – Hybrid Cloud</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F6773B01-4140-4737-A600-00C5477C65A7}" type="slidenum">
              <a:rPr lang="en-US" smtClean="0"/>
              <a:pPr>
                <a:defRPr/>
              </a:pPr>
              <a:t>24</a:t>
            </a:fld>
            <a:endParaRPr lang="en-US"/>
          </a:p>
        </p:txBody>
      </p:sp>
      <p:grpSp>
        <p:nvGrpSpPr>
          <p:cNvPr id="28" name="Group 27"/>
          <p:cNvGrpSpPr/>
          <p:nvPr/>
        </p:nvGrpSpPr>
        <p:grpSpPr>
          <a:xfrm>
            <a:off x="914400" y="1828800"/>
            <a:ext cx="7724964" cy="3200400"/>
            <a:chOff x="914400" y="1159133"/>
            <a:chExt cx="7724964" cy="3200400"/>
          </a:xfrm>
        </p:grpSpPr>
        <p:pic>
          <p:nvPicPr>
            <p:cNvPr id="84" name="Picture 25" descr="cloud_gray"/>
            <p:cNvPicPr>
              <a:picLocks noChangeAspect="1" noChangeArrowheads="1"/>
            </p:cNvPicPr>
            <p:nvPr/>
          </p:nvPicPr>
          <p:blipFill>
            <a:blip r:embed="rId3" cstate="print"/>
            <a:srcRect/>
            <a:stretch>
              <a:fillRect/>
            </a:stretch>
          </p:blipFill>
          <p:spPr bwMode="auto">
            <a:xfrm>
              <a:off x="914400" y="2528322"/>
              <a:ext cx="2606192" cy="1434078"/>
            </a:xfrm>
            <a:prstGeom prst="rect">
              <a:avLst/>
            </a:prstGeom>
            <a:noFill/>
            <a:ln w="9525">
              <a:noFill/>
              <a:miter lim="800000"/>
              <a:headEnd/>
              <a:tailEnd/>
            </a:ln>
          </p:spPr>
        </p:pic>
        <p:sp>
          <p:nvSpPr>
            <p:cNvPr id="31" name="Text Box 24"/>
            <p:cNvSpPr txBox="1">
              <a:spLocks noChangeArrowheads="1"/>
            </p:cNvSpPr>
            <p:nvPr/>
          </p:nvSpPr>
          <p:spPr bwMode="auto">
            <a:xfrm>
              <a:off x="1219200" y="1159133"/>
              <a:ext cx="1885516" cy="461665"/>
            </a:xfrm>
            <a:prstGeom prst="rect">
              <a:avLst/>
            </a:prstGeom>
            <a:noFill/>
            <a:ln w="9525">
              <a:noFill/>
              <a:miter lim="800000"/>
              <a:headEnd/>
              <a:tailEnd/>
            </a:ln>
          </p:spPr>
          <p:txBody>
            <a:bodyPr wrap="none">
              <a:spAutoFit/>
            </a:bodyPr>
            <a:lstStyle/>
            <a:p>
              <a:pPr algn="ctr"/>
              <a:r>
                <a:rPr lang="en-US" sz="2400" b="1" dirty="0">
                  <a:solidFill>
                    <a:srgbClr val="2C95DD"/>
                  </a:solidFill>
                  <a:latin typeface="Calibri" pitchFamily="34" charset="0"/>
                </a:rPr>
                <a:t>Private Cloud</a:t>
              </a:r>
            </a:p>
          </p:txBody>
        </p:sp>
        <p:sp>
          <p:nvSpPr>
            <p:cNvPr id="40" name="Rectangle 10"/>
            <p:cNvSpPr>
              <a:spLocks noChangeArrowheads="1"/>
            </p:cNvSpPr>
            <p:nvPr/>
          </p:nvSpPr>
          <p:spPr bwMode="auto">
            <a:xfrm>
              <a:off x="3977792" y="2819400"/>
              <a:ext cx="481013" cy="995144"/>
            </a:xfrm>
            <a:prstGeom prst="rect">
              <a:avLst/>
            </a:prstGeom>
            <a:noFill/>
            <a:ln w="9525">
              <a:noFill/>
              <a:miter lim="800000"/>
              <a:headEnd/>
              <a:tailEnd/>
            </a:ln>
          </p:spPr>
          <p:txBody>
            <a:bodyPr>
              <a:spAutoFit/>
            </a:bodyPr>
            <a:lstStyle/>
            <a:p>
              <a:pPr algn="ctr"/>
              <a:r>
                <a:rPr lang="en-US" sz="8800" baseline="-25000" dirty="0">
                  <a:latin typeface="Calibri" pitchFamily="34" charset="0"/>
                </a:rPr>
                <a:t>+</a:t>
              </a:r>
              <a:endParaRPr lang="en-IN" sz="8800" baseline="-25000" dirty="0">
                <a:latin typeface="Calibri" pitchFamily="34" charset="0"/>
              </a:endParaRPr>
            </a:p>
          </p:txBody>
        </p:sp>
        <p:sp>
          <p:nvSpPr>
            <p:cNvPr id="58" name="Arc 31"/>
            <p:cNvSpPr>
              <a:spLocks/>
            </p:cNvSpPr>
            <p:nvPr/>
          </p:nvSpPr>
          <p:spPr bwMode="auto">
            <a:xfrm flipH="1">
              <a:off x="7127913" y="2663557"/>
              <a:ext cx="756379" cy="330235"/>
            </a:xfrm>
            <a:custGeom>
              <a:avLst/>
              <a:gdLst>
                <a:gd name="T0" fmla="*/ 0 w 24036"/>
                <a:gd name="T1" fmla="*/ 4382 h 21600"/>
                <a:gd name="T2" fmla="*/ 1357312 w 24036"/>
                <a:gd name="T3" fmla="*/ 685800 h 21600"/>
                <a:gd name="T4" fmla="*/ 137561 w 24036"/>
                <a:gd name="T5" fmla="*/ 685800 h 21600"/>
                <a:gd name="T6" fmla="*/ 0 60000 65536"/>
                <a:gd name="T7" fmla="*/ 0 60000 65536"/>
                <a:gd name="T8" fmla="*/ 0 60000 65536"/>
                <a:gd name="T9" fmla="*/ 0 w 24036"/>
                <a:gd name="T10" fmla="*/ 0 h 21600"/>
                <a:gd name="T11" fmla="*/ 24036 w 24036"/>
                <a:gd name="T12" fmla="*/ 21600 h 21600"/>
              </a:gdLst>
              <a:ahLst/>
              <a:cxnLst>
                <a:cxn ang="T6">
                  <a:pos x="T0" y="T1"/>
                </a:cxn>
                <a:cxn ang="T7">
                  <a:pos x="T2" y="T3"/>
                </a:cxn>
                <a:cxn ang="T8">
                  <a:pos x="T4" y="T5"/>
                </a:cxn>
              </a:cxnLst>
              <a:rect l="T9" t="T10" r="T11" b="T12"/>
              <a:pathLst>
                <a:path w="24036" h="21600" fill="none" extrusionOk="0">
                  <a:moveTo>
                    <a:pt x="-1" y="137"/>
                  </a:moveTo>
                  <a:cubicBezTo>
                    <a:pt x="808" y="46"/>
                    <a:pt x="1622" y="-1"/>
                    <a:pt x="2436" y="0"/>
                  </a:cubicBezTo>
                  <a:cubicBezTo>
                    <a:pt x="14365" y="0"/>
                    <a:pt x="24036" y="9670"/>
                    <a:pt x="24036" y="21600"/>
                  </a:cubicBezTo>
                </a:path>
                <a:path w="24036" h="21600" stroke="0" extrusionOk="0">
                  <a:moveTo>
                    <a:pt x="-1" y="137"/>
                  </a:moveTo>
                  <a:cubicBezTo>
                    <a:pt x="808" y="46"/>
                    <a:pt x="1622" y="-1"/>
                    <a:pt x="2436" y="0"/>
                  </a:cubicBezTo>
                  <a:cubicBezTo>
                    <a:pt x="14365" y="0"/>
                    <a:pt x="24036" y="9670"/>
                    <a:pt x="24036" y="21600"/>
                  </a:cubicBezTo>
                  <a:lnTo>
                    <a:pt x="2436" y="21600"/>
                  </a:lnTo>
                  <a:close/>
                </a:path>
              </a:pathLst>
            </a:custGeom>
            <a:noFill/>
            <a:ln w="38100">
              <a:solidFill>
                <a:schemeClr val="tx2"/>
              </a:solidFill>
              <a:round/>
              <a:headEnd/>
              <a:tailEnd/>
            </a:ln>
          </p:spPr>
          <p:txBody>
            <a:bodyPr wrap="none" anchor="ctr"/>
            <a:lstStyle/>
            <a:p>
              <a:endParaRPr lang="en-US" sz="3200">
                <a:latin typeface="Calibri" pitchFamily="34" charset="0"/>
              </a:endParaRPr>
            </a:p>
          </p:txBody>
        </p:sp>
        <p:sp>
          <p:nvSpPr>
            <p:cNvPr id="59" name="Arc 37"/>
            <p:cNvSpPr>
              <a:spLocks/>
            </p:cNvSpPr>
            <p:nvPr/>
          </p:nvSpPr>
          <p:spPr bwMode="auto">
            <a:xfrm flipV="1">
              <a:off x="5082593" y="3694778"/>
              <a:ext cx="730724" cy="253792"/>
            </a:xfrm>
            <a:custGeom>
              <a:avLst/>
              <a:gdLst>
                <a:gd name="T0" fmla="*/ 0 w 23227"/>
                <a:gd name="T1" fmla="*/ 1077 h 29843"/>
                <a:gd name="T2" fmla="*/ 1218971 w 23227"/>
                <a:gd name="T3" fmla="*/ 527050 h 29843"/>
                <a:gd name="T4" fmla="*/ 91852 w 23227"/>
                <a:gd name="T5" fmla="*/ 381472 h 29843"/>
                <a:gd name="T6" fmla="*/ 0 60000 65536"/>
                <a:gd name="T7" fmla="*/ 0 60000 65536"/>
                <a:gd name="T8" fmla="*/ 0 60000 65536"/>
                <a:gd name="T9" fmla="*/ 0 w 23227"/>
                <a:gd name="T10" fmla="*/ 0 h 29843"/>
                <a:gd name="T11" fmla="*/ 23227 w 23227"/>
                <a:gd name="T12" fmla="*/ 29843 h 29843"/>
              </a:gdLst>
              <a:ahLst/>
              <a:cxnLst>
                <a:cxn ang="T6">
                  <a:pos x="T0" y="T1"/>
                </a:cxn>
                <a:cxn ang="T7">
                  <a:pos x="T2" y="T3"/>
                </a:cxn>
                <a:cxn ang="T8">
                  <a:pos x="T4" y="T5"/>
                </a:cxn>
              </a:cxnLst>
              <a:rect l="T9" t="T10" r="T11" b="T12"/>
              <a:pathLst>
                <a:path w="23227" h="29843" fill="none" extrusionOk="0">
                  <a:moveTo>
                    <a:pt x="0" y="61"/>
                  </a:moveTo>
                  <a:cubicBezTo>
                    <a:pt x="541" y="20"/>
                    <a:pt x="1084" y="-1"/>
                    <a:pt x="1627" y="0"/>
                  </a:cubicBezTo>
                  <a:cubicBezTo>
                    <a:pt x="13556" y="0"/>
                    <a:pt x="23227" y="9670"/>
                    <a:pt x="23227" y="21600"/>
                  </a:cubicBezTo>
                  <a:cubicBezTo>
                    <a:pt x="23227" y="24428"/>
                    <a:pt x="22671" y="27228"/>
                    <a:pt x="21592" y="29843"/>
                  </a:cubicBezTo>
                </a:path>
                <a:path w="23227" h="29843" stroke="0" extrusionOk="0">
                  <a:moveTo>
                    <a:pt x="0" y="61"/>
                  </a:moveTo>
                  <a:cubicBezTo>
                    <a:pt x="541" y="20"/>
                    <a:pt x="1084" y="-1"/>
                    <a:pt x="1627" y="0"/>
                  </a:cubicBezTo>
                  <a:cubicBezTo>
                    <a:pt x="13556" y="0"/>
                    <a:pt x="23227" y="9670"/>
                    <a:pt x="23227" y="21600"/>
                  </a:cubicBezTo>
                  <a:cubicBezTo>
                    <a:pt x="23227" y="24428"/>
                    <a:pt x="22671" y="27228"/>
                    <a:pt x="21592" y="29843"/>
                  </a:cubicBezTo>
                  <a:lnTo>
                    <a:pt x="1627" y="21600"/>
                  </a:lnTo>
                  <a:close/>
                </a:path>
              </a:pathLst>
            </a:custGeom>
            <a:noFill/>
            <a:ln w="38100">
              <a:solidFill>
                <a:schemeClr val="tx2"/>
              </a:solidFill>
              <a:round/>
              <a:headEnd/>
              <a:tailEnd/>
            </a:ln>
          </p:spPr>
          <p:txBody>
            <a:bodyPr wrap="none" anchor="ctr"/>
            <a:lstStyle/>
            <a:p>
              <a:endParaRPr lang="en-US" sz="3200">
                <a:latin typeface="Calibri" pitchFamily="34" charset="0"/>
              </a:endParaRPr>
            </a:p>
          </p:txBody>
        </p:sp>
        <p:sp>
          <p:nvSpPr>
            <p:cNvPr id="60" name="Arc 32"/>
            <p:cNvSpPr>
              <a:spLocks/>
            </p:cNvSpPr>
            <p:nvPr/>
          </p:nvSpPr>
          <p:spPr bwMode="auto">
            <a:xfrm>
              <a:off x="5302871" y="2700250"/>
              <a:ext cx="636951" cy="220157"/>
            </a:xfrm>
            <a:custGeom>
              <a:avLst/>
              <a:gdLst>
                <a:gd name="T0" fmla="*/ 0 w 21600"/>
                <a:gd name="T1" fmla="*/ 0 h 21600"/>
                <a:gd name="T2" fmla="*/ 1143000 w 21600"/>
                <a:gd name="T3" fmla="*/ 457200 h 21600"/>
                <a:gd name="T4" fmla="*/ 0 w 21600"/>
                <a:gd name="T5" fmla="*/ 45720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tx2"/>
              </a:solidFill>
              <a:round/>
              <a:headEnd/>
              <a:tailEnd/>
            </a:ln>
          </p:spPr>
          <p:txBody>
            <a:bodyPr wrap="none" anchor="ctr"/>
            <a:lstStyle/>
            <a:p>
              <a:endParaRPr lang="en-US" sz="3200">
                <a:latin typeface="Calibri" pitchFamily="34" charset="0"/>
              </a:endParaRPr>
            </a:p>
          </p:txBody>
        </p:sp>
        <p:pic>
          <p:nvPicPr>
            <p:cNvPr id="61" name="Picture 25" descr="cloud_gray"/>
            <p:cNvPicPr>
              <a:picLocks noChangeAspect="1" noChangeArrowheads="1"/>
            </p:cNvPicPr>
            <p:nvPr/>
          </p:nvPicPr>
          <p:blipFill>
            <a:blip r:embed="rId3" cstate="print"/>
            <a:srcRect/>
            <a:stretch>
              <a:fillRect/>
            </a:stretch>
          </p:blipFill>
          <p:spPr bwMode="auto">
            <a:xfrm>
              <a:off x="5462109" y="2503026"/>
              <a:ext cx="2606192" cy="1434078"/>
            </a:xfrm>
            <a:prstGeom prst="rect">
              <a:avLst/>
            </a:prstGeom>
            <a:noFill/>
            <a:ln w="9525">
              <a:noFill/>
              <a:miter lim="800000"/>
              <a:headEnd/>
              <a:tailEnd/>
            </a:ln>
          </p:spPr>
        </p:pic>
        <p:pic>
          <p:nvPicPr>
            <p:cNvPr id="62" name="Picture 26" descr="Peep_Black_Male.png"/>
            <p:cNvPicPr>
              <a:picLocks noChangeAspect="1"/>
            </p:cNvPicPr>
            <p:nvPr/>
          </p:nvPicPr>
          <p:blipFill>
            <a:blip r:embed="rId4" cstate="print"/>
            <a:srcRect/>
            <a:stretch>
              <a:fillRect/>
            </a:stretch>
          </p:blipFill>
          <p:spPr bwMode="auto">
            <a:xfrm>
              <a:off x="4596917" y="3470799"/>
              <a:ext cx="781150" cy="762905"/>
            </a:xfrm>
            <a:prstGeom prst="rect">
              <a:avLst/>
            </a:prstGeom>
            <a:noFill/>
            <a:ln w="9525">
              <a:noFill/>
              <a:miter lim="800000"/>
              <a:headEnd/>
              <a:tailEnd/>
            </a:ln>
          </p:spPr>
        </p:pic>
        <p:pic>
          <p:nvPicPr>
            <p:cNvPr id="63" name="Picture 14" descr="datacenter"/>
            <p:cNvPicPr>
              <a:picLocks noChangeAspect="1" noChangeArrowheads="1"/>
            </p:cNvPicPr>
            <p:nvPr/>
          </p:nvPicPr>
          <p:blipFill>
            <a:blip r:embed="rId5" cstate="print"/>
            <a:srcRect/>
            <a:stretch>
              <a:fillRect/>
            </a:stretch>
          </p:blipFill>
          <p:spPr bwMode="auto">
            <a:xfrm>
              <a:off x="6406920" y="3279691"/>
              <a:ext cx="314937" cy="317294"/>
            </a:xfrm>
            <a:prstGeom prst="rect">
              <a:avLst/>
            </a:prstGeom>
            <a:noFill/>
            <a:ln w="9525">
              <a:noFill/>
              <a:miter lim="800000"/>
              <a:headEnd/>
              <a:tailEnd/>
            </a:ln>
          </p:spPr>
        </p:pic>
        <p:sp>
          <p:nvSpPr>
            <p:cNvPr id="64" name="Text Box 38"/>
            <p:cNvSpPr txBox="1">
              <a:spLocks noChangeArrowheads="1"/>
            </p:cNvSpPr>
            <p:nvPr/>
          </p:nvSpPr>
          <p:spPr bwMode="auto">
            <a:xfrm>
              <a:off x="4482619" y="1768733"/>
              <a:ext cx="1210973" cy="338554"/>
            </a:xfrm>
            <a:prstGeom prst="rect">
              <a:avLst/>
            </a:prstGeom>
            <a:noFill/>
            <a:ln w="9525">
              <a:noFill/>
              <a:miter lim="800000"/>
              <a:headEnd/>
              <a:tailEnd/>
            </a:ln>
          </p:spPr>
          <p:txBody>
            <a:bodyPr wrap="none">
              <a:spAutoFit/>
            </a:bodyPr>
            <a:lstStyle/>
            <a:p>
              <a:r>
                <a:rPr lang="en-US" sz="1600" b="1" dirty="0">
                  <a:latin typeface="Calibri" pitchFamily="34" charset="0"/>
                </a:rPr>
                <a:t>Enterprise P</a:t>
              </a:r>
            </a:p>
          </p:txBody>
        </p:sp>
        <p:sp>
          <p:nvSpPr>
            <p:cNvPr id="65" name="Text Box 40"/>
            <p:cNvSpPr txBox="1">
              <a:spLocks noChangeArrowheads="1"/>
            </p:cNvSpPr>
            <p:nvPr/>
          </p:nvSpPr>
          <p:spPr bwMode="auto">
            <a:xfrm>
              <a:off x="4663592" y="4020979"/>
              <a:ext cx="739305" cy="338554"/>
            </a:xfrm>
            <a:prstGeom prst="rect">
              <a:avLst/>
            </a:prstGeom>
            <a:noFill/>
            <a:ln w="9525">
              <a:noFill/>
              <a:miter lim="800000"/>
              <a:headEnd/>
              <a:tailEnd/>
            </a:ln>
          </p:spPr>
          <p:txBody>
            <a:bodyPr wrap="none">
              <a:spAutoFit/>
            </a:bodyPr>
            <a:lstStyle/>
            <a:p>
              <a:r>
                <a:rPr lang="en-US" sz="1600" b="1" dirty="0">
                  <a:latin typeface="Calibri" pitchFamily="34" charset="0"/>
                </a:rPr>
                <a:t>User R</a:t>
              </a:r>
            </a:p>
          </p:txBody>
        </p:sp>
        <p:sp>
          <p:nvSpPr>
            <p:cNvPr id="66" name="Text Box 41"/>
            <p:cNvSpPr txBox="1">
              <a:spLocks noChangeArrowheads="1"/>
            </p:cNvSpPr>
            <p:nvPr/>
          </p:nvSpPr>
          <p:spPr bwMode="auto">
            <a:xfrm>
              <a:off x="6629400" y="3239869"/>
              <a:ext cx="1508608" cy="523220"/>
            </a:xfrm>
            <a:prstGeom prst="rect">
              <a:avLst/>
            </a:prstGeom>
            <a:noFill/>
            <a:ln w="9525">
              <a:noFill/>
              <a:miter lim="800000"/>
              <a:headEnd/>
              <a:tailEnd/>
            </a:ln>
          </p:spPr>
          <p:txBody>
            <a:bodyPr wrap="square">
              <a:spAutoFit/>
            </a:bodyPr>
            <a:lstStyle/>
            <a:p>
              <a:pPr algn="ctr"/>
              <a:r>
                <a:rPr lang="en-US" sz="1400" b="1" dirty="0">
                  <a:latin typeface="Calibri" pitchFamily="34" charset="0"/>
                </a:rPr>
                <a:t>Cloud Service Provider</a:t>
              </a:r>
            </a:p>
          </p:txBody>
        </p:sp>
        <p:sp>
          <p:nvSpPr>
            <p:cNvPr id="67" name="Text Box 42"/>
            <p:cNvSpPr txBox="1">
              <a:spLocks noChangeArrowheads="1"/>
            </p:cNvSpPr>
            <p:nvPr/>
          </p:nvSpPr>
          <p:spPr bwMode="auto">
            <a:xfrm>
              <a:off x="5943600" y="1159133"/>
              <a:ext cx="1760418" cy="461665"/>
            </a:xfrm>
            <a:prstGeom prst="rect">
              <a:avLst/>
            </a:prstGeom>
            <a:noFill/>
            <a:ln w="9525">
              <a:noFill/>
              <a:miter lim="800000"/>
              <a:headEnd/>
              <a:tailEnd/>
            </a:ln>
          </p:spPr>
          <p:txBody>
            <a:bodyPr wrap="none">
              <a:spAutoFit/>
            </a:bodyPr>
            <a:lstStyle/>
            <a:p>
              <a:pPr algn="ctr"/>
              <a:r>
                <a:rPr lang="en-US" sz="2400" b="1" dirty="0">
                  <a:solidFill>
                    <a:srgbClr val="2C95DD"/>
                  </a:solidFill>
                  <a:latin typeface="Calibri" pitchFamily="34" charset="0"/>
                </a:rPr>
                <a:t>Public Cloud</a:t>
              </a:r>
            </a:p>
          </p:txBody>
        </p:sp>
        <p:pic>
          <p:nvPicPr>
            <p:cNvPr id="68" name="Picture 67" descr="enterprise"/>
            <p:cNvPicPr>
              <a:picLocks noChangeAspect="1" noChangeArrowheads="1"/>
            </p:cNvPicPr>
            <p:nvPr/>
          </p:nvPicPr>
          <p:blipFill>
            <a:blip r:embed="rId6" cstate="print"/>
            <a:srcRect/>
            <a:stretch>
              <a:fillRect/>
            </a:stretch>
          </p:blipFill>
          <p:spPr bwMode="auto">
            <a:xfrm>
              <a:off x="4697768" y="2149857"/>
              <a:ext cx="753725" cy="649005"/>
            </a:xfrm>
            <a:prstGeom prst="rect">
              <a:avLst/>
            </a:prstGeom>
            <a:noFill/>
          </p:spPr>
        </p:pic>
        <p:sp>
          <p:nvSpPr>
            <p:cNvPr id="69" name="Text Box 38"/>
            <p:cNvSpPr txBox="1">
              <a:spLocks noChangeArrowheads="1"/>
            </p:cNvSpPr>
            <p:nvPr/>
          </p:nvSpPr>
          <p:spPr bwMode="auto">
            <a:xfrm>
              <a:off x="7396331" y="1771710"/>
              <a:ext cx="1243033" cy="338554"/>
            </a:xfrm>
            <a:prstGeom prst="rect">
              <a:avLst/>
            </a:prstGeom>
            <a:noFill/>
            <a:ln w="9525">
              <a:noFill/>
              <a:miter lim="800000"/>
              <a:headEnd/>
              <a:tailEnd/>
            </a:ln>
          </p:spPr>
          <p:txBody>
            <a:bodyPr wrap="none">
              <a:spAutoFit/>
            </a:bodyPr>
            <a:lstStyle/>
            <a:p>
              <a:r>
                <a:rPr lang="en-US" sz="1600" b="1" dirty="0">
                  <a:latin typeface="Calibri" pitchFamily="34" charset="0"/>
                </a:rPr>
                <a:t>Enterprise Q</a:t>
              </a:r>
            </a:p>
          </p:txBody>
        </p:sp>
        <p:pic>
          <p:nvPicPr>
            <p:cNvPr id="70" name="Picture 69" descr="enterprise"/>
            <p:cNvPicPr>
              <a:picLocks noChangeAspect="1" noChangeArrowheads="1"/>
            </p:cNvPicPr>
            <p:nvPr/>
          </p:nvPicPr>
          <p:blipFill>
            <a:blip r:embed="rId6" cstate="print"/>
            <a:srcRect/>
            <a:stretch>
              <a:fillRect/>
            </a:stretch>
          </p:blipFill>
          <p:spPr bwMode="auto">
            <a:xfrm>
              <a:off x="7643667" y="2145271"/>
              <a:ext cx="753725" cy="649005"/>
            </a:xfrm>
            <a:prstGeom prst="rect">
              <a:avLst/>
            </a:prstGeom>
            <a:noFill/>
          </p:spPr>
        </p:pic>
        <p:pic>
          <p:nvPicPr>
            <p:cNvPr id="71" name="Picture 14" descr="datacenter"/>
            <p:cNvPicPr>
              <a:picLocks noChangeAspect="1" noChangeArrowheads="1"/>
            </p:cNvPicPr>
            <p:nvPr/>
          </p:nvPicPr>
          <p:blipFill>
            <a:blip r:embed="rId5" cstate="print"/>
            <a:srcRect/>
            <a:stretch>
              <a:fillRect/>
            </a:stretch>
          </p:blipFill>
          <p:spPr bwMode="auto">
            <a:xfrm>
              <a:off x="6176910" y="2962396"/>
              <a:ext cx="314937" cy="317294"/>
            </a:xfrm>
            <a:prstGeom prst="rect">
              <a:avLst/>
            </a:prstGeom>
            <a:noFill/>
            <a:ln w="9525">
              <a:noFill/>
              <a:miter lim="800000"/>
              <a:headEnd/>
              <a:tailEnd/>
            </a:ln>
          </p:spPr>
        </p:pic>
        <p:pic>
          <p:nvPicPr>
            <p:cNvPr id="72" name="Picture 14" descr="datacenter"/>
            <p:cNvPicPr>
              <a:picLocks noChangeAspect="1" noChangeArrowheads="1"/>
            </p:cNvPicPr>
            <p:nvPr/>
          </p:nvPicPr>
          <p:blipFill>
            <a:blip r:embed="rId5" cstate="print"/>
            <a:srcRect/>
            <a:stretch>
              <a:fillRect/>
            </a:stretch>
          </p:blipFill>
          <p:spPr bwMode="auto">
            <a:xfrm>
              <a:off x="6619237" y="2962396"/>
              <a:ext cx="314937" cy="317294"/>
            </a:xfrm>
            <a:prstGeom prst="rect">
              <a:avLst/>
            </a:prstGeom>
            <a:noFill/>
            <a:ln w="9525">
              <a:noFill/>
              <a:miter lim="800000"/>
              <a:headEnd/>
              <a:tailEnd/>
            </a:ln>
          </p:spPr>
        </p:pic>
        <p:pic>
          <p:nvPicPr>
            <p:cNvPr id="85" name="Picture 14" descr="datacenter"/>
            <p:cNvPicPr>
              <a:picLocks noChangeAspect="1" noChangeArrowheads="1"/>
            </p:cNvPicPr>
            <p:nvPr/>
          </p:nvPicPr>
          <p:blipFill>
            <a:blip r:embed="rId5" cstate="print"/>
            <a:srcRect/>
            <a:stretch>
              <a:fillRect/>
            </a:stretch>
          </p:blipFill>
          <p:spPr bwMode="auto">
            <a:xfrm>
              <a:off x="1859211" y="3304987"/>
              <a:ext cx="314937" cy="317294"/>
            </a:xfrm>
            <a:prstGeom prst="rect">
              <a:avLst/>
            </a:prstGeom>
            <a:noFill/>
            <a:ln w="9525">
              <a:noFill/>
              <a:miter lim="800000"/>
              <a:headEnd/>
              <a:tailEnd/>
            </a:ln>
          </p:spPr>
        </p:pic>
        <p:pic>
          <p:nvPicPr>
            <p:cNvPr id="87" name="Picture 14" descr="datacenter"/>
            <p:cNvPicPr>
              <a:picLocks noChangeAspect="1" noChangeArrowheads="1"/>
            </p:cNvPicPr>
            <p:nvPr/>
          </p:nvPicPr>
          <p:blipFill>
            <a:blip r:embed="rId5" cstate="print"/>
            <a:srcRect/>
            <a:stretch>
              <a:fillRect/>
            </a:stretch>
          </p:blipFill>
          <p:spPr bwMode="auto">
            <a:xfrm>
              <a:off x="1629201" y="2987692"/>
              <a:ext cx="314937" cy="317294"/>
            </a:xfrm>
            <a:prstGeom prst="rect">
              <a:avLst/>
            </a:prstGeom>
            <a:noFill/>
            <a:ln w="9525">
              <a:noFill/>
              <a:miter lim="800000"/>
              <a:headEnd/>
              <a:tailEnd/>
            </a:ln>
          </p:spPr>
        </p:pic>
        <p:pic>
          <p:nvPicPr>
            <p:cNvPr id="88" name="Picture 14" descr="datacenter"/>
            <p:cNvPicPr>
              <a:picLocks noChangeAspect="1" noChangeArrowheads="1"/>
            </p:cNvPicPr>
            <p:nvPr/>
          </p:nvPicPr>
          <p:blipFill>
            <a:blip r:embed="rId5" cstate="print"/>
            <a:srcRect/>
            <a:stretch>
              <a:fillRect/>
            </a:stretch>
          </p:blipFill>
          <p:spPr bwMode="auto">
            <a:xfrm>
              <a:off x="2071528" y="2987692"/>
              <a:ext cx="314937" cy="317294"/>
            </a:xfrm>
            <a:prstGeom prst="rect">
              <a:avLst/>
            </a:prstGeom>
            <a:noFill/>
            <a:ln w="9525">
              <a:noFill/>
              <a:miter lim="800000"/>
              <a:headEnd/>
              <a:tailEnd/>
            </a:ln>
          </p:spPr>
        </p:pic>
        <p:sp>
          <p:nvSpPr>
            <p:cNvPr id="89" name="Text Box 38"/>
            <p:cNvSpPr txBox="1">
              <a:spLocks noChangeArrowheads="1"/>
            </p:cNvSpPr>
            <p:nvPr/>
          </p:nvSpPr>
          <p:spPr bwMode="auto">
            <a:xfrm>
              <a:off x="1143000" y="1787476"/>
              <a:ext cx="1210973" cy="338554"/>
            </a:xfrm>
            <a:prstGeom prst="rect">
              <a:avLst/>
            </a:prstGeom>
            <a:noFill/>
            <a:ln w="9525">
              <a:noFill/>
              <a:miter lim="800000"/>
              <a:headEnd/>
              <a:tailEnd/>
            </a:ln>
          </p:spPr>
          <p:txBody>
            <a:bodyPr wrap="none">
              <a:spAutoFit/>
            </a:bodyPr>
            <a:lstStyle/>
            <a:p>
              <a:r>
                <a:rPr lang="en-US" sz="1600" b="1" dirty="0">
                  <a:latin typeface="Calibri" pitchFamily="34" charset="0"/>
                </a:rPr>
                <a:t>Enterprise P</a:t>
              </a:r>
            </a:p>
          </p:txBody>
        </p:sp>
        <p:pic>
          <p:nvPicPr>
            <p:cNvPr id="90" name="Picture 89" descr="enterprise"/>
            <p:cNvPicPr>
              <a:picLocks noChangeAspect="1" noChangeArrowheads="1"/>
            </p:cNvPicPr>
            <p:nvPr/>
          </p:nvPicPr>
          <p:blipFill>
            <a:blip r:embed="rId6" cstate="print"/>
            <a:srcRect/>
            <a:stretch>
              <a:fillRect/>
            </a:stretch>
          </p:blipFill>
          <p:spPr bwMode="auto">
            <a:xfrm>
              <a:off x="1234592" y="2183432"/>
              <a:ext cx="753725" cy="649005"/>
            </a:xfrm>
            <a:prstGeom prst="rect">
              <a:avLst/>
            </a:prstGeom>
            <a:noFill/>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Cloud Deployment Model – Community Cloud</a:t>
            </a:r>
            <a:endParaRPr lang="en-US" dirty="0"/>
          </a:p>
        </p:txBody>
      </p:sp>
      <p:sp>
        <p:nvSpPr>
          <p:cNvPr id="7" name="Content Placeholder 6"/>
          <p:cNvSpPr>
            <a:spLocks noGrp="1"/>
          </p:cNvSpPr>
          <p:nvPr>
            <p:ph idx="1"/>
          </p:nvPr>
        </p:nvSpPr>
        <p:spPr>
          <a:xfrm>
            <a:off x="304800" y="4800600"/>
            <a:ext cx="8458200" cy="2209800"/>
          </a:xfrm>
        </p:spPr>
        <p:txBody>
          <a:bodyPr/>
          <a:lstStyle/>
          <a:p>
            <a:r>
              <a:rPr lang="en-US" dirty="0" smtClean="0"/>
              <a:t>Cloud infrastructure is shared by several organizations and   supports a specific community that has shared concerns</a:t>
            </a:r>
          </a:p>
          <a:p>
            <a:r>
              <a:rPr lang="en-US" dirty="0" smtClean="0"/>
              <a:t>Managed by the organizations or by a third party</a:t>
            </a:r>
          </a:p>
        </p:txBody>
      </p:sp>
      <p:sp>
        <p:nvSpPr>
          <p:cNvPr id="5" name="Footer Placeholder 4"/>
          <p:cNvSpPr>
            <a:spLocks noGrp="1"/>
          </p:cNvSpPr>
          <p:nvPr>
            <p:ph type="ftr" sz="quarter" idx="13"/>
          </p:nvPr>
        </p:nvSpPr>
        <p:spPr/>
        <p:txBody>
          <a:bodyPr/>
          <a:lstStyle/>
          <a:p>
            <a:pPr>
              <a:defRPr/>
            </a:pPr>
            <a:r>
              <a:rPr lang="en-US" smtClean="0"/>
              <a:t>Cloud Computing Primer</a:t>
            </a:r>
            <a:endParaRPr lang="en-US"/>
          </a:p>
        </p:txBody>
      </p:sp>
      <p:sp>
        <p:nvSpPr>
          <p:cNvPr id="6" name="Slide Number Placeholder 5"/>
          <p:cNvSpPr>
            <a:spLocks noGrp="1"/>
          </p:cNvSpPr>
          <p:nvPr>
            <p:ph type="sldNum" sz="quarter" idx="14"/>
          </p:nvPr>
        </p:nvSpPr>
        <p:spPr/>
        <p:txBody>
          <a:bodyPr/>
          <a:lstStyle/>
          <a:p>
            <a:pPr>
              <a:defRPr/>
            </a:pPr>
            <a:fld id="{F6773B01-4140-4737-A600-00C5477C65A7}" type="slidenum">
              <a:rPr lang="en-US" smtClean="0"/>
              <a:pPr>
                <a:defRPr/>
              </a:pPr>
              <a:t>25</a:t>
            </a:fld>
            <a:endParaRPr lang="en-US"/>
          </a:p>
        </p:txBody>
      </p:sp>
      <p:pic>
        <p:nvPicPr>
          <p:cNvPr id="22" name="Picture 21" descr="Generic Cloud.png"/>
          <p:cNvPicPr>
            <a:picLocks noChangeAspect="1"/>
          </p:cNvPicPr>
          <p:nvPr/>
        </p:nvPicPr>
        <p:blipFill>
          <a:blip r:embed="rId3" cstate="print"/>
          <a:stretch>
            <a:fillRect/>
          </a:stretch>
        </p:blipFill>
        <p:spPr>
          <a:xfrm>
            <a:off x="1676400" y="2411875"/>
            <a:ext cx="3385456" cy="1752599"/>
          </a:xfrm>
          <a:prstGeom prst="rect">
            <a:avLst/>
          </a:prstGeom>
        </p:spPr>
      </p:pic>
      <p:sp>
        <p:nvSpPr>
          <p:cNvPr id="23" name="Text Box 42"/>
          <p:cNvSpPr txBox="1">
            <a:spLocks noChangeArrowheads="1"/>
          </p:cNvSpPr>
          <p:nvPr/>
        </p:nvSpPr>
        <p:spPr bwMode="auto">
          <a:xfrm>
            <a:off x="2655887" y="3429000"/>
            <a:ext cx="1001713" cy="646331"/>
          </a:xfrm>
          <a:prstGeom prst="rect">
            <a:avLst/>
          </a:prstGeom>
          <a:noFill/>
          <a:ln w="9525">
            <a:noFill/>
            <a:miter lim="800000"/>
            <a:headEnd/>
            <a:tailEnd/>
          </a:ln>
        </p:spPr>
        <p:txBody>
          <a:bodyPr wrap="square">
            <a:spAutoFit/>
          </a:bodyPr>
          <a:lstStyle/>
          <a:p>
            <a:pPr algn="ctr"/>
            <a:r>
              <a:rPr lang="en-US" sz="1200" b="1" dirty="0">
                <a:latin typeface="Calibri" pitchFamily="34" charset="0"/>
              </a:rPr>
              <a:t>Cloud Service Provider</a:t>
            </a:r>
          </a:p>
        </p:txBody>
      </p:sp>
      <p:sp>
        <p:nvSpPr>
          <p:cNvPr id="26" name="Line 19"/>
          <p:cNvSpPr>
            <a:spLocks noChangeShapeType="1"/>
          </p:cNvSpPr>
          <p:nvPr/>
        </p:nvSpPr>
        <p:spPr bwMode="auto">
          <a:xfrm flipH="1">
            <a:off x="3581400" y="2107074"/>
            <a:ext cx="1219200" cy="990600"/>
          </a:xfrm>
          <a:prstGeom prst="line">
            <a:avLst/>
          </a:prstGeom>
          <a:noFill/>
          <a:ln w="38100">
            <a:solidFill>
              <a:schemeClr val="tx2"/>
            </a:solidFill>
            <a:round/>
            <a:headEnd/>
            <a:tailEnd/>
          </a:ln>
          <a:effectLst/>
        </p:spPr>
        <p:txBody>
          <a:bodyPr/>
          <a:lstStyle/>
          <a:p>
            <a:endParaRPr lang="en-US">
              <a:latin typeface="Calibri" pitchFamily="34" charset="0"/>
            </a:endParaRPr>
          </a:p>
        </p:txBody>
      </p:sp>
      <p:sp>
        <p:nvSpPr>
          <p:cNvPr id="28" name="Text Box 27"/>
          <p:cNvSpPr txBox="1">
            <a:spLocks noChangeArrowheads="1"/>
          </p:cNvSpPr>
          <p:nvPr/>
        </p:nvSpPr>
        <p:spPr bwMode="auto">
          <a:xfrm>
            <a:off x="3276600" y="3200188"/>
            <a:ext cx="1371600" cy="430887"/>
          </a:xfrm>
          <a:prstGeom prst="rect">
            <a:avLst/>
          </a:prstGeom>
          <a:noFill/>
          <a:ln w="9525">
            <a:noFill/>
            <a:miter lim="800000"/>
            <a:headEnd/>
            <a:tailEnd/>
          </a:ln>
        </p:spPr>
        <p:txBody>
          <a:bodyPr wrap="square">
            <a:spAutoFit/>
          </a:bodyPr>
          <a:lstStyle/>
          <a:p>
            <a:pPr algn="ctr"/>
            <a:r>
              <a:rPr lang="en-US" sz="1100" b="1" dirty="0">
                <a:latin typeface="Calibri" pitchFamily="34" charset="0"/>
              </a:rPr>
              <a:t>Dedicated for </a:t>
            </a:r>
            <a:r>
              <a:rPr lang="en-US" sz="1100" b="1" dirty="0" smtClean="0">
                <a:latin typeface="Calibri" pitchFamily="34" charset="0"/>
              </a:rPr>
              <a:t>Community Users</a:t>
            </a:r>
            <a:endParaRPr lang="en-US" sz="1100" b="1" dirty="0">
              <a:latin typeface="Calibri" pitchFamily="34" charset="0"/>
            </a:endParaRPr>
          </a:p>
        </p:txBody>
      </p:sp>
      <p:pic>
        <p:nvPicPr>
          <p:cNvPr id="29" name="Picture 28" descr="enterprise"/>
          <p:cNvPicPr>
            <a:picLocks noChangeAspect="1" noChangeArrowheads="1"/>
          </p:cNvPicPr>
          <p:nvPr/>
        </p:nvPicPr>
        <p:blipFill>
          <a:blip r:embed="rId4" cstate="print"/>
          <a:srcRect/>
          <a:stretch>
            <a:fillRect/>
          </a:stretch>
        </p:blipFill>
        <p:spPr bwMode="auto">
          <a:xfrm>
            <a:off x="4500804" y="1345074"/>
            <a:ext cx="833196" cy="830263"/>
          </a:xfrm>
          <a:prstGeom prst="rect">
            <a:avLst/>
          </a:prstGeom>
          <a:noFill/>
        </p:spPr>
      </p:pic>
      <p:pic>
        <p:nvPicPr>
          <p:cNvPr id="30" name="Picture 14" descr="datacenter"/>
          <p:cNvPicPr>
            <a:picLocks noChangeAspect="1" noChangeArrowheads="1"/>
          </p:cNvPicPr>
          <p:nvPr/>
        </p:nvPicPr>
        <p:blipFill>
          <a:blip r:embed="rId5" cstate="print"/>
          <a:srcRect/>
          <a:stretch>
            <a:fillRect/>
          </a:stretch>
        </p:blipFill>
        <p:spPr bwMode="auto">
          <a:xfrm>
            <a:off x="2133600" y="3097675"/>
            <a:ext cx="582613" cy="679450"/>
          </a:xfrm>
          <a:prstGeom prst="rect">
            <a:avLst/>
          </a:prstGeom>
          <a:noFill/>
          <a:ln w="9525">
            <a:noFill/>
            <a:miter lim="800000"/>
            <a:headEnd/>
            <a:tailEnd/>
          </a:ln>
        </p:spPr>
      </p:pic>
      <p:pic>
        <p:nvPicPr>
          <p:cNvPr id="31" name="Picture 14" descr="datacenter"/>
          <p:cNvPicPr>
            <a:picLocks noChangeAspect="1" noChangeArrowheads="1"/>
          </p:cNvPicPr>
          <p:nvPr/>
        </p:nvPicPr>
        <p:blipFill>
          <a:blip r:embed="rId5" cstate="print"/>
          <a:srcRect/>
          <a:stretch>
            <a:fillRect/>
          </a:stretch>
        </p:blipFill>
        <p:spPr bwMode="auto">
          <a:xfrm>
            <a:off x="2286000" y="3256425"/>
            <a:ext cx="582613" cy="679450"/>
          </a:xfrm>
          <a:prstGeom prst="rect">
            <a:avLst/>
          </a:prstGeom>
          <a:noFill/>
          <a:ln w="9525">
            <a:noFill/>
            <a:miter lim="800000"/>
            <a:headEnd/>
            <a:tailEnd/>
          </a:ln>
        </p:spPr>
      </p:pic>
      <p:pic>
        <p:nvPicPr>
          <p:cNvPr id="32" name="Picture 31" descr="enterprise"/>
          <p:cNvPicPr>
            <a:picLocks noChangeAspect="1" noChangeArrowheads="1"/>
          </p:cNvPicPr>
          <p:nvPr/>
        </p:nvPicPr>
        <p:blipFill>
          <a:blip r:embed="rId4" cstate="print"/>
          <a:srcRect/>
          <a:stretch>
            <a:fillRect/>
          </a:stretch>
        </p:blipFill>
        <p:spPr bwMode="auto">
          <a:xfrm>
            <a:off x="5410200" y="1581611"/>
            <a:ext cx="833196" cy="830263"/>
          </a:xfrm>
          <a:prstGeom prst="rect">
            <a:avLst/>
          </a:prstGeom>
          <a:noFill/>
        </p:spPr>
      </p:pic>
      <p:pic>
        <p:nvPicPr>
          <p:cNvPr id="33" name="Picture 32" descr="enterprise"/>
          <p:cNvPicPr>
            <a:picLocks noChangeAspect="1" noChangeArrowheads="1"/>
          </p:cNvPicPr>
          <p:nvPr/>
        </p:nvPicPr>
        <p:blipFill>
          <a:blip r:embed="rId4" cstate="print"/>
          <a:srcRect/>
          <a:stretch>
            <a:fillRect/>
          </a:stretch>
        </p:blipFill>
        <p:spPr bwMode="auto">
          <a:xfrm>
            <a:off x="5791200" y="2419811"/>
            <a:ext cx="833196" cy="830263"/>
          </a:xfrm>
          <a:prstGeom prst="rect">
            <a:avLst/>
          </a:prstGeom>
          <a:noFill/>
        </p:spPr>
      </p:pic>
      <p:sp>
        <p:nvSpPr>
          <p:cNvPr id="36" name="Line 19"/>
          <p:cNvSpPr>
            <a:spLocks noChangeShapeType="1"/>
          </p:cNvSpPr>
          <p:nvPr/>
        </p:nvSpPr>
        <p:spPr bwMode="auto">
          <a:xfrm flipH="1">
            <a:off x="3505200" y="2335674"/>
            <a:ext cx="2209800" cy="762001"/>
          </a:xfrm>
          <a:prstGeom prst="line">
            <a:avLst/>
          </a:prstGeom>
          <a:noFill/>
          <a:ln w="38100">
            <a:solidFill>
              <a:schemeClr val="tx2"/>
            </a:solidFill>
            <a:round/>
            <a:headEnd/>
            <a:tailEnd/>
          </a:ln>
          <a:effectLst/>
        </p:spPr>
        <p:txBody>
          <a:bodyPr/>
          <a:lstStyle/>
          <a:p>
            <a:endParaRPr lang="en-US">
              <a:latin typeface="Calibri" pitchFamily="34" charset="0"/>
            </a:endParaRPr>
          </a:p>
        </p:txBody>
      </p:sp>
      <p:sp>
        <p:nvSpPr>
          <p:cNvPr id="37" name="Line 19"/>
          <p:cNvSpPr>
            <a:spLocks noChangeShapeType="1"/>
          </p:cNvSpPr>
          <p:nvPr/>
        </p:nvSpPr>
        <p:spPr bwMode="auto">
          <a:xfrm flipH="1">
            <a:off x="3505200" y="3097674"/>
            <a:ext cx="2438400" cy="1"/>
          </a:xfrm>
          <a:prstGeom prst="line">
            <a:avLst/>
          </a:prstGeom>
          <a:noFill/>
          <a:ln w="38100">
            <a:solidFill>
              <a:schemeClr val="tx2"/>
            </a:solidFill>
            <a:round/>
            <a:headEnd/>
            <a:tailEnd/>
          </a:ln>
          <a:effectLst/>
        </p:spPr>
        <p:txBody>
          <a:bodyPr/>
          <a:lstStyle/>
          <a:p>
            <a:endParaRPr lang="en-US">
              <a:latin typeface="Calibri" pitchFamily="34" charset="0"/>
            </a:endParaRPr>
          </a:p>
        </p:txBody>
      </p:sp>
      <p:pic>
        <p:nvPicPr>
          <p:cNvPr id="27" name="Picture 14" descr="datacenter"/>
          <p:cNvPicPr>
            <a:picLocks noChangeAspect="1" noChangeArrowheads="1"/>
          </p:cNvPicPr>
          <p:nvPr/>
        </p:nvPicPr>
        <p:blipFill>
          <a:blip r:embed="rId5" cstate="print"/>
          <a:srcRect/>
          <a:stretch>
            <a:fillRect/>
          </a:stretch>
        </p:blipFill>
        <p:spPr bwMode="auto">
          <a:xfrm>
            <a:off x="3048000" y="2716675"/>
            <a:ext cx="582613" cy="679450"/>
          </a:xfrm>
          <a:prstGeom prst="rect">
            <a:avLst/>
          </a:prstGeom>
          <a:noFill/>
          <a:ln w="9525">
            <a:noFill/>
            <a:miter lim="800000"/>
            <a:headEnd/>
            <a:tailEnd/>
          </a:ln>
        </p:spPr>
      </p:pic>
      <p:sp>
        <p:nvSpPr>
          <p:cNvPr id="43" name="Oval 42"/>
          <p:cNvSpPr/>
          <p:nvPr/>
        </p:nvSpPr>
        <p:spPr>
          <a:xfrm rot="3005244">
            <a:off x="4198804" y="1400364"/>
            <a:ext cx="2809914" cy="1770982"/>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38"/>
          <p:cNvSpPr txBox="1">
            <a:spLocks noChangeArrowheads="1"/>
          </p:cNvSpPr>
          <p:nvPr/>
        </p:nvSpPr>
        <p:spPr bwMode="auto">
          <a:xfrm>
            <a:off x="3124200" y="1295400"/>
            <a:ext cx="1337097" cy="369332"/>
          </a:xfrm>
          <a:prstGeom prst="rect">
            <a:avLst/>
          </a:prstGeom>
          <a:noFill/>
          <a:ln w="9525">
            <a:noFill/>
            <a:miter lim="800000"/>
            <a:headEnd/>
            <a:tailEnd/>
          </a:ln>
        </p:spPr>
        <p:txBody>
          <a:bodyPr wrap="none">
            <a:spAutoFit/>
          </a:bodyPr>
          <a:lstStyle/>
          <a:p>
            <a:r>
              <a:rPr lang="en-US" b="1" dirty="0">
                <a:latin typeface="Calibri" pitchFamily="34" charset="0"/>
              </a:rPr>
              <a:t>Enterprise P</a:t>
            </a:r>
          </a:p>
        </p:txBody>
      </p:sp>
      <p:sp>
        <p:nvSpPr>
          <p:cNvPr id="45" name="Text Box 38"/>
          <p:cNvSpPr txBox="1">
            <a:spLocks noChangeArrowheads="1"/>
          </p:cNvSpPr>
          <p:nvPr/>
        </p:nvSpPr>
        <p:spPr bwMode="auto">
          <a:xfrm>
            <a:off x="6359103" y="1524000"/>
            <a:ext cx="1372363" cy="369332"/>
          </a:xfrm>
          <a:prstGeom prst="rect">
            <a:avLst/>
          </a:prstGeom>
          <a:noFill/>
          <a:ln w="9525">
            <a:noFill/>
            <a:miter lim="800000"/>
            <a:headEnd/>
            <a:tailEnd/>
          </a:ln>
        </p:spPr>
        <p:txBody>
          <a:bodyPr wrap="none">
            <a:spAutoFit/>
          </a:bodyPr>
          <a:lstStyle/>
          <a:p>
            <a:r>
              <a:rPr lang="en-US" b="1" dirty="0">
                <a:latin typeface="Calibri" pitchFamily="34" charset="0"/>
              </a:rPr>
              <a:t>Enterprise </a:t>
            </a:r>
            <a:r>
              <a:rPr lang="en-US" b="1" dirty="0" smtClean="0">
                <a:latin typeface="Calibri" pitchFamily="34" charset="0"/>
              </a:rPr>
              <a:t>Q</a:t>
            </a:r>
            <a:endParaRPr lang="en-US" b="1" dirty="0">
              <a:latin typeface="Calibri" pitchFamily="34" charset="0"/>
            </a:endParaRPr>
          </a:p>
        </p:txBody>
      </p:sp>
      <p:sp>
        <p:nvSpPr>
          <p:cNvPr id="47" name="Text Box 38"/>
          <p:cNvSpPr txBox="1">
            <a:spLocks noChangeArrowheads="1"/>
          </p:cNvSpPr>
          <p:nvPr/>
        </p:nvSpPr>
        <p:spPr bwMode="auto">
          <a:xfrm>
            <a:off x="6663903" y="2652142"/>
            <a:ext cx="1337097" cy="369332"/>
          </a:xfrm>
          <a:prstGeom prst="rect">
            <a:avLst/>
          </a:prstGeom>
          <a:noFill/>
          <a:ln w="9525">
            <a:noFill/>
            <a:miter lim="800000"/>
            <a:headEnd/>
            <a:tailEnd/>
          </a:ln>
        </p:spPr>
        <p:txBody>
          <a:bodyPr wrap="none">
            <a:spAutoFit/>
          </a:bodyPr>
          <a:lstStyle/>
          <a:p>
            <a:r>
              <a:rPr lang="en-US" b="1" dirty="0">
                <a:latin typeface="Calibri" pitchFamily="34" charset="0"/>
              </a:rPr>
              <a:t>Enterprise </a:t>
            </a:r>
            <a:r>
              <a:rPr lang="en-US" b="1" dirty="0" smtClean="0">
                <a:latin typeface="Calibri" pitchFamily="34" charset="0"/>
              </a:rPr>
              <a:t>R</a:t>
            </a:r>
            <a:endParaRPr lang="en-US" b="1" dirty="0">
              <a:latin typeface="Calibri" pitchFamily="34" charset="0"/>
            </a:endParaRPr>
          </a:p>
        </p:txBody>
      </p:sp>
      <p:sp>
        <p:nvSpPr>
          <p:cNvPr id="49" name="Rectangular Callout 48"/>
          <p:cNvSpPr/>
          <p:nvPr/>
        </p:nvSpPr>
        <p:spPr>
          <a:xfrm>
            <a:off x="6934200" y="3478674"/>
            <a:ext cx="1905000" cy="685800"/>
          </a:xfrm>
          <a:prstGeom prst="wedgeRectCallout">
            <a:avLst>
              <a:gd name="adj1" fmla="val -62213"/>
              <a:gd name="adj2" fmla="val -105316"/>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smtClean="0">
                <a:solidFill>
                  <a:schemeClr val="tx1"/>
                </a:solidFill>
              </a:rPr>
              <a:t>Community Users</a:t>
            </a:r>
            <a:endParaRPr lang="en-US" dirty="0">
              <a:solidFill>
                <a:schemeClr val="tx1"/>
              </a:solidFill>
            </a:endParaRPr>
          </a:p>
        </p:txBody>
      </p:sp>
      <p:sp>
        <p:nvSpPr>
          <p:cNvPr id="50" name="Text Box 24"/>
          <p:cNvSpPr txBox="1">
            <a:spLocks noChangeArrowheads="1"/>
          </p:cNvSpPr>
          <p:nvPr/>
        </p:nvSpPr>
        <p:spPr bwMode="auto">
          <a:xfrm>
            <a:off x="304800" y="1900535"/>
            <a:ext cx="2475358" cy="461665"/>
          </a:xfrm>
          <a:prstGeom prst="rect">
            <a:avLst/>
          </a:prstGeom>
          <a:noFill/>
          <a:ln w="9525">
            <a:noFill/>
            <a:miter lim="800000"/>
            <a:headEnd/>
            <a:tailEnd/>
          </a:ln>
        </p:spPr>
        <p:txBody>
          <a:bodyPr wrap="none">
            <a:spAutoFit/>
          </a:bodyPr>
          <a:lstStyle/>
          <a:p>
            <a:pPr algn="ctr"/>
            <a:r>
              <a:rPr lang="en-US" sz="2400" b="1" dirty="0" smtClean="0">
                <a:solidFill>
                  <a:srgbClr val="2C95DD"/>
                </a:solidFill>
                <a:latin typeface="Calibri" pitchFamily="34" charset="0"/>
              </a:rPr>
              <a:t>Community </a:t>
            </a:r>
            <a:r>
              <a:rPr lang="en-US" sz="2400" b="1" dirty="0">
                <a:solidFill>
                  <a:srgbClr val="2C95DD"/>
                </a:solidFill>
                <a:latin typeface="Calibri" pitchFamily="34" charset="0"/>
              </a:rPr>
              <a:t>Cloud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of Cloud</a:t>
            </a:r>
            <a:endParaRPr lang="en-US" dirty="0"/>
          </a:p>
        </p:txBody>
      </p:sp>
      <p:sp>
        <p:nvSpPr>
          <p:cNvPr id="7" name="Content Placeholder 6"/>
          <p:cNvSpPr>
            <a:spLocks noGrp="1"/>
          </p:cNvSpPr>
          <p:nvPr>
            <p:ph idx="1"/>
          </p:nvPr>
        </p:nvSpPr>
        <p:spPr/>
        <p:txBody>
          <a:bodyPr/>
          <a:lstStyle/>
          <a:p>
            <a:r>
              <a:rPr lang="en-US" dirty="0" smtClean="0"/>
              <a:t>Cloud has changed the economics of IT</a:t>
            </a:r>
          </a:p>
          <a:p>
            <a:r>
              <a:rPr lang="en-US" dirty="0" smtClean="0"/>
              <a:t>Cloud enables to move from a CAPEX to an OPEX model</a:t>
            </a:r>
          </a:p>
          <a:p>
            <a:r>
              <a:rPr lang="en-US" dirty="0" smtClean="0"/>
              <a:t>Cloud provides the following key cost savings</a:t>
            </a:r>
          </a:p>
          <a:p>
            <a:pPr lvl="1"/>
            <a:r>
              <a:rPr lang="en-US" dirty="0" smtClean="0"/>
              <a:t>Infrastructure cost </a:t>
            </a:r>
          </a:p>
          <a:p>
            <a:pPr lvl="1"/>
            <a:r>
              <a:rPr lang="en-US" dirty="0" smtClean="0"/>
              <a:t>Management cost</a:t>
            </a:r>
          </a:p>
          <a:p>
            <a:pPr lvl="1"/>
            <a:r>
              <a:rPr lang="en-US" dirty="0" smtClean="0"/>
              <a:t>Power and energy cost</a:t>
            </a:r>
          </a:p>
          <a:p>
            <a:pPr>
              <a:buNone/>
            </a:pPr>
            <a:endParaRPr lang="en-US" dirty="0" smtClean="0"/>
          </a:p>
          <a:p>
            <a:pPr lvl="1">
              <a:buNone/>
            </a:pPr>
            <a:endParaRPr lang="en-US" dirty="0"/>
          </a:p>
        </p:txBody>
      </p:sp>
      <p:sp>
        <p:nvSpPr>
          <p:cNvPr id="5" name="Footer Placeholder 4"/>
          <p:cNvSpPr>
            <a:spLocks noGrp="1"/>
          </p:cNvSpPr>
          <p:nvPr>
            <p:ph type="ftr" sz="quarter" idx="10"/>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1"/>
          </p:nvPr>
        </p:nvSpPr>
        <p:spPr/>
        <p:txBody>
          <a:bodyPr/>
          <a:lstStyle/>
          <a:p>
            <a:pPr>
              <a:defRPr/>
            </a:pPr>
            <a:fld id="{895683FA-D0FB-447D-82E1-0D3AF418E355}"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 of Cloud Example: On-Site Vs. Cloud </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27</a:t>
            </a:fld>
            <a:endParaRPr lang="en-US"/>
          </a:p>
        </p:txBody>
      </p:sp>
      <p:sp>
        <p:nvSpPr>
          <p:cNvPr id="28" name="TextBox 27"/>
          <p:cNvSpPr txBox="1"/>
          <p:nvPr/>
        </p:nvSpPr>
        <p:spPr>
          <a:xfrm>
            <a:off x="5410200" y="5133201"/>
            <a:ext cx="3124200" cy="276999"/>
          </a:xfrm>
          <a:prstGeom prst="rect">
            <a:avLst/>
          </a:prstGeom>
          <a:noFill/>
        </p:spPr>
        <p:txBody>
          <a:bodyPr wrap="square" rtlCol="0">
            <a:spAutoFit/>
          </a:bodyPr>
          <a:lstStyle/>
          <a:p>
            <a:r>
              <a:rPr lang="en-US" sz="1200" b="1" dirty="0" smtClean="0">
                <a:latin typeface="Calibri" pitchFamily="34" charset="0"/>
              </a:rPr>
              <a:t>Annual TCO = $233,213</a:t>
            </a:r>
            <a:endParaRPr lang="en-US" sz="1200" b="1" dirty="0">
              <a:latin typeface="Calibri" pitchFamily="34" charset="0"/>
            </a:endParaRPr>
          </a:p>
        </p:txBody>
      </p:sp>
      <p:sp>
        <p:nvSpPr>
          <p:cNvPr id="35" name="TextBox 34"/>
          <p:cNvSpPr txBox="1"/>
          <p:nvPr/>
        </p:nvSpPr>
        <p:spPr>
          <a:xfrm>
            <a:off x="381000" y="5819001"/>
            <a:ext cx="7696200" cy="276999"/>
          </a:xfrm>
          <a:prstGeom prst="rect">
            <a:avLst/>
          </a:prstGeom>
          <a:noFill/>
        </p:spPr>
        <p:txBody>
          <a:bodyPr wrap="square" rtlCol="0">
            <a:spAutoFit/>
          </a:bodyPr>
          <a:lstStyle/>
          <a:p>
            <a:r>
              <a:rPr lang="en-US" sz="1200" i="1" dirty="0" smtClean="0">
                <a:latin typeface="Calibri" pitchFamily="34" charset="0"/>
              </a:rPr>
              <a:t>Source: Amazon Web Services: The Economics of the AWS Cloud vs. Owned IT Infrastructure, Dec 2009  </a:t>
            </a:r>
            <a:endParaRPr lang="en-US" sz="1200" i="1" dirty="0">
              <a:latin typeface="Calibri" pitchFamily="34" charset="0"/>
            </a:endParaRPr>
          </a:p>
        </p:txBody>
      </p:sp>
      <p:sp>
        <p:nvSpPr>
          <p:cNvPr id="11" name="TextBox 10"/>
          <p:cNvSpPr txBox="1"/>
          <p:nvPr/>
        </p:nvSpPr>
        <p:spPr>
          <a:xfrm>
            <a:off x="2895600" y="2646402"/>
            <a:ext cx="1752600" cy="276999"/>
          </a:xfrm>
          <a:prstGeom prst="rect">
            <a:avLst/>
          </a:prstGeom>
          <a:noFill/>
        </p:spPr>
        <p:txBody>
          <a:bodyPr wrap="square" rtlCol="0">
            <a:spAutoFit/>
          </a:bodyPr>
          <a:lstStyle/>
          <a:p>
            <a:r>
              <a:rPr lang="en-US" sz="1200" b="1" dirty="0" smtClean="0">
                <a:latin typeface="Calibri" pitchFamily="34" charset="0"/>
              </a:rPr>
              <a:t>Cost Components</a:t>
            </a:r>
            <a:endParaRPr lang="en-US" sz="1200" b="1" dirty="0">
              <a:latin typeface="Calibri" pitchFamily="34" charset="0"/>
            </a:endParaRPr>
          </a:p>
        </p:txBody>
      </p:sp>
      <p:graphicFrame>
        <p:nvGraphicFramePr>
          <p:cNvPr id="23" name="Chart 22"/>
          <p:cNvGraphicFramePr/>
          <p:nvPr/>
        </p:nvGraphicFramePr>
        <p:xfrm>
          <a:off x="0" y="2209800"/>
          <a:ext cx="4800600" cy="2971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4" name="Chart 23"/>
          <p:cNvGraphicFramePr/>
          <p:nvPr/>
        </p:nvGraphicFramePr>
        <p:xfrm>
          <a:off x="4572000" y="2133600"/>
          <a:ext cx="4419600" cy="2999601"/>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24"/>
          <p:cNvSpPr txBox="1"/>
          <p:nvPr/>
        </p:nvSpPr>
        <p:spPr>
          <a:xfrm>
            <a:off x="7620000" y="2692400"/>
            <a:ext cx="1600200" cy="276999"/>
          </a:xfrm>
          <a:prstGeom prst="rect">
            <a:avLst/>
          </a:prstGeom>
          <a:noFill/>
        </p:spPr>
        <p:txBody>
          <a:bodyPr wrap="square" rtlCol="0">
            <a:spAutoFit/>
          </a:bodyPr>
          <a:lstStyle/>
          <a:p>
            <a:r>
              <a:rPr lang="en-US" sz="1200" b="1" dirty="0" smtClean="0">
                <a:latin typeface="Calibri" pitchFamily="34" charset="0"/>
              </a:rPr>
              <a:t>Cost Components</a:t>
            </a:r>
            <a:endParaRPr lang="en-US" sz="1200" b="1" dirty="0">
              <a:latin typeface="Calibri" pitchFamily="34" charset="0"/>
            </a:endParaRPr>
          </a:p>
        </p:txBody>
      </p:sp>
      <p:sp>
        <p:nvSpPr>
          <p:cNvPr id="26" name="TextBox 25"/>
          <p:cNvSpPr txBox="1"/>
          <p:nvPr/>
        </p:nvSpPr>
        <p:spPr>
          <a:xfrm>
            <a:off x="304800" y="1143000"/>
            <a:ext cx="8168079" cy="369332"/>
          </a:xfrm>
          <a:prstGeom prst="rect">
            <a:avLst/>
          </a:prstGeom>
          <a:noFill/>
        </p:spPr>
        <p:txBody>
          <a:bodyPr wrap="square" rtlCol="0">
            <a:spAutoFit/>
          </a:bodyPr>
          <a:lstStyle/>
          <a:p>
            <a:pPr marL="342900" indent="-342900"/>
            <a:r>
              <a:rPr lang="en-US" dirty="0" smtClean="0">
                <a:solidFill>
                  <a:srgbClr val="FF0000"/>
                </a:solidFill>
                <a:latin typeface="Calibri" pitchFamily="34" charset="0"/>
              </a:rPr>
              <a:t>Buying 1000 Servers (On-Site) Vs. Hiring 1000 server instances (Cloud)</a:t>
            </a:r>
            <a:endParaRPr lang="en-US" dirty="0">
              <a:solidFill>
                <a:srgbClr val="FF0000"/>
              </a:solidFill>
              <a:latin typeface="Calibri" pitchFamily="34" charset="0"/>
            </a:endParaRPr>
          </a:p>
        </p:txBody>
      </p:sp>
      <p:sp>
        <p:nvSpPr>
          <p:cNvPr id="21" name="TextBox 20"/>
          <p:cNvSpPr txBox="1"/>
          <p:nvPr/>
        </p:nvSpPr>
        <p:spPr>
          <a:xfrm>
            <a:off x="457200" y="5133201"/>
            <a:ext cx="3124200" cy="276999"/>
          </a:xfrm>
          <a:prstGeom prst="rect">
            <a:avLst/>
          </a:prstGeom>
          <a:noFill/>
        </p:spPr>
        <p:txBody>
          <a:bodyPr wrap="square" rtlCol="0">
            <a:spAutoFit/>
          </a:bodyPr>
          <a:lstStyle/>
          <a:p>
            <a:r>
              <a:rPr lang="en-US" sz="1200" b="1" dirty="0" smtClean="0">
                <a:latin typeface="Calibri" pitchFamily="34" charset="0"/>
              </a:rPr>
              <a:t>Annual TCO = $2,572,634</a:t>
            </a:r>
            <a:endParaRPr lang="en-US" sz="1200" b="1" dirty="0">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2595" name="Rectangle 3"/>
          <p:cNvSpPr>
            <a:spLocks noGrp="1" noChangeArrowheads="1"/>
          </p:cNvSpPr>
          <p:nvPr>
            <p:ph sz="half" idx="1"/>
          </p:nvPr>
        </p:nvSpPr>
        <p:spPr>
          <a:xfrm>
            <a:off x="304800" y="914400"/>
            <a:ext cx="4876800" cy="5257800"/>
          </a:xfrm>
        </p:spPr>
        <p:txBody>
          <a:bodyPr/>
          <a:lstStyle/>
          <a:p>
            <a:pPr>
              <a:spcBef>
                <a:spcPts val="300"/>
              </a:spcBef>
            </a:pPr>
            <a:r>
              <a:rPr lang="en-US" dirty="0" smtClean="0"/>
              <a:t>Security and Regulation</a:t>
            </a:r>
          </a:p>
          <a:p>
            <a:pPr lvl="1">
              <a:spcBef>
                <a:spcPts val="300"/>
              </a:spcBef>
            </a:pPr>
            <a:r>
              <a:rPr lang="en-US" dirty="0" smtClean="0"/>
              <a:t>Consumers are indecisive to transfer control of sensitive data</a:t>
            </a:r>
          </a:p>
          <a:p>
            <a:pPr lvl="1">
              <a:spcBef>
                <a:spcPts val="300"/>
              </a:spcBef>
            </a:pPr>
            <a:r>
              <a:rPr lang="en-US" dirty="0" smtClean="0"/>
              <a:t>Regulation may prevent organizations to use Cloud services</a:t>
            </a:r>
          </a:p>
          <a:p>
            <a:pPr>
              <a:spcBef>
                <a:spcPts val="300"/>
              </a:spcBef>
            </a:pPr>
            <a:r>
              <a:rPr lang="en-US" dirty="0" smtClean="0"/>
              <a:t>Network </a:t>
            </a:r>
            <a:r>
              <a:rPr lang="en-US" dirty="0"/>
              <a:t>latency</a:t>
            </a:r>
          </a:p>
          <a:p>
            <a:pPr lvl="1">
              <a:spcBef>
                <a:spcPts val="300"/>
              </a:spcBef>
            </a:pPr>
            <a:r>
              <a:rPr lang="en-US" dirty="0" smtClean="0"/>
              <a:t>Real </a:t>
            </a:r>
            <a:r>
              <a:rPr lang="en-US" dirty="0"/>
              <a:t>time applications may </a:t>
            </a:r>
            <a:r>
              <a:rPr lang="en-US" dirty="0" smtClean="0"/>
              <a:t>suffer due to network latency and limited bandwidth</a:t>
            </a:r>
            <a:endParaRPr lang="en-US" dirty="0"/>
          </a:p>
          <a:p>
            <a:pPr>
              <a:spcBef>
                <a:spcPts val="300"/>
              </a:spcBef>
            </a:pPr>
            <a:r>
              <a:rPr lang="en-US" dirty="0" smtClean="0"/>
              <a:t>Supportability</a:t>
            </a:r>
            <a:endParaRPr lang="en-US" dirty="0"/>
          </a:p>
          <a:p>
            <a:pPr lvl="1">
              <a:spcBef>
                <a:spcPts val="300"/>
              </a:spcBef>
            </a:pPr>
            <a:r>
              <a:rPr lang="en-US" dirty="0" smtClean="0"/>
              <a:t>Legacy or Custom applications may not be compatible with Cloud platform</a:t>
            </a:r>
          </a:p>
          <a:p>
            <a:pPr>
              <a:spcBef>
                <a:spcPts val="300"/>
              </a:spcBef>
            </a:pPr>
            <a:r>
              <a:rPr lang="en-US" dirty="0" smtClean="0"/>
              <a:t>Interoperability </a:t>
            </a:r>
          </a:p>
          <a:p>
            <a:pPr lvl="1">
              <a:spcBef>
                <a:spcPts val="300"/>
              </a:spcBef>
            </a:pPr>
            <a:r>
              <a:rPr lang="en-US" dirty="0" smtClean="0"/>
              <a:t>Lack of standardization across Cloud-based platforms</a:t>
            </a:r>
            <a:endParaRPr lang="en-US" dirty="0"/>
          </a:p>
        </p:txBody>
      </p:sp>
      <p:sp>
        <p:nvSpPr>
          <p:cNvPr id="3182594" name="Rectangle 2"/>
          <p:cNvSpPr>
            <a:spLocks noGrp="1" noChangeArrowheads="1"/>
          </p:cNvSpPr>
          <p:nvPr>
            <p:ph type="title"/>
          </p:nvPr>
        </p:nvSpPr>
        <p:spPr/>
        <p:txBody>
          <a:bodyPr/>
          <a:lstStyle/>
          <a:p>
            <a:r>
              <a:rPr lang="en-US" dirty="0"/>
              <a:t>Cloud Challenges – </a:t>
            </a:r>
            <a:r>
              <a:rPr lang="en-US" dirty="0" smtClean="0"/>
              <a:t>Consumer’s </a:t>
            </a:r>
            <a:r>
              <a:rPr lang="en-US" dirty="0"/>
              <a:t>Perspective</a:t>
            </a:r>
          </a:p>
        </p:txBody>
      </p:sp>
      <p:sp>
        <p:nvSpPr>
          <p:cNvPr id="4" name="Footer Placeholder 3"/>
          <p:cNvSpPr>
            <a:spLocks noGrp="1"/>
          </p:cNvSpPr>
          <p:nvPr>
            <p:ph type="ftr" sz="quarter" idx="13"/>
          </p:nvPr>
        </p:nvSpPr>
        <p:spPr/>
        <p:txBody>
          <a:bodyPr/>
          <a:lstStyle/>
          <a:p>
            <a:r>
              <a:rPr lang="en-US" dirty="0" smtClean="0"/>
              <a:t>Cloud Computing Primer</a:t>
            </a:r>
            <a:endParaRPr lang="en-US" dirty="0"/>
          </a:p>
        </p:txBody>
      </p:sp>
      <p:sp>
        <p:nvSpPr>
          <p:cNvPr id="5" name="Slide Number Placeholder 4"/>
          <p:cNvSpPr>
            <a:spLocks noGrp="1"/>
          </p:cNvSpPr>
          <p:nvPr>
            <p:ph type="sldNum" sz="quarter" idx="14"/>
          </p:nvPr>
        </p:nvSpPr>
        <p:spPr/>
        <p:txBody>
          <a:bodyPr/>
          <a:lstStyle/>
          <a:p>
            <a:r>
              <a:rPr lang="en-US" dirty="0" smtClean="0"/>
              <a:t> </a:t>
            </a:r>
            <a:fld id="{FC6DFE08-867E-4F9F-8951-63619D4DACEB}" type="slidenum">
              <a:rPr lang="en-US" smtClean="0"/>
              <a:pPr/>
              <a:t>28</a:t>
            </a:fld>
            <a:endParaRPr lang="en-US" dirty="0"/>
          </a:p>
        </p:txBody>
      </p:sp>
      <p:pic>
        <p:nvPicPr>
          <p:cNvPr id="7" name="Picture 4" descr="200158716-001_1"/>
          <p:cNvPicPr>
            <a:picLocks noGrp="1" noChangeAspect="1" noChangeArrowheads="1"/>
          </p:cNvPicPr>
          <p:nvPr>
            <p:ph type="pic" sz="quarter" idx="12"/>
          </p:nvPr>
        </p:nvPicPr>
        <p:blipFill>
          <a:blip r:embed="rId3" cstate="print"/>
          <a:srcRect t="9658" b="9658"/>
          <a:stretch>
            <a:fillRect/>
          </a:stretch>
        </p:blipFill>
        <p:spPr bwMode="auto">
          <a:xfrm>
            <a:off x="5471160" y="1295400"/>
            <a:ext cx="3291840" cy="3962400"/>
          </a:xfrm>
          <a:prstGeom prst="rect">
            <a:avLst/>
          </a:prstGeom>
          <a:noFill/>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Cloud Computing Primer</a:t>
            </a:r>
            <a:endParaRPr lang="en-US" dirty="0"/>
          </a:p>
        </p:txBody>
      </p:sp>
      <p:sp>
        <p:nvSpPr>
          <p:cNvPr id="5" name="Slide Number Placeholder 4"/>
          <p:cNvSpPr>
            <a:spLocks noGrp="1"/>
          </p:cNvSpPr>
          <p:nvPr>
            <p:ph type="sldNum" sz="quarter" idx="11"/>
          </p:nvPr>
        </p:nvSpPr>
        <p:spPr/>
        <p:txBody>
          <a:bodyPr/>
          <a:lstStyle/>
          <a:p>
            <a:r>
              <a:rPr lang="en-US" dirty="0" smtClean="0"/>
              <a:t> </a:t>
            </a:r>
            <a:fld id="{F76426B9-4803-45B6-B07C-C01B9819A4C4}" type="slidenum">
              <a:rPr lang="en-US" smtClean="0"/>
              <a:pPr/>
              <a:t>29</a:t>
            </a:fld>
            <a:endParaRPr lang="en-US" dirty="0"/>
          </a:p>
        </p:txBody>
      </p:sp>
      <p:sp>
        <p:nvSpPr>
          <p:cNvPr id="3184642" name="Rectangle 2"/>
          <p:cNvSpPr>
            <a:spLocks noGrp="1" noChangeArrowheads="1"/>
          </p:cNvSpPr>
          <p:nvPr>
            <p:ph type="title"/>
          </p:nvPr>
        </p:nvSpPr>
        <p:spPr/>
        <p:txBody>
          <a:bodyPr/>
          <a:lstStyle/>
          <a:p>
            <a:r>
              <a:rPr lang="en-US" dirty="0"/>
              <a:t>Cloud Challenges – Provider’s Perspective</a:t>
            </a:r>
          </a:p>
        </p:txBody>
      </p:sp>
      <p:sp>
        <p:nvSpPr>
          <p:cNvPr id="3184643" name="Rectangle 3"/>
          <p:cNvSpPr>
            <a:spLocks noGrp="1" noChangeArrowheads="1"/>
          </p:cNvSpPr>
          <p:nvPr>
            <p:ph type="body" idx="1"/>
          </p:nvPr>
        </p:nvSpPr>
        <p:spPr/>
        <p:txBody>
          <a:bodyPr/>
          <a:lstStyle/>
          <a:p>
            <a:r>
              <a:rPr lang="en-US" dirty="0"/>
              <a:t>Service warranty and service cost</a:t>
            </a:r>
          </a:p>
          <a:p>
            <a:pPr lvl="1"/>
            <a:r>
              <a:rPr lang="en-US" dirty="0"/>
              <a:t>Resources must be kept ready to meet unpredictable demand</a:t>
            </a:r>
          </a:p>
          <a:p>
            <a:pPr lvl="1"/>
            <a:r>
              <a:rPr lang="en-US" dirty="0"/>
              <a:t>Hefty </a:t>
            </a:r>
            <a:r>
              <a:rPr lang="en-US" dirty="0" smtClean="0"/>
              <a:t>penalty, </a:t>
            </a:r>
            <a:r>
              <a:rPr lang="en-US" dirty="0"/>
              <a:t>if SLAs are not fulfilled</a:t>
            </a:r>
          </a:p>
          <a:p>
            <a:r>
              <a:rPr lang="en-US" dirty="0" smtClean="0"/>
              <a:t>Huge numbers of software to manage</a:t>
            </a:r>
            <a:endParaRPr lang="en-US" dirty="0"/>
          </a:p>
          <a:p>
            <a:pPr lvl="1"/>
            <a:r>
              <a:rPr lang="en-US" dirty="0" smtClean="0"/>
              <a:t>Huge </a:t>
            </a:r>
            <a:r>
              <a:rPr lang="en-US" dirty="0"/>
              <a:t>number of applications and platform software to purchase</a:t>
            </a:r>
          </a:p>
          <a:p>
            <a:pPr lvl="1"/>
            <a:r>
              <a:rPr lang="en-US" dirty="0"/>
              <a:t>ROI is unpredictable</a:t>
            </a:r>
          </a:p>
          <a:p>
            <a:r>
              <a:rPr lang="en-US" dirty="0"/>
              <a:t>No standard </a:t>
            </a:r>
            <a:r>
              <a:rPr lang="en-US" dirty="0" smtClean="0"/>
              <a:t>Cloud </a:t>
            </a:r>
            <a:r>
              <a:rPr lang="en-US" dirty="0"/>
              <a:t>access interface</a:t>
            </a:r>
          </a:p>
          <a:p>
            <a:pPr lvl="1"/>
            <a:r>
              <a:rPr lang="en-US" dirty="0"/>
              <a:t>Cloud customers want open APIs</a:t>
            </a:r>
          </a:p>
          <a:p>
            <a:pPr lvl="1"/>
            <a:r>
              <a:rPr lang="en-US" dirty="0"/>
              <a:t>Need agreement among </a:t>
            </a:r>
            <a:r>
              <a:rPr lang="en-US" dirty="0" smtClean="0"/>
              <a:t>Cloud </a:t>
            </a:r>
            <a:r>
              <a:rPr lang="en-US" dirty="0"/>
              <a:t>providers for standardization</a:t>
            </a:r>
          </a:p>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6"/>
          <p:cNvSpPr>
            <a:spLocks noGrp="1"/>
          </p:cNvSpPr>
          <p:nvPr>
            <p:ph type="title"/>
          </p:nvPr>
        </p:nvSpPr>
        <p:spPr>
          <a:xfrm>
            <a:off x="304800" y="76200"/>
            <a:ext cx="5257800" cy="762000"/>
          </a:xfrm>
        </p:spPr>
        <p:txBody>
          <a:bodyPr/>
          <a:lstStyle/>
          <a:p>
            <a:r>
              <a:rPr lang="en-US" dirty="0" smtClean="0"/>
              <a:t>Cloud Computing</a:t>
            </a:r>
            <a:endParaRPr lang="en-US" dirty="0" smtClean="0">
              <a:solidFill>
                <a:srgbClr val="FF0000"/>
              </a:solidFill>
            </a:endParaRPr>
          </a:p>
        </p:txBody>
      </p:sp>
      <p:sp>
        <p:nvSpPr>
          <p:cNvPr id="43" name="Footer Placeholder 7"/>
          <p:cNvSpPr txBox="1">
            <a:spLocks/>
          </p:cNvSpPr>
          <p:nvPr/>
        </p:nvSpPr>
        <p:spPr>
          <a:xfrm>
            <a:off x="4419600" y="6629400"/>
            <a:ext cx="4191000" cy="228600"/>
          </a:xfrm>
          <a:prstGeom prst="rect">
            <a:avLst/>
          </a:prstGeom>
        </p:spPr>
        <p:txBody>
          <a:bodyPr vert="horz" lIns="91440" tIns="45720" rIns="91440" bIns="45720" rtlCol="0" anchor="b"/>
          <a:lstStyle/>
          <a:p>
            <a:pPr marL="0" marR="0" lvl="0" indent="0" algn="r"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lumMod val="75000"/>
                    <a:lumOff val="25000"/>
                  </a:schemeClr>
                </a:solidFill>
                <a:latin typeface="Calibri" pitchFamily="34" charset="0"/>
                <a:cs typeface="+mn-cs"/>
              </a:rPr>
              <a:t>Cloud Computing Primer</a:t>
            </a:r>
            <a:endParaRPr lang="en-US" sz="1000" dirty="0">
              <a:solidFill>
                <a:schemeClr val="tx1">
                  <a:lumMod val="75000"/>
                  <a:lumOff val="25000"/>
                </a:schemeClr>
              </a:solidFill>
              <a:latin typeface="Calibri" pitchFamily="34" charset="0"/>
              <a:cs typeface="+mn-cs"/>
            </a:endParaRPr>
          </a:p>
        </p:txBody>
      </p:sp>
      <p:sp>
        <p:nvSpPr>
          <p:cNvPr id="41" name="Right Arrow 40"/>
          <p:cNvSpPr/>
          <p:nvPr/>
        </p:nvSpPr>
        <p:spPr>
          <a:xfrm rot="19832397">
            <a:off x="-388455" y="2512384"/>
            <a:ext cx="9456053" cy="1752600"/>
          </a:xfrm>
          <a:prstGeom prst="rightArrow">
            <a:avLst/>
          </a:prstGeom>
          <a:solidFill>
            <a:schemeClr val="tx1">
              <a:lumMod val="65000"/>
              <a:lumOff val="35000"/>
              <a:alpha val="5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2"/>
          <p:cNvGrpSpPr>
            <a:grpSpLocks/>
          </p:cNvGrpSpPr>
          <p:nvPr/>
        </p:nvGrpSpPr>
        <p:grpSpPr bwMode="auto">
          <a:xfrm>
            <a:off x="228600" y="2266950"/>
            <a:ext cx="2381250" cy="3676650"/>
            <a:chOff x="179394" y="3581400"/>
            <a:chExt cx="1497006" cy="2380938"/>
          </a:xfrm>
        </p:grpSpPr>
        <p:pic>
          <p:nvPicPr>
            <p:cNvPr id="22536" name="Picture 7" descr="Virtualized Data Center Progression_b.png"/>
            <p:cNvPicPr>
              <a:picLocks noChangeAspect="1"/>
            </p:cNvPicPr>
            <p:nvPr/>
          </p:nvPicPr>
          <p:blipFill>
            <a:blip r:embed="rId3" cstate="print"/>
            <a:srcRect t="54984" r="84908"/>
            <a:stretch>
              <a:fillRect/>
            </a:stretch>
          </p:blipFill>
          <p:spPr bwMode="auto">
            <a:xfrm>
              <a:off x="349024" y="3810000"/>
              <a:ext cx="1327376" cy="2152338"/>
            </a:xfrm>
            <a:prstGeom prst="rect">
              <a:avLst/>
            </a:prstGeom>
            <a:noFill/>
            <a:ln w="9525">
              <a:noFill/>
              <a:miter lim="800000"/>
              <a:headEnd/>
              <a:tailEnd/>
            </a:ln>
          </p:spPr>
        </p:pic>
        <p:sp>
          <p:nvSpPr>
            <p:cNvPr id="22537" name="TextBox 9"/>
            <p:cNvSpPr txBox="1">
              <a:spLocks noChangeArrowheads="1"/>
            </p:cNvSpPr>
            <p:nvPr/>
          </p:nvSpPr>
          <p:spPr bwMode="auto">
            <a:xfrm>
              <a:off x="179394" y="3581400"/>
              <a:ext cx="1055316" cy="179380"/>
            </a:xfrm>
            <a:prstGeom prst="rect">
              <a:avLst/>
            </a:prstGeom>
            <a:noFill/>
            <a:ln w="9525">
              <a:noFill/>
              <a:miter lim="800000"/>
              <a:headEnd/>
              <a:tailEnd/>
            </a:ln>
          </p:spPr>
          <p:txBody>
            <a:bodyPr wrap="none">
              <a:spAutoFit/>
            </a:bodyPr>
            <a:lstStyle/>
            <a:p>
              <a:r>
                <a:rPr lang="en-US" sz="1200" dirty="0" smtClean="0"/>
                <a:t>   Classic </a:t>
              </a:r>
              <a:r>
                <a:rPr lang="en-US" sz="1200" dirty="0"/>
                <a:t>Data Center</a:t>
              </a:r>
            </a:p>
          </p:txBody>
        </p:sp>
      </p:grpSp>
      <p:grpSp>
        <p:nvGrpSpPr>
          <p:cNvPr id="39" name="Group 38"/>
          <p:cNvGrpSpPr/>
          <p:nvPr/>
        </p:nvGrpSpPr>
        <p:grpSpPr>
          <a:xfrm>
            <a:off x="2698750" y="1951038"/>
            <a:ext cx="1797050" cy="3517900"/>
            <a:chOff x="2984500" y="1600200"/>
            <a:chExt cx="1797050" cy="3517900"/>
          </a:xfrm>
        </p:grpSpPr>
        <p:sp>
          <p:nvSpPr>
            <p:cNvPr id="22535" name="TextBox 10"/>
            <p:cNvSpPr txBox="1">
              <a:spLocks noChangeArrowheads="1"/>
            </p:cNvSpPr>
            <p:nvPr/>
          </p:nvSpPr>
          <p:spPr bwMode="auto">
            <a:xfrm>
              <a:off x="2984500" y="1600200"/>
              <a:ext cx="1797050" cy="274638"/>
            </a:xfrm>
            <a:prstGeom prst="rect">
              <a:avLst/>
            </a:prstGeom>
            <a:noFill/>
            <a:ln w="9525">
              <a:noFill/>
              <a:miter lim="800000"/>
              <a:headEnd/>
              <a:tailEnd/>
            </a:ln>
          </p:spPr>
          <p:txBody>
            <a:bodyPr wrap="none">
              <a:spAutoFit/>
            </a:bodyPr>
            <a:lstStyle/>
            <a:p>
              <a:r>
                <a:rPr lang="en-US" sz="1200" dirty="0" smtClean="0"/>
                <a:t>Virtualized Data </a:t>
              </a:r>
              <a:r>
                <a:rPr lang="en-US" sz="1200" dirty="0"/>
                <a:t>Center</a:t>
              </a:r>
            </a:p>
          </p:txBody>
        </p:sp>
        <p:pic>
          <p:nvPicPr>
            <p:cNvPr id="22539" name="Picture 9" descr="Virtualized Infrastructure Bar 2.png"/>
            <p:cNvPicPr>
              <a:picLocks noChangeAspect="1"/>
            </p:cNvPicPr>
            <p:nvPr/>
          </p:nvPicPr>
          <p:blipFill>
            <a:blip r:embed="rId4" cstate="print">
              <a:lum bright="-1000"/>
            </a:blip>
            <a:srcRect/>
            <a:stretch>
              <a:fillRect/>
            </a:stretch>
          </p:blipFill>
          <p:spPr bwMode="auto">
            <a:xfrm>
              <a:off x="3289300" y="1981200"/>
              <a:ext cx="1209675" cy="576263"/>
            </a:xfrm>
            <a:prstGeom prst="rect">
              <a:avLst/>
            </a:prstGeom>
            <a:noFill/>
            <a:ln w="9525">
              <a:noFill/>
              <a:miter lim="800000"/>
              <a:headEnd/>
              <a:tailEnd/>
            </a:ln>
          </p:spPr>
        </p:pic>
        <p:pic>
          <p:nvPicPr>
            <p:cNvPr id="22540" name="Picture 9" descr="Virtualized Infrastructure Bar 2.png"/>
            <p:cNvPicPr>
              <a:picLocks noChangeAspect="1"/>
            </p:cNvPicPr>
            <p:nvPr/>
          </p:nvPicPr>
          <p:blipFill>
            <a:blip r:embed="rId4" cstate="print">
              <a:lum bright="-1000"/>
            </a:blip>
            <a:srcRect/>
            <a:stretch>
              <a:fillRect/>
            </a:stretch>
          </p:blipFill>
          <p:spPr bwMode="auto">
            <a:xfrm>
              <a:off x="3289300" y="3365500"/>
              <a:ext cx="1209675" cy="576263"/>
            </a:xfrm>
            <a:prstGeom prst="rect">
              <a:avLst/>
            </a:prstGeom>
            <a:noFill/>
            <a:ln w="9525">
              <a:noFill/>
              <a:miter lim="800000"/>
              <a:headEnd/>
              <a:tailEnd/>
            </a:ln>
          </p:spPr>
        </p:pic>
        <p:pic>
          <p:nvPicPr>
            <p:cNvPr id="22541" name="Picture 9" descr="Virtualized Infrastructure Bar 2.png"/>
            <p:cNvPicPr>
              <a:picLocks noChangeAspect="1"/>
            </p:cNvPicPr>
            <p:nvPr/>
          </p:nvPicPr>
          <p:blipFill>
            <a:blip r:embed="rId4" cstate="print">
              <a:lum bright="-1000"/>
            </a:blip>
            <a:srcRect/>
            <a:stretch>
              <a:fillRect/>
            </a:stretch>
          </p:blipFill>
          <p:spPr bwMode="auto">
            <a:xfrm>
              <a:off x="3289300" y="3957638"/>
              <a:ext cx="1209675" cy="576262"/>
            </a:xfrm>
            <a:prstGeom prst="rect">
              <a:avLst/>
            </a:prstGeom>
            <a:noFill/>
            <a:ln w="9525">
              <a:noFill/>
              <a:miter lim="800000"/>
              <a:headEnd/>
              <a:tailEnd/>
            </a:ln>
          </p:spPr>
        </p:pic>
        <p:pic>
          <p:nvPicPr>
            <p:cNvPr id="22542" name="Picture 9" descr="Virtualized Infrastructure Bar 2.png"/>
            <p:cNvPicPr>
              <a:picLocks noChangeAspect="1"/>
            </p:cNvPicPr>
            <p:nvPr/>
          </p:nvPicPr>
          <p:blipFill>
            <a:blip r:embed="rId4" cstate="print">
              <a:lum bright="-1000"/>
            </a:blip>
            <a:srcRect/>
            <a:stretch>
              <a:fillRect/>
            </a:stretch>
          </p:blipFill>
          <p:spPr bwMode="auto">
            <a:xfrm>
              <a:off x="3289300" y="4541838"/>
              <a:ext cx="1209675" cy="576262"/>
            </a:xfrm>
            <a:prstGeom prst="rect">
              <a:avLst/>
            </a:prstGeom>
            <a:noFill/>
            <a:ln w="9525">
              <a:noFill/>
              <a:miter lim="800000"/>
              <a:headEnd/>
              <a:tailEnd/>
            </a:ln>
          </p:spPr>
        </p:pic>
        <p:pic>
          <p:nvPicPr>
            <p:cNvPr id="22543" name="Picture 4" descr="Virtualized Infrastructure AP_OS 2.png"/>
            <p:cNvPicPr>
              <a:picLocks noChangeAspect="1"/>
            </p:cNvPicPr>
            <p:nvPr/>
          </p:nvPicPr>
          <p:blipFill>
            <a:blip r:embed="rId5" cstate="print">
              <a:lum bright="-1000"/>
            </a:blip>
            <a:srcRect/>
            <a:stretch>
              <a:fillRect/>
            </a:stretch>
          </p:blipFill>
          <p:spPr bwMode="auto">
            <a:xfrm>
              <a:off x="3314700" y="2578100"/>
              <a:ext cx="1146175" cy="768350"/>
            </a:xfrm>
            <a:prstGeom prst="rect">
              <a:avLst/>
            </a:prstGeom>
            <a:noFill/>
            <a:ln w="9525">
              <a:noFill/>
              <a:miter lim="800000"/>
              <a:headEnd/>
              <a:tailEnd/>
            </a:ln>
          </p:spPr>
        </p:pic>
        <p:pic>
          <p:nvPicPr>
            <p:cNvPr id="22544" name="Picture 7" descr="CPU Single.png"/>
            <p:cNvPicPr>
              <a:picLocks noChangeAspect="1"/>
            </p:cNvPicPr>
            <p:nvPr/>
          </p:nvPicPr>
          <p:blipFill>
            <a:blip r:embed="rId6" cstate="print">
              <a:lum bright="-1000"/>
            </a:blip>
            <a:srcRect/>
            <a:stretch>
              <a:fillRect/>
            </a:stretch>
          </p:blipFill>
          <p:spPr bwMode="auto">
            <a:xfrm>
              <a:off x="3400425" y="3422650"/>
              <a:ext cx="346075" cy="466725"/>
            </a:xfrm>
            <a:prstGeom prst="rect">
              <a:avLst/>
            </a:prstGeom>
            <a:noFill/>
            <a:ln w="9525">
              <a:noFill/>
              <a:miter lim="800000"/>
              <a:headEnd/>
              <a:tailEnd/>
            </a:ln>
          </p:spPr>
        </p:pic>
        <p:pic>
          <p:nvPicPr>
            <p:cNvPr id="22545" name="Picture 7" descr="CPU Single.png"/>
            <p:cNvPicPr>
              <a:picLocks noChangeAspect="1"/>
            </p:cNvPicPr>
            <p:nvPr/>
          </p:nvPicPr>
          <p:blipFill>
            <a:blip r:embed="rId6" cstate="print">
              <a:lum bright="-1000"/>
            </a:blip>
            <a:srcRect/>
            <a:stretch>
              <a:fillRect/>
            </a:stretch>
          </p:blipFill>
          <p:spPr bwMode="auto">
            <a:xfrm>
              <a:off x="4010025" y="3432175"/>
              <a:ext cx="346075" cy="466725"/>
            </a:xfrm>
            <a:prstGeom prst="rect">
              <a:avLst/>
            </a:prstGeom>
            <a:noFill/>
            <a:ln w="9525">
              <a:noFill/>
              <a:miter lim="800000"/>
              <a:headEnd/>
              <a:tailEnd/>
            </a:ln>
          </p:spPr>
        </p:pic>
        <p:pic>
          <p:nvPicPr>
            <p:cNvPr id="22546" name="Picture 6" descr="Connect Single.png"/>
            <p:cNvPicPr>
              <a:picLocks noChangeAspect="1"/>
            </p:cNvPicPr>
            <p:nvPr/>
          </p:nvPicPr>
          <p:blipFill>
            <a:blip r:embed="rId7" cstate="print">
              <a:lum bright="-1000"/>
            </a:blip>
            <a:srcRect/>
            <a:stretch>
              <a:fillRect/>
            </a:stretch>
          </p:blipFill>
          <p:spPr bwMode="auto">
            <a:xfrm>
              <a:off x="3321050" y="4202113"/>
              <a:ext cx="571500" cy="104775"/>
            </a:xfrm>
            <a:prstGeom prst="rect">
              <a:avLst/>
            </a:prstGeom>
            <a:noFill/>
            <a:ln w="9525">
              <a:noFill/>
              <a:miter lim="800000"/>
              <a:headEnd/>
              <a:tailEnd/>
            </a:ln>
          </p:spPr>
        </p:pic>
        <p:pic>
          <p:nvPicPr>
            <p:cNvPr id="22549" name="Picture 6" descr="Connect Single.png"/>
            <p:cNvPicPr>
              <a:picLocks noChangeAspect="1"/>
            </p:cNvPicPr>
            <p:nvPr/>
          </p:nvPicPr>
          <p:blipFill>
            <a:blip r:embed="rId7" cstate="print">
              <a:lum bright="-1000"/>
            </a:blip>
            <a:srcRect/>
            <a:stretch>
              <a:fillRect/>
            </a:stretch>
          </p:blipFill>
          <p:spPr bwMode="auto">
            <a:xfrm>
              <a:off x="3886200" y="4203700"/>
              <a:ext cx="571500" cy="104775"/>
            </a:xfrm>
            <a:prstGeom prst="rect">
              <a:avLst/>
            </a:prstGeom>
            <a:noFill/>
            <a:ln w="9525">
              <a:noFill/>
              <a:miter lim="800000"/>
              <a:headEnd/>
              <a:tailEnd/>
            </a:ln>
          </p:spPr>
        </p:pic>
        <p:pic>
          <p:nvPicPr>
            <p:cNvPr id="22550" name="Picture 8" descr="Storage Single.png"/>
            <p:cNvPicPr>
              <a:picLocks noChangeAspect="1"/>
            </p:cNvPicPr>
            <p:nvPr/>
          </p:nvPicPr>
          <p:blipFill>
            <a:blip r:embed="rId8" cstate="print">
              <a:lum bright="-1000"/>
            </a:blip>
            <a:srcRect/>
            <a:stretch>
              <a:fillRect/>
            </a:stretch>
          </p:blipFill>
          <p:spPr bwMode="auto">
            <a:xfrm>
              <a:off x="3390900" y="4660900"/>
              <a:ext cx="425450" cy="327025"/>
            </a:xfrm>
            <a:prstGeom prst="rect">
              <a:avLst/>
            </a:prstGeom>
            <a:noFill/>
            <a:ln w="9525">
              <a:noFill/>
              <a:miter lim="800000"/>
              <a:headEnd/>
              <a:tailEnd/>
            </a:ln>
          </p:spPr>
        </p:pic>
        <p:pic>
          <p:nvPicPr>
            <p:cNvPr id="22551" name="Picture 8" descr="Storage Single.png"/>
            <p:cNvPicPr>
              <a:picLocks noChangeAspect="1"/>
            </p:cNvPicPr>
            <p:nvPr/>
          </p:nvPicPr>
          <p:blipFill>
            <a:blip r:embed="rId8" cstate="print">
              <a:lum bright="-1000"/>
            </a:blip>
            <a:srcRect/>
            <a:stretch>
              <a:fillRect/>
            </a:stretch>
          </p:blipFill>
          <p:spPr bwMode="auto">
            <a:xfrm>
              <a:off x="3975100" y="4660900"/>
              <a:ext cx="425450" cy="327025"/>
            </a:xfrm>
            <a:prstGeom prst="rect">
              <a:avLst/>
            </a:prstGeom>
            <a:noFill/>
            <a:ln w="9525">
              <a:noFill/>
              <a:miter lim="800000"/>
              <a:headEnd/>
              <a:tailEnd/>
            </a:ln>
          </p:spPr>
        </p:pic>
        <p:sp>
          <p:nvSpPr>
            <p:cNvPr id="22552" name="TextBox 11"/>
            <p:cNvSpPr txBox="1">
              <a:spLocks noChangeArrowheads="1"/>
            </p:cNvSpPr>
            <p:nvPr/>
          </p:nvSpPr>
          <p:spPr bwMode="auto">
            <a:xfrm>
              <a:off x="3162300" y="2009775"/>
              <a:ext cx="1447800" cy="517525"/>
            </a:xfrm>
            <a:prstGeom prst="rect">
              <a:avLst/>
            </a:prstGeom>
            <a:noFill/>
            <a:ln w="9525">
              <a:noFill/>
              <a:miter lim="800000"/>
              <a:headEnd/>
              <a:tailEnd/>
            </a:ln>
          </p:spPr>
          <p:txBody>
            <a:bodyPr>
              <a:spAutoFit/>
            </a:bodyPr>
            <a:lstStyle/>
            <a:p>
              <a:pPr algn="ctr"/>
              <a:r>
                <a:rPr lang="en-US" sz="1400" b="1" dirty="0">
                  <a:solidFill>
                    <a:srgbClr val="528642"/>
                  </a:solidFill>
                  <a:latin typeface="Calibri" pitchFamily="34" charset="0"/>
                  <a:ea typeface="Arial Unicode MS" pitchFamily="34" charset="-128"/>
                  <a:cs typeface="Arial Unicode MS" pitchFamily="34" charset="-128"/>
                </a:rPr>
                <a:t>Virtualized</a:t>
              </a:r>
            </a:p>
            <a:p>
              <a:pPr algn="ctr"/>
              <a:r>
                <a:rPr lang="en-US" sz="1400" b="1" dirty="0">
                  <a:solidFill>
                    <a:srgbClr val="528642"/>
                  </a:solidFill>
                  <a:latin typeface="Calibri" pitchFamily="34" charset="0"/>
                  <a:ea typeface="Arial Unicode MS" pitchFamily="34" charset="-128"/>
                  <a:cs typeface="Arial Unicode MS" pitchFamily="34" charset="-128"/>
                </a:rPr>
                <a:t>Infrastructure</a:t>
              </a:r>
            </a:p>
          </p:txBody>
        </p:sp>
      </p:grpSp>
      <p:sp>
        <p:nvSpPr>
          <p:cNvPr id="48" name="Rectangle 17"/>
          <p:cNvSpPr>
            <a:spLocks noChangeArrowheads="1"/>
          </p:cNvSpPr>
          <p:nvPr/>
        </p:nvSpPr>
        <p:spPr bwMode="auto">
          <a:xfrm>
            <a:off x="0" y="685800"/>
            <a:ext cx="8915400" cy="5410200"/>
          </a:xfrm>
          <a:prstGeom prst="rect">
            <a:avLst/>
          </a:prstGeom>
          <a:solidFill>
            <a:srgbClr val="FFFFFF">
              <a:alpha val="60001"/>
            </a:srgbClr>
          </a:solidFill>
          <a:ln w="25400" algn="ctr">
            <a:noFill/>
            <a:miter lim="800000"/>
            <a:headEnd/>
            <a:tailEnd type="none" w="lg" len="med"/>
          </a:ln>
          <a:effectLst/>
        </p:spPr>
        <p:txBody>
          <a:bodyPr wrap="none" lIns="0" tIns="0" rIns="0" bIns="0" anchor="ctr"/>
          <a:lstStyle/>
          <a:p>
            <a:endParaRPr lang="en-US" dirty="0">
              <a:latin typeface="Calibri" pitchFamily="34" charset="0"/>
            </a:endParaRPr>
          </a:p>
        </p:txBody>
      </p:sp>
      <p:sp>
        <p:nvSpPr>
          <p:cNvPr id="45" name="Slide Number Placeholder 3"/>
          <p:cNvSpPr txBox="1">
            <a:spLocks/>
          </p:cNvSpPr>
          <p:nvPr/>
        </p:nvSpPr>
        <p:spPr>
          <a:xfrm>
            <a:off x="8686800" y="6629400"/>
            <a:ext cx="457200" cy="228600"/>
          </a:xfrm>
          <a:prstGeom prst="rect">
            <a:avLst/>
          </a:prstGeom>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91E976C5-867F-44DB-A20C-2FC1C56FCDC6}" type="slidenum">
              <a:rPr kumimoji="0" lang="en-US" sz="1000" b="0" i="0" u="none" strike="noStrike" kern="1200" cap="none" spc="0" normalizeH="0" baseline="0" noProof="0" smtClean="0">
                <a:ln>
                  <a:noFill/>
                </a:ln>
                <a:solidFill>
                  <a:schemeClr val="tx1"/>
                </a:solidFill>
                <a:effectLst/>
                <a:uLnTx/>
                <a:uFillTx/>
                <a:latin typeface="Calibri"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000" b="0" i="0" u="none" strike="noStrike" kern="1200" cap="none" spc="0" normalizeH="0" baseline="0" noProof="0" dirty="0">
              <a:ln>
                <a:noFill/>
              </a:ln>
              <a:solidFill>
                <a:schemeClr val="tx1"/>
              </a:solidFill>
              <a:effectLst/>
              <a:uLnTx/>
              <a:uFillTx/>
              <a:latin typeface="Calibri" pitchFamily="34" charset="0"/>
            </a:endParaRPr>
          </a:p>
        </p:txBody>
      </p:sp>
      <p:sp>
        <p:nvSpPr>
          <p:cNvPr id="50" name="Rectangle 57"/>
          <p:cNvSpPr>
            <a:spLocks noChangeArrowheads="1"/>
          </p:cNvSpPr>
          <p:nvPr/>
        </p:nvSpPr>
        <p:spPr bwMode="auto">
          <a:xfrm>
            <a:off x="304800" y="889337"/>
            <a:ext cx="5126509" cy="707886"/>
          </a:xfrm>
          <a:prstGeom prst="rect">
            <a:avLst/>
          </a:prstGeom>
          <a:noFill/>
          <a:ln w="9525">
            <a:noFill/>
            <a:miter lim="800000"/>
            <a:headEnd/>
            <a:tailEnd/>
          </a:ln>
        </p:spPr>
        <p:txBody>
          <a:bodyPr wrap="square">
            <a:spAutoFit/>
          </a:bodyPr>
          <a:lstStyle/>
          <a:p>
            <a:r>
              <a:rPr lang="en-US" sz="2000" dirty="0" smtClean="0">
                <a:solidFill>
                  <a:schemeClr val="bg2">
                    <a:lumMod val="75000"/>
                  </a:schemeClr>
                </a:solidFill>
                <a:latin typeface="Calibri" pitchFamily="34" charset="0"/>
              </a:rPr>
              <a:t>Transforming VDC to Cloud requires a Cloud service management layer on top of VDC.</a:t>
            </a:r>
            <a:endParaRPr lang="en-US" sz="2000" dirty="0">
              <a:solidFill>
                <a:schemeClr val="bg2">
                  <a:lumMod val="75000"/>
                </a:schemeClr>
              </a:solidFill>
              <a:latin typeface="Calibri" pitchFamily="34" charset="0"/>
            </a:endParaRPr>
          </a:p>
        </p:txBody>
      </p:sp>
      <p:pic>
        <p:nvPicPr>
          <p:cNvPr id="22571" name="Picture 10" descr="Dark Green Cloud.png"/>
          <p:cNvPicPr>
            <a:picLocks noChangeAspect="1"/>
          </p:cNvPicPr>
          <p:nvPr/>
        </p:nvPicPr>
        <p:blipFill>
          <a:blip r:embed="rId9" cstate="print"/>
          <a:srcRect/>
          <a:stretch>
            <a:fillRect/>
          </a:stretch>
        </p:blipFill>
        <p:spPr bwMode="auto">
          <a:xfrm>
            <a:off x="4940300" y="1336675"/>
            <a:ext cx="3670300" cy="1901825"/>
          </a:xfrm>
          <a:prstGeom prst="rect">
            <a:avLst/>
          </a:prstGeom>
          <a:noFill/>
          <a:ln w="9525">
            <a:noFill/>
            <a:miter lim="800000"/>
            <a:headEnd/>
            <a:tailEnd/>
          </a:ln>
        </p:spPr>
      </p:pic>
      <p:grpSp>
        <p:nvGrpSpPr>
          <p:cNvPr id="3" name="Group 42"/>
          <p:cNvGrpSpPr>
            <a:grpSpLocks/>
          </p:cNvGrpSpPr>
          <p:nvPr/>
        </p:nvGrpSpPr>
        <p:grpSpPr bwMode="auto">
          <a:xfrm>
            <a:off x="5902325" y="935037"/>
            <a:ext cx="1447800" cy="3713163"/>
            <a:chOff x="4312" y="301"/>
            <a:chExt cx="912" cy="2339"/>
          </a:xfrm>
        </p:grpSpPr>
        <p:pic>
          <p:nvPicPr>
            <p:cNvPr id="22556" name="Picture 9" descr="Virtualized Infrastructure Bar 2.png"/>
            <p:cNvPicPr>
              <a:picLocks noChangeAspect="1"/>
            </p:cNvPicPr>
            <p:nvPr/>
          </p:nvPicPr>
          <p:blipFill>
            <a:blip r:embed="rId4" cstate="print"/>
            <a:srcRect/>
            <a:stretch>
              <a:fillRect/>
            </a:stretch>
          </p:blipFill>
          <p:spPr bwMode="auto">
            <a:xfrm>
              <a:off x="4392" y="672"/>
              <a:ext cx="762" cy="363"/>
            </a:xfrm>
            <a:prstGeom prst="rect">
              <a:avLst/>
            </a:prstGeom>
            <a:noFill/>
            <a:ln w="9525">
              <a:noFill/>
              <a:miter lim="800000"/>
              <a:headEnd/>
              <a:tailEnd/>
            </a:ln>
          </p:spPr>
        </p:pic>
        <p:pic>
          <p:nvPicPr>
            <p:cNvPr id="22557" name="Picture 9" descr="Virtualized Infrastructure Bar 2.png"/>
            <p:cNvPicPr>
              <a:picLocks noChangeAspect="1"/>
            </p:cNvPicPr>
            <p:nvPr/>
          </p:nvPicPr>
          <p:blipFill>
            <a:blip r:embed="rId4" cstate="print"/>
            <a:srcRect/>
            <a:stretch>
              <a:fillRect/>
            </a:stretch>
          </p:blipFill>
          <p:spPr bwMode="auto">
            <a:xfrm>
              <a:off x="4392" y="1536"/>
              <a:ext cx="762" cy="363"/>
            </a:xfrm>
            <a:prstGeom prst="rect">
              <a:avLst/>
            </a:prstGeom>
            <a:noFill/>
            <a:ln w="9525">
              <a:noFill/>
              <a:miter lim="800000"/>
              <a:headEnd/>
              <a:tailEnd/>
            </a:ln>
          </p:spPr>
        </p:pic>
        <p:pic>
          <p:nvPicPr>
            <p:cNvPr id="22558" name="Picture 9" descr="Virtualized Infrastructure Bar 2.png"/>
            <p:cNvPicPr>
              <a:picLocks noChangeAspect="1"/>
            </p:cNvPicPr>
            <p:nvPr/>
          </p:nvPicPr>
          <p:blipFill>
            <a:blip r:embed="rId4" cstate="print"/>
            <a:srcRect/>
            <a:stretch>
              <a:fillRect/>
            </a:stretch>
          </p:blipFill>
          <p:spPr bwMode="auto">
            <a:xfrm>
              <a:off x="4392" y="1909"/>
              <a:ext cx="762" cy="363"/>
            </a:xfrm>
            <a:prstGeom prst="rect">
              <a:avLst/>
            </a:prstGeom>
            <a:noFill/>
            <a:ln w="9525">
              <a:noFill/>
              <a:miter lim="800000"/>
              <a:headEnd/>
              <a:tailEnd/>
            </a:ln>
          </p:spPr>
        </p:pic>
        <p:pic>
          <p:nvPicPr>
            <p:cNvPr id="22559" name="Picture 9" descr="Virtualized Infrastructure Bar 2.png"/>
            <p:cNvPicPr>
              <a:picLocks noChangeAspect="1"/>
            </p:cNvPicPr>
            <p:nvPr/>
          </p:nvPicPr>
          <p:blipFill>
            <a:blip r:embed="rId4" cstate="print"/>
            <a:srcRect/>
            <a:stretch>
              <a:fillRect/>
            </a:stretch>
          </p:blipFill>
          <p:spPr bwMode="auto">
            <a:xfrm>
              <a:off x="4392" y="2277"/>
              <a:ext cx="762" cy="363"/>
            </a:xfrm>
            <a:prstGeom prst="rect">
              <a:avLst/>
            </a:prstGeom>
            <a:noFill/>
            <a:ln w="9525">
              <a:noFill/>
              <a:miter lim="800000"/>
              <a:headEnd/>
              <a:tailEnd/>
            </a:ln>
          </p:spPr>
        </p:pic>
        <p:pic>
          <p:nvPicPr>
            <p:cNvPr id="22560" name="Picture 4" descr="Virtualized Infrastructure AP_OS 2.png"/>
            <p:cNvPicPr>
              <a:picLocks noChangeAspect="1"/>
            </p:cNvPicPr>
            <p:nvPr/>
          </p:nvPicPr>
          <p:blipFill>
            <a:blip r:embed="rId5" cstate="print"/>
            <a:srcRect/>
            <a:stretch>
              <a:fillRect/>
            </a:stretch>
          </p:blipFill>
          <p:spPr bwMode="auto">
            <a:xfrm>
              <a:off x="4408" y="1048"/>
              <a:ext cx="722" cy="484"/>
            </a:xfrm>
            <a:prstGeom prst="rect">
              <a:avLst/>
            </a:prstGeom>
            <a:noFill/>
            <a:ln w="9525">
              <a:noFill/>
              <a:miter lim="800000"/>
              <a:headEnd/>
              <a:tailEnd/>
            </a:ln>
          </p:spPr>
        </p:pic>
        <p:pic>
          <p:nvPicPr>
            <p:cNvPr id="22561" name="Picture 7" descr="CPU Single.png"/>
            <p:cNvPicPr>
              <a:picLocks noChangeAspect="1"/>
            </p:cNvPicPr>
            <p:nvPr/>
          </p:nvPicPr>
          <p:blipFill>
            <a:blip r:embed="rId6" cstate="print"/>
            <a:srcRect/>
            <a:stretch>
              <a:fillRect/>
            </a:stretch>
          </p:blipFill>
          <p:spPr bwMode="auto">
            <a:xfrm>
              <a:off x="4462" y="1572"/>
              <a:ext cx="218" cy="294"/>
            </a:xfrm>
            <a:prstGeom prst="rect">
              <a:avLst/>
            </a:prstGeom>
            <a:noFill/>
            <a:ln w="9525">
              <a:noFill/>
              <a:miter lim="800000"/>
              <a:headEnd/>
              <a:tailEnd/>
            </a:ln>
          </p:spPr>
        </p:pic>
        <p:pic>
          <p:nvPicPr>
            <p:cNvPr id="22562" name="Picture 7" descr="CPU Single.png"/>
            <p:cNvPicPr>
              <a:picLocks noChangeAspect="1"/>
            </p:cNvPicPr>
            <p:nvPr/>
          </p:nvPicPr>
          <p:blipFill>
            <a:blip r:embed="rId6" cstate="print"/>
            <a:srcRect/>
            <a:stretch>
              <a:fillRect/>
            </a:stretch>
          </p:blipFill>
          <p:spPr bwMode="auto">
            <a:xfrm>
              <a:off x="4846" y="1578"/>
              <a:ext cx="218" cy="294"/>
            </a:xfrm>
            <a:prstGeom prst="rect">
              <a:avLst/>
            </a:prstGeom>
            <a:noFill/>
            <a:ln w="9525">
              <a:noFill/>
              <a:miter lim="800000"/>
              <a:headEnd/>
              <a:tailEnd/>
            </a:ln>
          </p:spPr>
        </p:pic>
        <p:pic>
          <p:nvPicPr>
            <p:cNvPr id="22563" name="Picture 6" descr="Connect Single.png"/>
            <p:cNvPicPr>
              <a:picLocks noChangeAspect="1"/>
            </p:cNvPicPr>
            <p:nvPr/>
          </p:nvPicPr>
          <p:blipFill>
            <a:blip r:embed="rId7" cstate="print"/>
            <a:srcRect/>
            <a:stretch>
              <a:fillRect/>
            </a:stretch>
          </p:blipFill>
          <p:spPr bwMode="auto">
            <a:xfrm>
              <a:off x="4412" y="2063"/>
              <a:ext cx="360" cy="66"/>
            </a:xfrm>
            <a:prstGeom prst="rect">
              <a:avLst/>
            </a:prstGeom>
            <a:noFill/>
            <a:ln w="9525">
              <a:noFill/>
              <a:miter lim="800000"/>
              <a:headEnd/>
              <a:tailEnd/>
            </a:ln>
          </p:spPr>
        </p:pic>
        <p:pic>
          <p:nvPicPr>
            <p:cNvPr id="22564" name="Picture 6" descr="Connect Single.png"/>
            <p:cNvPicPr>
              <a:picLocks noChangeAspect="1"/>
            </p:cNvPicPr>
            <p:nvPr/>
          </p:nvPicPr>
          <p:blipFill>
            <a:blip r:embed="rId7" cstate="print"/>
            <a:srcRect/>
            <a:stretch>
              <a:fillRect/>
            </a:stretch>
          </p:blipFill>
          <p:spPr bwMode="auto">
            <a:xfrm>
              <a:off x="4768" y="2064"/>
              <a:ext cx="360" cy="66"/>
            </a:xfrm>
            <a:prstGeom prst="rect">
              <a:avLst/>
            </a:prstGeom>
            <a:noFill/>
            <a:ln w="9525">
              <a:noFill/>
              <a:miter lim="800000"/>
              <a:headEnd/>
              <a:tailEnd/>
            </a:ln>
          </p:spPr>
        </p:pic>
        <p:pic>
          <p:nvPicPr>
            <p:cNvPr id="22565" name="Picture 8" descr="Storage Single.png"/>
            <p:cNvPicPr>
              <a:picLocks noChangeAspect="1"/>
            </p:cNvPicPr>
            <p:nvPr/>
          </p:nvPicPr>
          <p:blipFill>
            <a:blip r:embed="rId8" cstate="print"/>
            <a:srcRect/>
            <a:stretch>
              <a:fillRect/>
            </a:stretch>
          </p:blipFill>
          <p:spPr bwMode="auto">
            <a:xfrm>
              <a:off x="4456" y="2352"/>
              <a:ext cx="268" cy="206"/>
            </a:xfrm>
            <a:prstGeom prst="rect">
              <a:avLst/>
            </a:prstGeom>
            <a:noFill/>
            <a:ln w="9525">
              <a:noFill/>
              <a:miter lim="800000"/>
              <a:headEnd/>
              <a:tailEnd/>
            </a:ln>
          </p:spPr>
        </p:pic>
        <p:pic>
          <p:nvPicPr>
            <p:cNvPr id="22566" name="Picture 8" descr="Storage Single.png"/>
            <p:cNvPicPr>
              <a:picLocks noChangeAspect="1"/>
            </p:cNvPicPr>
            <p:nvPr/>
          </p:nvPicPr>
          <p:blipFill>
            <a:blip r:embed="rId8" cstate="print"/>
            <a:srcRect/>
            <a:stretch>
              <a:fillRect/>
            </a:stretch>
          </p:blipFill>
          <p:spPr bwMode="auto">
            <a:xfrm>
              <a:off x="4824" y="2352"/>
              <a:ext cx="268" cy="206"/>
            </a:xfrm>
            <a:prstGeom prst="rect">
              <a:avLst/>
            </a:prstGeom>
            <a:noFill/>
            <a:ln w="9525">
              <a:noFill/>
              <a:miter lim="800000"/>
              <a:headEnd/>
              <a:tailEnd/>
            </a:ln>
          </p:spPr>
        </p:pic>
        <p:sp>
          <p:nvSpPr>
            <p:cNvPr id="22567" name="TextBox 11"/>
            <p:cNvSpPr txBox="1">
              <a:spLocks noChangeArrowheads="1"/>
            </p:cNvSpPr>
            <p:nvPr/>
          </p:nvSpPr>
          <p:spPr bwMode="auto">
            <a:xfrm>
              <a:off x="4312" y="690"/>
              <a:ext cx="912" cy="330"/>
            </a:xfrm>
            <a:prstGeom prst="rect">
              <a:avLst/>
            </a:prstGeom>
            <a:noFill/>
            <a:ln w="9525">
              <a:noFill/>
              <a:miter lim="800000"/>
              <a:headEnd/>
              <a:tailEnd/>
            </a:ln>
          </p:spPr>
          <p:txBody>
            <a:bodyPr>
              <a:spAutoFit/>
            </a:bodyPr>
            <a:lstStyle/>
            <a:p>
              <a:pPr algn="ctr"/>
              <a:r>
                <a:rPr lang="en-US" sz="1400" b="1" dirty="0">
                  <a:solidFill>
                    <a:srgbClr val="528642"/>
                  </a:solidFill>
                  <a:latin typeface="Calibri" pitchFamily="34" charset="0"/>
                  <a:ea typeface="Arial Unicode MS" pitchFamily="34" charset="-128"/>
                  <a:cs typeface="Arial Unicode MS" pitchFamily="34" charset="-128"/>
                </a:rPr>
                <a:t>Virtualized</a:t>
              </a:r>
            </a:p>
            <a:p>
              <a:pPr algn="ctr"/>
              <a:r>
                <a:rPr lang="en-US" sz="1400" b="1" dirty="0">
                  <a:solidFill>
                    <a:srgbClr val="528642"/>
                  </a:solidFill>
                  <a:latin typeface="Calibri" pitchFamily="34" charset="0"/>
                  <a:ea typeface="Arial Unicode MS" pitchFamily="34" charset="-128"/>
                  <a:cs typeface="Arial Unicode MS" pitchFamily="34" charset="-128"/>
                </a:rPr>
                <a:t>Infrastructure</a:t>
              </a:r>
            </a:p>
          </p:txBody>
        </p:sp>
        <p:pic>
          <p:nvPicPr>
            <p:cNvPr id="22568" name="Picture 9" descr="Virtualized Infrastructure Bar 2.png"/>
            <p:cNvPicPr>
              <a:picLocks noChangeAspect="1"/>
            </p:cNvPicPr>
            <p:nvPr/>
          </p:nvPicPr>
          <p:blipFill>
            <a:blip r:embed="rId4" cstate="print"/>
            <a:srcRect/>
            <a:stretch>
              <a:fillRect/>
            </a:stretch>
          </p:blipFill>
          <p:spPr bwMode="auto">
            <a:xfrm>
              <a:off x="4392" y="301"/>
              <a:ext cx="762" cy="363"/>
            </a:xfrm>
            <a:prstGeom prst="rect">
              <a:avLst/>
            </a:prstGeom>
            <a:noFill/>
            <a:ln w="9525">
              <a:noFill/>
              <a:miter lim="800000"/>
              <a:headEnd/>
              <a:tailEnd/>
            </a:ln>
          </p:spPr>
        </p:pic>
        <p:sp>
          <p:nvSpPr>
            <p:cNvPr id="22569" name="TextBox 11"/>
            <p:cNvSpPr txBox="1">
              <a:spLocks noChangeArrowheads="1"/>
            </p:cNvSpPr>
            <p:nvPr/>
          </p:nvSpPr>
          <p:spPr bwMode="auto">
            <a:xfrm>
              <a:off x="4344" y="355"/>
              <a:ext cx="864" cy="330"/>
            </a:xfrm>
            <a:prstGeom prst="rect">
              <a:avLst/>
            </a:prstGeom>
            <a:noFill/>
            <a:ln w="9525">
              <a:noFill/>
              <a:miter lim="800000"/>
              <a:headEnd/>
              <a:tailEnd/>
            </a:ln>
          </p:spPr>
          <p:txBody>
            <a:bodyPr>
              <a:spAutoFit/>
            </a:bodyPr>
            <a:lstStyle/>
            <a:p>
              <a:pPr algn="ctr"/>
              <a:r>
                <a:rPr lang="en-US" sz="1400" b="1" dirty="0" smtClean="0">
                  <a:solidFill>
                    <a:srgbClr val="528642"/>
                  </a:solidFill>
                  <a:latin typeface="Calibri" pitchFamily="34" charset="0"/>
                  <a:ea typeface="Arial Unicode MS" pitchFamily="34" charset="-128"/>
                  <a:cs typeface="Arial Unicode MS" pitchFamily="34" charset="-128"/>
                </a:rPr>
                <a:t>Service Management</a:t>
              </a:r>
              <a:endParaRPr lang="en-US" sz="1400" b="1" dirty="0">
                <a:solidFill>
                  <a:srgbClr val="528642"/>
                </a:solidFill>
                <a:latin typeface="Calibri" pitchFamily="34" charset="0"/>
                <a:ea typeface="Arial Unicode MS" pitchFamily="34" charset="-128"/>
                <a:cs typeface="Arial Unicode MS" pitchFamily="34" charset="-128"/>
              </a:endParaRPr>
            </a:p>
          </p:txBody>
        </p:sp>
      </p:grpSp>
      <p:sp>
        <p:nvSpPr>
          <p:cNvPr id="22572" name="TextBox 10"/>
          <p:cNvSpPr txBox="1">
            <a:spLocks noChangeArrowheads="1"/>
          </p:cNvSpPr>
          <p:nvPr/>
        </p:nvSpPr>
        <p:spPr bwMode="auto">
          <a:xfrm>
            <a:off x="6265863" y="669924"/>
            <a:ext cx="543739" cy="276999"/>
          </a:xfrm>
          <a:prstGeom prst="rect">
            <a:avLst/>
          </a:prstGeom>
          <a:noFill/>
          <a:ln w="9525">
            <a:noFill/>
            <a:miter lim="800000"/>
            <a:headEnd/>
            <a:tailEnd/>
          </a:ln>
        </p:spPr>
        <p:txBody>
          <a:bodyPr wrap="none">
            <a:spAutoFit/>
          </a:bodyPr>
          <a:lstStyle/>
          <a:p>
            <a:r>
              <a:rPr lang="en-US" sz="1200" dirty="0">
                <a:latin typeface="Calibri" pitchFamily="34" charset="0"/>
              </a:rPr>
              <a:t>Cloud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smtClean="0"/>
              <a:t>Module 8: </a:t>
            </a:r>
            <a:r>
              <a:rPr lang="en-US" dirty="0" smtClean="0"/>
              <a:t>Summary</a:t>
            </a:r>
          </a:p>
        </p:txBody>
      </p:sp>
      <p:sp>
        <p:nvSpPr>
          <p:cNvPr id="28675" name="Content Placeholder 7"/>
          <p:cNvSpPr>
            <a:spLocks noGrp="1"/>
          </p:cNvSpPr>
          <p:nvPr>
            <p:ph idx="1"/>
          </p:nvPr>
        </p:nvSpPr>
        <p:spPr>
          <a:xfrm>
            <a:off x="304800" y="914400"/>
            <a:ext cx="8458200" cy="4343400"/>
          </a:xfrm>
        </p:spPr>
        <p:txBody>
          <a:bodyPr/>
          <a:lstStyle/>
          <a:p>
            <a:r>
              <a:rPr lang="en-US" dirty="0" smtClean="0"/>
              <a:t>Essential characteristics of Cloud Computing</a:t>
            </a:r>
          </a:p>
          <a:p>
            <a:r>
              <a:rPr lang="en-US" dirty="0" smtClean="0"/>
              <a:t>Cloud service model – SaaS, PaaS, and </a:t>
            </a:r>
            <a:r>
              <a:rPr lang="en-US" dirty="0" err="1" smtClean="0"/>
              <a:t>IaaS</a:t>
            </a:r>
            <a:endParaRPr lang="en-US" dirty="0" smtClean="0"/>
          </a:p>
          <a:p>
            <a:r>
              <a:rPr lang="en-US" dirty="0" smtClean="0"/>
              <a:t>Cloud deployment models – Private, Public, Hybrid and Community</a:t>
            </a:r>
          </a:p>
          <a:p>
            <a:r>
              <a:rPr lang="en-US" dirty="0" smtClean="0"/>
              <a:t>Economics of Cloud Computing</a:t>
            </a:r>
          </a:p>
          <a:p>
            <a:r>
              <a:rPr lang="en-US" dirty="0" smtClean="0"/>
              <a:t>Benefits and challenges of Cloud Computing</a:t>
            </a:r>
          </a:p>
        </p:txBody>
      </p:sp>
      <p:sp>
        <p:nvSpPr>
          <p:cNvPr id="5" name="Footer Placeholder 4"/>
          <p:cNvSpPr>
            <a:spLocks noGrp="1"/>
          </p:cNvSpPr>
          <p:nvPr>
            <p:ph type="ftr" sz="quarter" idx="10"/>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1"/>
          </p:nvPr>
        </p:nvSpPr>
        <p:spPr/>
        <p:txBody>
          <a:bodyPr/>
          <a:lstStyle/>
          <a:p>
            <a:pPr>
              <a:defRPr/>
            </a:pPr>
            <a:fld id="{843B2F22-DCBC-4BF9-BA15-DABB3F788E73}" type="slidenum">
              <a:rPr lang="en-US"/>
              <a:pPr>
                <a:defRPr/>
              </a:pPr>
              <a:t>30</a:t>
            </a:fld>
            <a:endParaRPr lang="en-US"/>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6"/>
          <p:cNvSpPr>
            <a:spLocks noGrp="1"/>
          </p:cNvSpPr>
          <p:nvPr>
            <p:ph type="title"/>
          </p:nvPr>
        </p:nvSpPr>
        <p:spPr/>
        <p:txBody>
          <a:bodyPr/>
          <a:lstStyle/>
          <a:p>
            <a:r>
              <a:rPr lang="en-US" dirty="0" smtClean="0"/>
              <a:t>Check Your Knowledge</a:t>
            </a:r>
            <a:endParaRPr lang="en-US" dirty="0" smtClean="0">
              <a:solidFill>
                <a:srgbClr val="FF0000"/>
              </a:solidFill>
            </a:endParaRPr>
          </a:p>
        </p:txBody>
      </p:sp>
      <p:sp>
        <p:nvSpPr>
          <p:cNvPr id="16387" name="Content Placeholder 7"/>
          <p:cNvSpPr>
            <a:spLocks noGrp="1"/>
          </p:cNvSpPr>
          <p:nvPr>
            <p:ph idx="1"/>
          </p:nvPr>
        </p:nvSpPr>
        <p:spPr>
          <a:xfrm>
            <a:off x="304800" y="914400"/>
            <a:ext cx="8458200" cy="4343400"/>
          </a:xfrm>
        </p:spPr>
        <p:txBody>
          <a:bodyPr>
            <a:normAutofit/>
          </a:bodyPr>
          <a:lstStyle/>
          <a:p>
            <a:pPr marL="457200" indent="-457200">
              <a:buFont typeface="+mj-lt"/>
              <a:buAutoNum type="arabicPeriod"/>
              <a:defRPr/>
            </a:pPr>
            <a:r>
              <a:rPr lang="en-US" dirty="0" smtClean="0"/>
              <a:t>Explain the essential characteristics of Cloud Computing.</a:t>
            </a:r>
          </a:p>
          <a:p>
            <a:pPr marL="457200" indent="-457200">
              <a:buFont typeface="+mj-lt"/>
              <a:buAutoNum type="arabicPeriod"/>
              <a:defRPr/>
            </a:pPr>
            <a:r>
              <a:rPr lang="en-US" dirty="0" smtClean="0"/>
              <a:t>How is Cloud beneficial compared to the traditional IT model?</a:t>
            </a:r>
          </a:p>
          <a:p>
            <a:pPr marL="457200" indent="-457200">
              <a:buFont typeface="+mj-lt"/>
              <a:buAutoNum type="arabicPeriod"/>
              <a:defRPr/>
            </a:pPr>
            <a:r>
              <a:rPr lang="en-US" dirty="0" smtClean="0"/>
              <a:t>Explain the different Cloud services models.</a:t>
            </a:r>
          </a:p>
          <a:p>
            <a:pPr marL="457200" indent="-457200">
              <a:buFont typeface="+mj-lt"/>
              <a:buAutoNum type="arabicPeriod"/>
              <a:defRPr/>
            </a:pPr>
            <a:r>
              <a:rPr lang="en-US" dirty="0" smtClean="0"/>
              <a:t>Describe the various Cloud deployment models.</a:t>
            </a:r>
          </a:p>
          <a:p>
            <a:pPr marL="457200" indent="-457200">
              <a:buFont typeface="+mj-lt"/>
              <a:buAutoNum type="arabicPeriod"/>
              <a:defRPr/>
            </a:pPr>
            <a:r>
              <a:rPr lang="en-US" dirty="0" smtClean="0"/>
              <a:t>What are the challenges of Cloud Computing?</a:t>
            </a:r>
          </a:p>
          <a:p>
            <a:pPr>
              <a:defRPr/>
            </a:pPr>
            <a:endParaRPr lang="en-US" dirty="0" smtClean="0"/>
          </a:p>
          <a:p>
            <a:pPr>
              <a:defRPr/>
            </a:pPr>
            <a:endParaRPr lang="en-US" dirty="0" smtClean="0"/>
          </a:p>
        </p:txBody>
      </p:sp>
      <p:sp>
        <p:nvSpPr>
          <p:cNvPr id="5" name="Footer Placeholder 4"/>
          <p:cNvSpPr>
            <a:spLocks noGrp="1"/>
          </p:cNvSpPr>
          <p:nvPr>
            <p:ph type="ftr" sz="quarter" idx="10"/>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1"/>
          </p:nvPr>
        </p:nvSpPr>
        <p:spPr/>
        <p:txBody>
          <a:bodyPr/>
          <a:lstStyle/>
          <a:p>
            <a:pPr>
              <a:defRPr/>
            </a:pPr>
            <a:fld id="{0ABA1C95-FC23-4F1C-A417-6C95120FE38B}" type="slidenum">
              <a:rPr lang="en-US"/>
              <a:pPr>
                <a:defRPr/>
              </a:pPr>
              <a:t>31</a:t>
            </a:fld>
            <a:endParaRPr lang="en-US"/>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19200" y="2747963"/>
            <a:ext cx="6705600" cy="1362075"/>
          </a:xfrm>
          <a:ln>
            <a:solidFill>
              <a:schemeClr val="bg1"/>
            </a:solidFill>
          </a:ln>
        </p:spPr>
        <p:txBody>
          <a:bodyPr/>
          <a:lstStyle/>
          <a:p>
            <a:pPr algn="ctr"/>
            <a:r>
              <a:rPr lang="en-US" dirty="0" smtClean="0"/>
              <a:t>Module 8 quiz</a:t>
            </a:r>
            <a:endParaRPr lang="en-US" dirty="0"/>
          </a:p>
        </p:txBody>
      </p:sp>
      <p:sp>
        <p:nvSpPr>
          <p:cNvPr id="4" name="Footer Placeholder 4"/>
          <p:cNvSpPr txBox="1">
            <a:spLocks/>
          </p:cNvSpPr>
          <p:nvPr/>
        </p:nvSpPr>
        <p:spPr>
          <a:xfrm>
            <a:off x="4419600" y="6629400"/>
            <a:ext cx="41910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tx1">
                    <a:lumMod val="75000"/>
                    <a:lumOff val="25000"/>
                  </a:schemeClr>
                </a:solidFill>
                <a:latin typeface="Calibri" pitchFamily="34" charset="0"/>
                <a:cs typeface="+mn-cs"/>
              </a:rPr>
              <a:t>Cloud Computing Primer</a:t>
            </a:r>
            <a:endParaRPr lang="en-US" sz="1000" dirty="0">
              <a:solidFill>
                <a:schemeClr val="tx1">
                  <a:lumMod val="75000"/>
                  <a:lumOff val="25000"/>
                </a:schemeClr>
              </a:solidFill>
              <a:latin typeface="Calibri" pitchFamily="34" charset="0"/>
              <a:cs typeface="+mn-cs"/>
            </a:endParaRPr>
          </a:p>
        </p:txBody>
      </p:sp>
      <p:sp>
        <p:nvSpPr>
          <p:cNvPr id="7" name="Slide Number Placeholder 5"/>
          <p:cNvSpPr txBox="1">
            <a:spLocks/>
          </p:cNvSpPr>
          <p:nvPr/>
        </p:nvSpPr>
        <p:spPr>
          <a:xfrm>
            <a:off x="8686800" y="6629400"/>
            <a:ext cx="4572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BA1C95-FC23-4F1C-A417-6C95120FE38B}" type="slidenum">
              <a:rPr lang="en-US" sz="1000" smtClean="0">
                <a:solidFill>
                  <a:schemeClr val="tx1">
                    <a:lumMod val="75000"/>
                    <a:lumOff val="25000"/>
                  </a:schemeClr>
                </a:solidFill>
                <a:latin typeface="Calibri" pitchFamily="34" charset="0"/>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lang="en-US" sz="1000" dirty="0">
              <a:solidFill>
                <a:schemeClr val="tx1">
                  <a:lumMod val="75000"/>
                  <a:lumOff val="25000"/>
                </a:schemeClr>
              </a:solidFill>
              <a:latin typeface="Calibri" pitchFamily="34" charset="0"/>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ormAutofit/>
          </a:bodyPr>
          <a:lstStyle/>
          <a:p>
            <a:r>
              <a:rPr lang="en-US" dirty="0" smtClean="0">
                <a:solidFill>
                  <a:schemeClr val="bg2">
                    <a:lumMod val="75000"/>
                  </a:schemeClr>
                </a:solidFill>
              </a:rPr>
              <a:t>Topics covered in this lesson:</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Technological foundations of Cloud Computing</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Essential characteristics of Cloud Computing </a:t>
            </a:r>
          </a:p>
          <a:p>
            <a:pPr lvl="1" indent="-223838" algn="l">
              <a:buClr>
                <a:srgbClr val="92D050"/>
              </a:buClr>
              <a:buSzPct val="110000"/>
              <a:buFont typeface="Arial" pitchFamily="34" charset="0"/>
              <a:buChar char="•"/>
              <a:defRPr/>
            </a:pPr>
            <a:r>
              <a:rPr lang="en-US" sz="2000" dirty="0" smtClean="0">
                <a:solidFill>
                  <a:schemeClr val="bg2">
                    <a:lumMod val="75000"/>
                  </a:schemeClr>
                </a:solidFill>
              </a:rPr>
              <a:t>Benefits of Cloud Computing</a:t>
            </a:r>
          </a:p>
        </p:txBody>
      </p:sp>
      <p:sp>
        <p:nvSpPr>
          <p:cNvPr id="23556" name="Content Placeholder 7"/>
          <p:cNvSpPr>
            <a:spLocks noGrp="1"/>
          </p:cNvSpPr>
          <p:nvPr>
            <p:ph sz="quarter" idx="13"/>
          </p:nvPr>
        </p:nvSpPr>
        <p:spPr/>
        <p:txBody>
          <a:bodyPr/>
          <a:lstStyle/>
          <a:p>
            <a:r>
              <a:rPr lang="en-US" dirty="0" smtClean="0"/>
              <a:t>Lesson 1: Overview of Cloud Computing</a:t>
            </a:r>
          </a:p>
        </p:txBody>
      </p:sp>
      <p:sp>
        <p:nvSpPr>
          <p:cNvPr id="9" name="Footer Placeholder 8"/>
          <p:cNvSpPr>
            <a:spLocks noGrp="1"/>
          </p:cNvSpPr>
          <p:nvPr>
            <p:ph type="ftr" sz="quarter" idx="14"/>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5"/>
          </p:nvPr>
        </p:nvSpPr>
        <p:spPr/>
        <p:txBody>
          <a:bodyPr/>
          <a:lstStyle/>
          <a:p>
            <a:pPr>
              <a:defRPr/>
            </a:pPr>
            <a:fld id="{C1314293-9A8B-4ACA-B212-D2D19BB5553B}" type="slidenum">
              <a:rPr lang="en-US"/>
              <a:pPr>
                <a:defRPr/>
              </a:pPr>
              <a:t>4</a:t>
            </a:fld>
            <a:endParaRPr lang="en-US" dirty="0"/>
          </a:p>
        </p:txBody>
      </p:sp>
      <p:sp>
        <p:nvSpPr>
          <p:cNvPr id="10" name="Title 4"/>
          <p:cNvSpPr>
            <a:spLocks noGrp="1"/>
          </p:cNvSpPr>
          <p:nvPr>
            <p:ph type="ctrTitle"/>
          </p:nvPr>
        </p:nvSpPr>
        <p:spPr>
          <a:xfrm>
            <a:off x="685800" y="1143000"/>
            <a:ext cx="7772400" cy="688975"/>
          </a:xfrm>
        </p:spPr>
        <p:txBody>
          <a:bodyPr/>
          <a:lstStyle/>
          <a:p>
            <a:r>
              <a:rPr lang="en-US" dirty="0" smtClean="0"/>
              <a:t>Module 8: Cloud Computing Primer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Technological Foundations</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5</a:t>
            </a:fld>
            <a:endParaRPr lang="en-US"/>
          </a:p>
        </p:txBody>
      </p:sp>
      <p:graphicFrame>
        <p:nvGraphicFramePr>
          <p:cNvPr id="7" name="Table 6"/>
          <p:cNvGraphicFramePr>
            <a:graphicFrameLocks noGrp="1"/>
          </p:cNvGraphicFramePr>
          <p:nvPr/>
        </p:nvGraphicFramePr>
        <p:xfrm>
          <a:off x="457200" y="975360"/>
          <a:ext cx="8458200" cy="4663440"/>
        </p:xfrm>
        <a:graphic>
          <a:graphicData uri="http://schemas.openxmlformats.org/drawingml/2006/table">
            <a:tbl>
              <a:tblPr firstRow="1" bandRow="1">
                <a:tableStyleId>{5C22544A-7EE6-4342-B048-85BDC9FD1C3A}</a:tableStyleId>
              </a:tblPr>
              <a:tblGrid>
                <a:gridCol w="2667000"/>
                <a:gridCol w="5791200"/>
              </a:tblGrid>
              <a:tr h="685800">
                <a:tc>
                  <a:txBody>
                    <a:bodyPr/>
                    <a:lstStyle/>
                    <a:p>
                      <a:pPr algn="l"/>
                      <a:r>
                        <a:rPr lang="en-US" sz="2000" dirty="0" smtClean="0"/>
                        <a:t>Technologies </a:t>
                      </a:r>
                      <a:endParaRPr lang="en-US" sz="2000" dirty="0"/>
                    </a:p>
                  </a:txBody>
                  <a:tcPr anchor="ctr"/>
                </a:tc>
                <a:tc>
                  <a:txBody>
                    <a:bodyPr/>
                    <a:lstStyle/>
                    <a:p>
                      <a:pPr algn="l"/>
                      <a:r>
                        <a:rPr lang="en-US" sz="2000" dirty="0" smtClean="0"/>
                        <a:t>Description</a:t>
                      </a:r>
                      <a:endParaRPr lang="en-US" sz="2000" dirty="0"/>
                    </a:p>
                  </a:txBody>
                  <a:tcPr anchor="ctr"/>
                </a:tc>
              </a:tr>
              <a:tr h="990600">
                <a:tc>
                  <a:txBody>
                    <a:bodyPr/>
                    <a:lstStyle/>
                    <a:p>
                      <a:pPr algn="l"/>
                      <a:r>
                        <a:rPr lang="en-US" dirty="0" smtClean="0">
                          <a:solidFill>
                            <a:schemeClr val="tx1"/>
                          </a:solidFill>
                        </a:rPr>
                        <a:t>Grid Computing</a:t>
                      </a:r>
                      <a:endParaRPr lang="en-US" dirty="0">
                        <a:solidFill>
                          <a:schemeClr val="tx1"/>
                        </a:solidFill>
                      </a:endParaRPr>
                    </a:p>
                  </a:txBody>
                  <a:tcPr anchor="ctr"/>
                </a:tc>
                <a:tc>
                  <a:txBody>
                    <a:bodyPr/>
                    <a:lstStyle/>
                    <a:p>
                      <a:pPr marL="228600" indent="-228600" algn="l" defTabSz="941388">
                        <a:buFont typeface="Wingdings" pitchFamily="2" charset="2"/>
                        <a:buChar char=""/>
                      </a:pPr>
                      <a:r>
                        <a:rPr lang="en-US" sz="1800" dirty="0" smtClean="0">
                          <a:solidFill>
                            <a:schemeClr val="tx1"/>
                          </a:solidFill>
                        </a:rPr>
                        <a:t>Form of distributed computing which applies the</a:t>
                      </a:r>
                      <a:r>
                        <a:rPr lang="en-US" sz="1800" baseline="0" dirty="0" smtClean="0">
                          <a:solidFill>
                            <a:schemeClr val="tx1"/>
                          </a:solidFill>
                        </a:rPr>
                        <a:t> </a:t>
                      </a:r>
                      <a:r>
                        <a:rPr lang="en-US" sz="1800" dirty="0" smtClean="0">
                          <a:solidFill>
                            <a:schemeClr val="tx1"/>
                          </a:solidFill>
                        </a:rPr>
                        <a:t>resources of numerous computers in a network to work</a:t>
                      </a:r>
                      <a:r>
                        <a:rPr lang="en-US" sz="1800" baseline="0" dirty="0" smtClean="0">
                          <a:solidFill>
                            <a:schemeClr val="tx1"/>
                          </a:solidFill>
                        </a:rPr>
                        <a:t> </a:t>
                      </a:r>
                      <a:r>
                        <a:rPr lang="en-US" sz="1800" dirty="0" smtClean="0">
                          <a:solidFill>
                            <a:schemeClr val="tx1"/>
                          </a:solidFill>
                        </a:rPr>
                        <a:t>on a single complex task at the same time</a:t>
                      </a:r>
                      <a:endParaRPr lang="en-US" dirty="0">
                        <a:solidFill>
                          <a:schemeClr val="tx1"/>
                        </a:solidFill>
                      </a:endParaRPr>
                    </a:p>
                  </a:txBody>
                  <a:tcPr/>
                </a:tc>
              </a:tr>
              <a:tr h="777240">
                <a:tc>
                  <a:txBody>
                    <a:bodyPr/>
                    <a:lstStyle/>
                    <a:p>
                      <a:pPr algn="l"/>
                      <a:r>
                        <a:rPr lang="en-US" dirty="0" smtClean="0">
                          <a:solidFill>
                            <a:schemeClr val="tx1"/>
                          </a:solidFill>
                        </a:rPr>
                        <a:t>Utility Computing</a:t>
                      </a:r>
                      <a:endParaRPr lang="en-US" dirty="0">
                        <a:solidFill>
                          <a:schemeClr val="tx1"/>
                        </a:solidFill>
                      </a:endParaRPr>
                    </a:p>
                  </a:txBody>
                  <a:tcPr anchor="ctr"/>
                </a:tc>
                <a:tc>
                  <a:txBody>
                    <a:bodyPr/>
                    <a:lstStyle/>
                    <a:p>
                      <a:pPr marL="228600" indent="-228600">
                        <a:buFont typeface="Arial" pitchFamily="34" charset="0"/>
                        <a:buChar char="•"/>
                      </a:pPr>
                      <a:r>
                        <a:rPr lang="en-US" dirty="0" smtClean="0">
                          <a:solidFill>
                            <a:schemeClr val="tx1"/>
                          </a:solidFill>
                        </a:rPr>
                        <a:t>Service provisioning model that o</a:t>
                      </a:r>
                      <a:r>
                        <a:rPr lang="en-US" sz="1800" kern="1200" dirty="0" smtClean="0">
                          <a:solidFill>
                            <a:schemeClr val="tx1"/>
                          </a:solidFill>
                          <a:latin typeface="+mn-lt"/>
                          <a:ea typeface="+mn-ea"/>
                          <a:cs typeface="+mn-cs"/>
                        </a:rPr>
                        <a:t>ffers computing</a:t>
                      </a:r>
                      <a:r>
                        <a:rPr lang="en-US" sz="1800" kern="1200" baseline="0" dirty="0" smtClean="0">
                          <a:solidFill>
                            <a:schemeClr val="tx1"/>
                          </a:solidFill>
                          <a:latin typeface="+mn-lt"/>
                          <a:ea typeface="+mn-ea"/>
                          <a:cs typeface="+mn-cs"/>
                        </a:rPr>
                        <a:t> </a:t>
                      </a:r>
                      <a:r>
                        <a:rPr lang="en-US" sz="1800" kern="1200" dirty="0" smtClean="0">
                          <a:solidFill>
                            <a:schemeClr val="tx1"/>
                          </a:solidFill>
                          <a:latin typeface="+mn-lt"/>
                          <a:ea typeface="+mn-ea"/>
                          <a:cs typeface="+mn-cs"/>
                        </a:rPr>
                        <a:t>resources as a metered</a:t>
                      </a:r>
                      <a:r>
                        <a:rPr lang="en-US" sz="1800" kern="1200" baseline="0" dirty="0" smtClean="0">
                          <a:solidFill>
                            <a:schemeClr val="tx1"/>
                          </a:solidFill>
                          <a:latin typeface="+mn-lt"/>
                          <a:ea typeface="+mn-ea"/>
                          <a:cs typeface="+mn-cs"/>
                        </a:rPr>
                        <a:t> service</a:t>
                      </a:r>
                      <a:r>
                        <a:rPr lang="en-US" sz="1800" kern="1200" dirty="0" smtClean="0">
                          <a:solidFill>
                            <a:schemeClr val="tx1"/>
                          </a:solidFill>
                          <a:latin typeface="+mn-lt"/>
                          <a:ea typeface="+mn-ea"/>
                          <a:cs typeface="+mn-cs"/>
                        </a:rPr>
                        <a:t> </a:t>
                      </a:r>
                    </a:p>
                  </a:txBody>
                  <a:tcPr/>
                </a:tc>
              </a:tr>
              <a:tr h="838200">
                <a:tc>
                  <a:txBody>
                    <a:bodyPr/>
                    <a:lstStyle/>
                    <a:p>
                      <a:pPr algn="l"/>
                      <a:r>
                        <a:rPr lang="en-US" dirty="0" smtClean="0">
                          <a:solidFill>
                            <a:schemeClr val="tx1"/>
                          </a:solidFill>
                        </a:rPr>
                        <a:t>Virtualization</a:t>
                      </a:r>
                      <a:endParaRPr lang="en-US" dirty="0">
                        <a:solidFill>
                          <a:schemeClr val="tx1"/>
                        </a:solidFill>
                      </a:endParaRPr>
                    </a:p>
                  </a:txBody>
                  <a:tcPr anchor="ctr"/>
                </a:tc>
                <a:tc>
                  <a:txBody>
                    <a:bodyPr/>
                    <a:lstStyle/>
                    <a:p>
                      <a:pPr marL="228600" indent="-228600">
                        <a:buFont typeface="Arial" pitchFamily="34" charset="0"/>
                        <a:buChar char="•"/>
                      </a:pPr>
                      <a:r>
                        <a:rPr lang="en-US" dirty="0" smtClean="0">
                          <a:solidFill>
                            <a:schemeClr val="tx1"/>
                          </a:solidFill>
                        </a:rPr>
                        <a:t>Provides</a:t>
                      </a:r>
                      <a:r>
                        <a:rPr lang="en-US" baseline="0" dirty="0" smtClean="0">
                          <a:solidFill>
                            <a:schemeClr val="tx1"/>
                          </a:solidFill>
                        </a:rPr>
                        <a:t> improved utilization of resources</a:t>
                      </a:r>
                      <a:endParaRPr lang="en-US" dirty="0" smtClean="0">
                        <a:solidFill>
                          <a:schemeClr val="tx1"/>
                        </a:solidFill>
                      </a:endParaRPr>
                    </a:p>
                    <a:p>
                      <a:pPr marL="228600" indent="-228600">
                        <a:buFont typeface="Arial" pitchFamily="34" charset="0"/>
                        <a:buChar char="•"/>
                      </a:pPr>
                      <a:r>
                        <a:rPr lang="en-US" dirty="0" smtClean="0">
                          <a:solidFill>
                            <a:schemeClr val="tx1"/>
                          </a:solidFill>
                        </a:rPr>
                        <a:t>Enables optimization o</a:t>
                      </a:r>
                      <a:r>
                        <a:rPr lang="en-US" baseline="0" dirty="0" smtClean="0">
                          <a:solidFill>
                            <a:schemeClr val="tx1"/>
                          </a:solidFill>
                        </a:rPr>
                        <a:t>f resources  by over subscription</a:t>
                      </a:r>
                      <a:endParaRPr lang="en-US" dirty="0" smtClean="0">
                        <a:solidFill>
                          <a:schemeClr val="tx1"/>
                        </a:solidFill>
                      </a:endParaRPr>
                    </a:p>
                  </a:txBody>
                  <a:tcPr/>
                </a:tc>
              </a:tr>
              <a:tr h="1371600">
                <a:tc>
                  <a:txBody>
                    <a:bodyPr/>
                    <a:lstStyle/>
                    <a:p>
                      <a:pPr algn="l"/>
                      <a:r>
                        <a:rPr lang="en-US" dirty="0" smtClean="0">
                          <a:solidFill>
                            <a:schemeClr val="tx1"/>
                          </a:solidFill>
                        </a:rPr>
                        <a:t>Service Oriented Architecture</a:t>
                      </a:r>
                    </a:p>
                    <a:p>
                      <a:pPr algn="l"/>
                      <a:r>
                        <a:rPr lang="en-US" dirty="0" smtClean="0">
                          <a:solidFill>
                            <a:schemeClr val="tx1"/>
                          </a:solidFill>
                        </a:rPr>
                        <a:t>(SOA)</a:t>
                      </a:r>
                      <a:endParaRPr lang="en-US" dirty="0">
                        <a:solidFill>
                          <a:schemeClr val="tx1"/>
                        </a:solidFill>
                      </a:endParaRPr>
                    </a:p>
                  </a:txBody>
                  <a:tcPr anchor="ctr"/>
                </a:tc>
                <a:tc>
                  <a:txBody>
                    <a:bodyPr/>
                    <a:lstStyle/>
                    <a:p>
                      <a:pPr marL="228600" indent="-228600">
                        <a:buFont typeface="Arial" pitchFamily="34" charset="0"/>
                        <a:buChar char="•"/>
                      </a:pPr>
                      <a:r>
                        <a:rPr lang="en-US" dirty="0" smtClean="0">
                          <a:solidFill>
                            <a:schemeClr val="tx1"/>
                          </a:solidFill>
                        </a:rPr>
                        <a:t>An architectural approach in which applications make</a:t>
                      </a:r>
                      <a:r>
                        <a:rPr lang="en-US" baseline="0" dirty="0" smtClean="0">
                          <a:solidFill>
                            <a:schemeClr val="tx1"/>
                          </a:solidFill>
                        </a:rPr>
                        <a:t> </a:t>
                      </a:r>
                      <a:r>
                        <a:rPr lang="en-US" dirty="0" smtClean="0">
                          <a:solidFill>
                            <a:schemeClr val="tx1"/>
                          </a:solidFill>
                        </a:rPr>
                        <a:t>use of services available in the network</a:t>
                      </a:r>
                    </a:p>
                    <a:p>
                      <a:pPr marL="228600" indent="-228600">
                        <a:buFont typeface="Arial" pitchFamily="34" charset="0"/>
                        <a:buChar char="•"/>
                      </a:pPr>
                      <a:r>
                        <a:rPr lang="en-US" dirty="0" smtClean="0">
                          <a:solidFill>
                            <a:schemeClr val="tx1"/>
                          </a:solidFill>
                        </a:rPr>
                        <a:t>E</a:t>
                      </a:r>
                      <a:r>
                        <a:rPr lang="en-US" baseline="0" dirty="0" smtClean="0">
                          <a:solidFill>
                            <a:schemeClr val="tx1"/>
                          </a:solidFill>
                        </a:rPr>
                        <a:t>ach service provides a specific function, for example, business function (Payroll Tax calculation) </a:t>
                      </a:r>
                      <a:endParaRPr lang="en-US"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Computing: Essential Characteristics</a:t>
            </a:r>
            <a:endParaRPr lang="en-US" dirty="0"/>
          </a:p>
        </p:txBody>
      </p:sp>
      <p:sp>
        <p:nvSpPr>
          <p:cNvPr id="5" name="Footer Placeholder 4"/>
          <p:cNvSpPr>
            <a:spLocks noGrp="1"/>
          </p:cNvSpPr>
          <p:nvPr>
            <p:ph type="ftr" sz="quarter" idx="13"/>
          </p:nvPr>
        </p:nvSpPr>
        <p:spPr/>
        <p:txBody>
          <a:bodyPr/>
          <a:lstStyle/>
          <a:p>
            <a:pPr>
              <a:defRPr/>
            </a:pPr>
            <a:r>
              <a:rPr lang="en-US" dirty="0" smtClean="0"/>
              <a:t>Cloud Computing Primer</a:t>
            </a:r>
            <a:endParaRPr lang="en-US" dirty="0"/>
          </a:p>
        </p:txBody>
      </p:sp>
      <p:sp>
        <p:nvSpPr>
          <p:cNvPr id="6" name="Slide Number Placeholder 5"/>
          <p:cNvSpPr>
            <a:spLocks noGrp="1"/>
          </p:cNvSpPr>
          <p:nvPr>
            <p:ph type="sldNum" sz="quarter" idx="14"/>
          </p:nvPr>
        </p:nvSpPr>
        <p:spPr/>
        <p:txBody>
          <a:bodyPr/>
          <a:lstStyle/>
          <a:p>
            <a:pPr>
              <a:defRPr/>
            </a:pPr>
            <a:fld id="{895683FA-D0FB-447D-82E1-0D3AF418E355}" type="slidenum">
              <a:rPr lang="en-US" smtClean="0"/>
              <a:pPr>
                <a:defRPr/>
              </a:pPr>
              <a:t>6</a:t>
            </a:fld>
            <a:endParaRPr lang="en-US"/>
          </a:p>
        </p:txBody>
      </p:sp>
      <p:pic>
        <p:nvPicPr>
          <p:cNvPr id="7" name="Picture 8" descr="cloud_cut_lg.png"/>
          <p:cNvPicPr>
            <a:picLocks noChangeAspect="1"/>
          </p:cNvPicPr>
          <p:nvPr/>
        </p:nvPicPr>
        <p:blipFill>
          <a:blip r:embed="rId3" cstate="print"/>
          <a:srcRect/>
          <a:stretch>
            <a:fillRect/>
          </a:stretch>
        </p:blipFill>
        <p:spPr bwMode="auto">
          <a:xfrm>
            <a:off x="1310402" y="1591885"/>
            <a:ext cx="6614398" cy="35944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r>
              <a:rPr lang="en-US" dirty="0" smtClean="0"/>
              <a:t>On-Demand Self-Service</a:t>
            </a:r>
          </a:p>
        </p:txBody>
      </p:sp>
      <p:sp>
        <p:nvSpPr>
          <p:cNvPr id="19" name="Content Placeholder 3"/>
          <p:cNvSpPr>
            <a:spLocks noGrp="1"/>
          </p:cNvSpPr>
          <p:nvPr>
            <p:ph idx="1"/>
          </p:nvPr>
        </p:nvSpPr>
        <p:spPr>
          <a:xfrm>
            <a:off x="304800" y="914400"/>
            <a:ext cx="6781800" cy="5181600"/>
          </a:xfrm>
        </p:spPr>
        <p:txBody>
          <a:bodyPr/>
          <a:lstStyle/>
          <a:p>
            <a:r>
              <a:rPr lang="en-US" dirty="0" smtClean="0"/>
              <a:t>Enables consumers to get computing resources as and when required, without any human intervention</a:t>
            </a:r>
          </a:p>
          <a:p>
            <a:r>
              <a:rPr lang="en-US" dirty="0" smtClean="0"/>
              <a:t>Facilitates consumer to leverage “ready to use” services or, enables to choose required services from the service catalog </a:t>
            </a:r>
          </a:p>
          <a:p>
            <a:r>
              <a:rPr lang="en-US" dirty="0" smtClean="0"/>
              <a:t>Allows provisioning of resources using self-service interface</a:t>
            </a:r>
          </a:p>
          <a:p>
            <a:pPr lvl="1"/>
            <a:r>
              <a:rPr lang="en-US" dirty="0" smtClean="0"/>
              <a:t>Self-service interface should be user-friendly</a:t>
            </a:r>
          </a:p>
          <a:p>
            <a:endParaRPr lang="en-US" dirty="0" smtClean="0"/>
          </a:p>
          <a:p>
            <a:endParaRPr lang="en-US" dirty="0" smtClean="0"/>
          </a:p>
        </p:txBody>
      </p:sp>
      <p:sp>
        <p:nvSpPr>
          <p:cNvPr id="21" name="Footer Placeholder 3"/>
          <p:cNvSpPr>
            <a:spLocks noGrp="1"/>
          </p:cNvSpPr>
          <p:nvPr>
            <p:ph type="ftr" sz="quarter" idx="10"/>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1"/>
          </p:nvPr>
        </p:nvSpPr>
        <p:spPr/>
        <p:txBody>
          <a:bodyPr/>
          <a:lstStyle/>
          <a:p>
            <a:pPr>
              <a:defRPr/>
            </a:pPr>
            <a:fld id="{5968F3CD-741C-4AA7-8351-10983587911E}" type="slidenum">
              <a:rPr lang="en-US"/>
              <a:pPr>
                <a:defRPr/>
              </a:pPr>
              <a:t>7</a:t>
            </a:fld>
            <a:endParaRPr lang="en-US"/>
          </a:p>
        </p:txBody>
      </p:sp>
      <p:pic>
        <p:nvPicPr>
          <p:cNvPr id="8" name="Picture 17" descr="focus_OnDemand Self Service.png"/>
          <p:cNvPicPr>
            <a:picLocks noChangeAspect="1"/>
          </p:cNvPicPr>
          <p:nvPr/>
        </p:nvPicPr>
        <p:blipFill>
          <a:blip r:embed="rId3" cstate="print"/>
          <a:srcRect/>
          <a:stretch>
            <a:fillRect/>
          </a:stretch>
        </p:blipFill>
        <p:spPr bwMode="auto">
          <a:xfrm>
            <a:off x="6756400" y="90488"/>
            <a:ext cx="23114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r>
              <a:rPr lang="en-US" dirty="0" smtClean="0"/>
              <a:t>Broad Network Access</a:t>
            </a:r>
          </a:p>
        </p:txBody>
      </p:sp>
      <p:sp>
        <p:nvSpPr>
          <p:cNvPr id="19" name="Content Placeholder 3"/>
          <p:cNvSpPr>
            <a:spLocks noGrp="1"/>
          </p:cNvSpPr>
          <p:nvPr>
            <p:ph idx="1"/>
          </p:nvPr>
        </p:nvSpPr>
        <p:spPr>
          <a:xfrm>
            <a:off x="304800" y="914400"/>
            <a:ext cx="6400800" cy="5181600"/>
          </a:xfrm>
        </p:spPr>
        <p:txBody>
          <a:bodyPr/>
          <a:lstStyle/>
          <a:p>
            <a:pPr>
              <a:defRPr/>
            </a:pPr>
            <a:r>
              <a:rPr lang="en-US" dirty="0" smtClean="0"/>
              <a:t>Cloud services are accessed via the network, usually the internet, from a broad range of client platforms such as:</a:t>
            </a:r>
          </a:p>
          <a:p>
            <a:pPr lvl="1">
              <a:defRPr/>
            </a:pPr>
            <a:r>
              <a:rPr lang="en-US" dirty="0" smtClean="0"/>
              <a:t>Desktop computer</a:t>
            </a:r>
          </a:p>
          <a:p>
            <a:pPr lvl="1">
              <a:defRPr/>
            </a:pPr>
            <a:r>
              <a:rPr lang="en-US" dirty="0" smtClean="0"/>
              <a:t>Laptop</a:t>
            </a:r>
          </a:p>
          <a:p>
            <a:pPr lvl="1">
              <a:defRPr/>
            </a:pPr>
            <a:r>
              <a:rPr lang="en-US" dirty="0" smtClean="0"/>
              <a:t>Mobile phone</a:t>
            </a:r>
          </a:p>
          <a:p>
            <a:pPr lvl="1">
              <a:defRPr/>
            </a:pPr>
            <a:r>
              <a:rPr lang="en-US" dirty="0" smtClean="0"/>
              <a:t>Thin Client</a:t>
            </a:r>
          </a:p>
          <a:p>
            <a:pPr>
              <a:defRPr/>
            </a:pPr>
            <a:r>
              <a:rPr lang="en-US" dirty="0" smtClean="0"/>
              <a:t>Eliminates the need for accessing a particular client platform to access the services</a:t>
            </a:r>
          </a:p>
          <a:p>
            <a:pPr>
              <a:defRPr/>
            </a:pPr>
            <a:r>
              <a:rPr lang="en-US" dirty="0" smtClean="0"/>
              <a:t>Enables accessing the services from anywhere across the globe</a:t>
            </a:r>
          </a:p>
          <a:p>
            <a:pPr>
              <a:buNone/>
              <a:defRPr/>
            </a:pPr>
            <a:endParaRPr lang="en-US" dirty="0" smtClean="0"/>
          </a:p>
        </p:txBody>
      </p:sp>
      <p:sp>
        <p:nvSpPr>
          <p:cNvPr id="21" name="Footer Placeholder 3"/>
          <p:cNvSpPr>
            <a:spLocks noGrp="1"/>
          </p:cNvSpPr>
          <p:nvPr>
            <p:ph type="ftr" sz="quarter" idx="10"/>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1"/>
          </p:nvPr>
        </p:nvSpPr>
        <p:spPr/>
        <p:txBody>
          <a:bodyPr/>
          <a:lstStyle/>
          <a:p>
            <a:pPr>
              <a:defRPr/>
            </a:pPr>
            <a:fld id="{5968F3CD-741C-4AA7-8351-10983587911E}" type="slidenum">
              <a:rPr lang="en-US"/>
              <a:pPr>
                <a:defRPr/>
              </a:pPr>
              <a:t>8</a:t>
            </a:fld>
            <a:endParaRPr lang="en-US"/>
          </a:p>
        </p:txBody>
      </p:sp>
      <p:pic>
        <p:nvPicPr>
          <p:cNvPr id="8" name="Picture 22" descr="focus_Broad Network Access.png"/>
          <p:cNvPicPr>
            <a:picLocks noChangeAspect="1"/>
          </p:cNvPicPr>
          <p:nvPr/>
        </p:nvPicPr>
        <p:blipFill>
          <a:blip r:embed="rId3" cstate="print"/>
          <a:srcRect/>
          <a:stretch>
            <a:fillRect/>
          </a:stretch>
        </p:blipFill>
        <p:spPr bwMode="auto">
          <a:xfrm>
            <a:off x="6781800" y="228600"/>
            <a:ext cx="2209800" cy="113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p:nvPr>
        </p:nvSpPr>
        <p:spPr/>
        <p:txBody>
          <a:bodyPr/>
          <a:lstStyle/>
          <a:p>
            <a:r>
              <a:rPr lang="en-US" dirty="0" smtClean="0"/>
              <a:t>Resource Pooling </a:t>
            </a:r>
          </a:p>
        </p:txBody>
      </p:sp>
      <p:sp>
        <p:nvSpPr>
          <p:cNvPr id="19" name="Content Placeholder 3"/>
          <p:cNvSpPr>
            <a:spLocks noGrp="1"/>
          </p:cNvSpPr>
          <p:nvPr>
            <p:ph idx="1"/>
          </p:nvPr>
        </p:nvSpPr>
        <p:spPr>
          <a:xfrm>
            <a:off x="304800" y="914400"/>
            <a:ext cx="6096000" cy="5181600"/>
          </a:xfrm>
        </p:spPr>
        <p:txBody>
          <a:bodyPr/>
          <a:lstStyle/>
          <a:p>
            <a:pPr>
              <a:defRPr/>
            </a:pPr>
            <a:r>
              <a:rPr lang="en-US" dirty="0" smtClean="0"/>
              <a:t>IT resources (compute, storage, network) are pooled to serve multiple consumers </a:t>
            </a:r>
          </a:p>
          <a:p>
            <a:pPr lvl="1">
              <a:defRPr/>
            </a:pPr>
            <a:r>
              <a:rPr lang="en-US" dirty="0" smtClean="0"/>
              <a:t>Based on multi-tenant model</a:t>
            </a:r>
          </a:p>
          <a:p>
            <a:pPr>
              <a:defRPr/>
            </a:pPr>
            <a:r>
              <a:rPr lang="en-US" dirty="0" smtClean="0"/>
              <a:t>Consumer has no knowledge about the exact location of the resources provided </a:t>
            </a:r>
          </a:p>
          <a:p>
            <a:pPr>
              <a:defRPr/>
            </a:pPr>
            <a:r>
              <a:rPr lang="en-US" dirty="0" smtClean="0"/>
              <a:t>Resources are dynamically assigned and reassigned based on the consumer demand </a:t>
            </a:r>
          </a:p>
        </p:txBody>
      </p:sp>
      <p:sp>
        <p:nvSpPr>
          <p:cNvPr id="21" name="Footer Placeholder 3"/>
          <p:cNvSpPr>
            <a:spLocks noGrp="1"/>
          </p:cNvSpPr>
          <p:nvPr>
            <p:ph type="ftr" sz="quarter" idx="10"/>
          </p:nvPr>
        </p:nvSpPr>
        <p:spPr/>
        <p:txBody>
          <a:bodyPr/>
          <a:lstStyle/>
          <a:p>
            <a:pPr>
              <a:defRPr/>
            </a:pPr>
            <a:r>
              <a:rPr lang="en-US" dirty="0" smtClean="0"/>
              <a:t>Cloud Computing Primer</a:t>
            </a:r>
            <a:endParaRPr lang="en-US" dirty="0"/>
          </a:p>
        </p:txBody>
      </p:sp>
      <p:sp>
        <p:nvSpPr>
          <p:cNvPr id="5" name="Slide Number Placeholder 4"/>
          <p:cNvSpPr>
            <a:spLocks noGrp="1"/>
          </p:cNvSpPr>
          <p:nvPr>
            <p:ph type="sldNum" sz="quarter" idx="11"/>
          </p:nvPr>
        </p:nvSpPr>
        <p:spPr/>
        <p:txBody>
          <a:bodyPr/>
          <a:lstStyle/>
          <a:p>
            <a:pPr>
              <a:defRPr/>
            </a:pPr>
            <a:fld id="{5968F3CD-741C-4AA7-8351-10983587911E}" type="slidenum">
              <a:rPr lang="en-US"/>
              <a:pPr>
                <a:defRPr/>
              </a:pPr>
              <a:t>9</a:t>
            </a:fld>
            <a:endParaRPr lang="en-US"/>
          </a:p>
        </p:txBody>
      </p:sp>
      <p:pic>
        <p:nvPicPr>
          <p:cNvPr id="7" name="Picture 17" descr="focus_Resource Pooling.png"/>
          <p:cNvPicPr>
            <a:picLocks noChangeAspect="1"/>
          </p:cNvPicPr>
          <p:nvPr/>
        </p:nvPicPr>
        <p:blipFill>
          <a:blip r:embed="rId3" cstate="print"/>
          <a:srcRect/>
          <a:stretch>
            <a:fillRect/>
          </a:stretch>
        </p:blipFill>
        <p:spPr bwMode="auto">
          <a:xfrm>
            <a:off x="7472363" y="101600"/>
            <a:ext cx="1536700" cy="146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UDIO_IMPORT" val="W:\ArticulatePresenter\TSE_IMPACTS_and_Self_Study\Cloud Computing Foundations\Content\Cloud Computing Foundations_Audio\Sound 7.wav"/>
  <p:tag name="AUDIO_ID" val="387"/>
  <p:tag name="ELAPSEDTIME" val="49.058"/>
  <p:tag name="ARTICULATE_SLIDE_PAUSE" val="0"/>
  <p:tag name="ARTICULATE_NAV_LEVEL" val="1"/>
  <p:tag name="ARTICULATE_PLAYLIST_ID" val="-1"/>
</p:tagLst>
</file>

<file path=ppt/tags/tag3.xml><?xml version="1.0" encoding="utf-8"?>
<p:tagLst xmlns:a="http://schemas.openxmlformats.org/drawingml/2006/main" xmlns:r="http://schemas.openxmlformats.org/officeDocument/2006/relationships" xmlns:p="http://schemas.openxmlformats.org/presentationml/2006/main">
  <p:tag name="AUDIO_IMPORT" val="W:\ArticulatePresenter\TSE_IMPACTS_and_Self_Study\Cloud Computing Foundations\Content\Cloud Computing Foundations_Audio\Sound 12.wav"/>
  <p:tag name="AUDIO_ID" val="286"/>
  <p:tag name="ELAPSEDTIME" val="112.144"/>
  <p:tag name="ARTICULATE_SLIDE_PAUSE" val="0"/>
  <p:tag name="ARTICULATE_NAV_LEVEL" val="1"/>
  <p:tag name="ARTICULATE_PLAYLIST_ID" val="-1"/>
</p:tagLst>
</file>

<file path=ppt/tags/tag4.xml><?xml version="1.0" encoding="utf-8"?>
<p:tagLst xmlns:a="http://schemas.openxmlformats.org/drawingml/2006/main" xmlns:r="http://schemas.openxmlformats.org/officeDocument/2006/relationships" xmlns:p="http://schemas.openxmlformats.org/presentationml/2006/main">
  <p:tag name="AUDIO_IMPORT" val="W:\ArticulatePresenter\TSE_IMPACTS_and_Self_Study\Cloud Computing Foundations\Content\Cloud Computing Foundations_Audio\Sound 7.wav"/>
  <p:tag name="AUDIO_ID" val="387"/>
  <p:tag name="ELAPSEDTIME" val="49.058"/>
  <p:tag name="ARTICULATE_SLIDE_PAUSE" val="0"/>
  <p:tag name="ARTICULATE_NAV_LEVEL" val="1"/>
  <p:tag name="ARTICULATE_PLAYLIST_ID" val="-1"/>
</p:tagLst>
</file>

<file path=ppt/tags/tag5.xml><?xml version="1.0" encoding="utf-8"?>
<p:tagLst xmlns:a="http://schemas.openxmlformats.org/drawingml/2006/main" xmlns:r="http://schemas.openxmlformats.org/officeDocument/2006/relationships" xmlns:p="http://schemas.openxmlformats.org/presentationml/2006/main">
  <p:tag name="AUDIO_IMPORT" val="W:\ArticulatePresenter\TSE_IMPACTS_and_Self_Study\Cloud Computing Foundations\Content\Cloud Computing Foundations_Audio\Sound 7.wav"/>
  <p:tag name="AUDIO_ID" val="387"/>
  <p:tag name="ELAPSEDTIME" val="49.058"/>
  <p:tag name="ARTICULATE_SLIDE_PAUSE" val="0"/>
  <p:tag name="ARTICULATE_NAV_LEVEL" val="1"/>
  <p:tag name="ARTICULATE_PLAYLIST_ID" val="-1"/>
</p:tagLst>
</file>

<file path=ppt/tags/tag6.xml><?xml version="1.0" encoding="utf-8"?>
<p:tagLst xmlns:a="http://schemas.openxmlformats.org/drawingml/2006/main" xmlns:r="http://schemas.openxmlformats.org/officeDocument/2006/relationships" xmlns:p="http://schemas.openxmlformats.org/presentationml/2006/main">
  <p:tag name="AUDIO_IMPORT" val="W:\ArticulatePresenter\TSE_IMPACTS_and_Self_Study\Cloud Computing Foundations\Content\Cloud Computing Foundations_Audio\Sound 7.wav"/>
  <p:tag name="AUDIO_ID" val="387"/>
  <p:tag name="ELAPSEDTIME" val="49.058"/>
  <p:tag name="ARTICULATE_SLIDE_PAUSE" val="0"/>
  <p:tag name="ARTICULATE_NAV_LEVEL" val="1"/>
  <p:tag name="ARTICULATE_PLAYLIST_ID"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77ba815e-6b19-44b0-ab2f-cdc44d969a4a"/>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26b49762-e34a-4e78-b472-4bc6a1613b5b"/>
</p:tagLst>
</file>

<file path=ppt/theme/theme1.xml><?xml version="1.0" encoding="utf-8"?>
<a:theme xmlns:a="http://schemas.openxmlformats.org/drawingml/2006/main" name="ILT_EdServTemplate_2011">
  <a:themeElements>
    <a:clrScheme name="NPR2011">
      <a:dk1>
        <a:srgbClr val="000000"/>
      </a:dk1>
      <a:lt1>
        <a:srgbClr val="FFFFFF"/>
      </a:lt1>
      <a:dk2>
        <a:srgbClr val="007DC3"/>
      </a:dk2>
      <a:lt2>
        <a:srgbClr val="5F5F5F"/>
      </a:lt2>
      <a:accent1>
        <a:srgbClr val="2C95DD"/>
      </a:accent1>
      <a:accent2>
        <a:srgbClr val="49A942"/>
      </a:accent2>
      <a:accent3>
        <a:srgbClr val="74C167"/>
      </a:accent3>
      <a:accent4>
        <a:srgbClr val="FFC425"/>
      </a:accent4>
      <a:accent5>
        <a:srgbClr val="B5761B"/>
      </a:accent5>
      <a:accent6>
        <a:srgbClr val="A80000"/>
      </a:accent6>
      <a:hlink>
        <a:srgbClr val="0070C0"/>
      </a:hlink>
      <a:folHlink>
        <a:srgbClr val="49A942"/>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PR_Content">
  <a:themeElements>
    <a:clrScheme name="NPR2011">
      <a:dk1>
        <a:srgbClr val="000000"/>
      </a:dk1>
      <a:lt1>
        <a:srgbClr val="FFFFFF"/>
      </a:lt1>
      <a:dk2>
        <a:srgbClr val="007DC3"/>
      </a:dk2>
      <a:lt2>
        <a:srgbClr val="5F5F5F"/>
      </a:lt2>
      <a:accent1>
        <a:srgbClr val="2C95DD"/>
      </a:accent1>
      <a:accent2>
        <a:srgbClr val="49A942"/>
      </a:accent2>
      <a:accent3>
        <a:srgbClr val="74C167"/>
      </a:accent3>
      <a:accent4>
        <a:srgbClr val="FFC425"/>
      </a:accent4>
      <a:accent5>
        <a:srgbClr val="B5761B"/>
      </a:accent5>
      <a:accent6>
        <a:srgbClr val="A80000"/>
      </a:accent6>
      <a:hlink>
        <a:srgbClr val="0070C0"/>
      </a:hlink>
      <a:folHlink>
        <a:srgbClr val="49A942"/>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PR2011Template">
      <a:majorFont>
        <a:latin typeface="MetaNormalLF-Roman"/>
        <a:ea typeface=""/>
        <a:cs typeface="Arial"/>
      </a:majorFont>
      <a:minorFont>
        <a:latin typeface="MetaNormalLF-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ILT_EdServTemplate_2011</Template>
  <TotalTime>0</TotalTime>
  <Words>6607</Words>
  <Application>Microsoft Office PowerPoint</Application>
  <PresentationFormat>On-screen Show (4:3)</PresentationFormat>
  <Paragraphs>465</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ILT_EdServTemplate_2011</vt:lpstr>
      <vt:lpstr>NPR_Content</vt:lpstr>
      <vt:lpstr>Module – 8    ClOud Computing primer</vt:lpstr>
      <vt:lpstr>Module 8: Cloud Computing Primer</vt:lpstr>
      <vt:lpstr>Cloud Computing</vt:lpstr>
      <vt:lpstr>Module 8: Cloud Computing Primer</vt:lpstr>
      <vt:lpstr>Cloud Computing: Technological Foundations</vt:lpstr>
      <vt:lpstr>Cloud Computing: Essential Characteristics</vt:lpstr>
      <vt:lpstr>On-Demand Self-Service</vt:lpstr>
      <vt:lpstr>Broad Network Access</vt:lpstr>
      <vt:lpstr>Resource Pooling </vt:lpstr>
      <vt:lpstr>Rapid Elasticity </vt:lpstr>
      <vt:lpstr>Metered Service</vt:lpstr>
      <vt:lpstr>Cloud Offering Examples</vt:lpstr>
      <vt:lpstr>Cloud Computing Benefits</vt:lpstr>
      <vt:lpstr>Module 8: Cloud Computing Primer</vt:lpstr>
      <vt:lpstr>Cloud Service Models</vt:lpstr>
      <vt:lpstr>Infrastructure-as-a-Service</vt:lpstr>
      <vt:lpstr>IaaS Examples</vt:lpstr>
      <vt:lpstr>Platform-as-a-Service</vt:lpstr>
      <vt:lpstr>PaaS Examples</vt:lpstr>
      <vt:lpstr>Software-as-a-Service</vt:lpstr>
      <vt:lpstr>SaaS Examples</vt:lpstr>
      <vt:lpstr>Cloud Deployment Model – Public Cloud</vt:lpstr>
      <vt:lpstr>Cloud Deployment Model – Private Cloud</vt:lpstr>
      <vt:lpstr>Cloud Deployment Model – Hybrid Cloud</vt:lpstr>
      <vt:lpstr>Cloud Deployment Model – Community Cloud</vt:lpstr>
      <vt:lpstr>Economics of Cloud</vt:lpstr>
      <vt:lpstr>Economics of Cloud Example: On-Site Vs. Cloud </vt:lpstr>
      <vt:lpstr>Cloud Challenges – Consumer’s Perspective</vt:lpstr>
      <vt:lpstr>Cloud Challenges – Provider’s Perspective</vt:lpstr>
      <vt:lpstr>Module 8: Summary</vt:lpstr>
      <vt:lpstr>Check Your Knowledge</vt:lpstr>
      <vt:lpstr>Module 8 quiz</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2011-04-20T12:54:41Z</dcterms:created>
  <dcterms:modified xsi:type="dcterms:W3CDTF">2011-11-16T04:49:20Z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