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ags/tag3.xml" ContentType="application/vnd.openxmlformats-officedocument.presentationml.tags+xml"/>
  <Override PartName="/ppt/notesSlides/notesSlide28.xml" ContentType="application/vnd.openxmlformats-officedocument.presentationml.notesSlide+xml"/>
  <Override PartName="/ppt/diagrams/quickStyle1.xml" ContentType="application/vnd.openxmlformats-officedocument.drawingml.diagramStyl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Lst>
  <p:notesMasterIdLst>
    <p:notesMasterId r:id="rId46"/>
  </p:notesMasterIdLst>
  <p:handoutMasterIdLst>
    <p:handoutMasterId r:id="rId47"/>
  </p:handoutMasterIdLst>
  <p:sldIdLst>
    <p:sldId id="411" r:id="rId2"/>
    <p:sldId id="259" r:id="rId3"/>
    <p:sldId id="260" r:id="rId4"/>
    <p:sldId id="349" r:id="rId5"/>
    <p:sldId id="353" r:id="rId6"/>
    <p:sldId id="365" r:id="rId7"/>
    <p:sldId id="350" r:id="rId8"/>
    <p:sldId id="355" r:id="rId9"/>
    <p:sldId id="357" r:id="rId10"/>
    <p:sldId id="405" r:id="rId11"/>
    <p:sldId id="379" r:id="rId12"/>
    <p:sldId id="370" r:id="rId13"/>
    <p:sldId id="374" r:id="rId14"/>
    <p:sldId id="383" r:id="rId15"/>
    <p:sldId id="380" r:id="rId16"/>
    <p:sldId id="381" r:id="rId17"/>
    <p:sldId id="338" r:id="rId18"/>
    <p:sldId id="403" r:id="rId19"/>
    <p:sldId id="341" r:id="rId20"/>
    <p:sldId id="410" r:id="rId21"/>
    <p:sldId id="396" r:id="rId22"/>
    <p:sldId id="394" r:id="rId23"/>
    <p:sldId id="404" r:id="rId24"/>
    <p:sldId id="391" r:id="rId25"/>
    <p:sldId id="392" r:id="rId26"/>
    <p:sldId id="390" r:id="rId27"/>
    <p:sldId id="388" r:id="rId28"/>
    <p:sldId id="386" r:id="rId29"/>
    <p:sldId id="387" r:id="rId30"/>
    <p:sldId id="384" r:id="rId31"/>
    <p:sldId id="385" r:id="rId32"/>
    <p:sldId id="397" r:id="rId33"/>
    <p:sldId id="342" r:id="rId34"/>
    <p:sldId id="412" r:id="rId35"/>
    <p:sldId id="320" r:id="rId36"/>
    <p:sldId id="402" r:id="rId37"/>
    <p:sldId id="401" r:id="rId38"/>
    <p:sldId id="400" r:id="rId39"/>
    <p:sldId id="398" r:id="rId40"/>
    <p:sldId id="399" r:id="rId41"/>
    <p:sldId id="271" r:id="rId42"/>
    <p:sldId id="266" r:id="rId43"/>
    <p:sldId id="413" r:id="rId44"/>
    <p:sldId id="414" r:id="rId45"/>
  </p:sldIdLst>
  <p:sldSz cx="9144000" cy="6858000" type="screen4x3"/>
  <p:notesSz cx="6858000" cy="9144000"/>
  <p:custDataLst>
    <p:tags r:id="rId4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95DD"/>
    <a:srgbClr val="990033"/>
    <a:srgbClr val="5F5F5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5" autoAdjust="0"/>
    <p:restoredTop sz="74249" autoAdjust="0"/>
  </p:normalViewPr>
  <p:slideViewPr>
    <p:cSldViewPr>
      <p:cViewPr varScale="1">
        <p:scale>
          <a:sx n="74" d="100"/>
          <a:sy n="74" d="100"/>
        </p:scale>
        <p:origin x="-112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00"/>
    </p:cViewPr>
  </p:sorterViewPr>
  <p:notesViewPr>
    <p:cSldViewPr>
      <p:cViewPr>
        <p:scale>
          <a:sx n="100" d="100"/>
          <a:sy n="100" d="100"/>
        </p:scale>
        <p:origin x="-2028" y="16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82F2C7-4F18-4381-91CE-9B52A9DE8378}" type="doc">
      <dgm:prSet loTypeId="urn:microsoft.com/office/officeart/2005/8/layout/process2" loCatId="process" qsTypeId="urn:microsoft.com/office/officeart/2005/8/quickstyle/simple1" qsCatId="simple" csTypeId="urn:microsoft.com/office/officeart/2005/8/colors/accent1_2" csCatId="accent1" phldr="1"/>
      <dgm:spPr/>
    </dgm:pt>
    <dgm:pt modelId="{C0363967-2F1C-4B61-949A-996472A5111A}">
      <dgm:prSet phldrT="[Text]" custT="1"/>
      <dgm:spPr/>
      <dgm:t>
        <a:bodyPr/>
        <a:lstStyle/>
        <a:p>
          <a:pPr algn="l"/>
          <a:r>
            <a:rPr lang="en-US" sz="1600" b="1" baseline="0" dirty="0" smtClean="0">
              <a:solidFill>
                <a:schemeClr val="bg1"/>
              </a:solidFill>
              <a:latin typeface="Calibri" pitchFamily="34" charset="0"/>
              <a:ea typeface="+mn-ea"/>
              <a:cs typeface="+mn-cs"/>
            </a:rPr>
            <a:t>Activity 1: </a:t>
          </a:r>
          <a:r>
            <a:rPr lang="en-US" sz="1600" b="0" baseline="0" dirty="0" smtClean="0">
              <a:solidFill>
                <a:schemeClr val="bg1"/>
              </a:solidFill>
              <a:latin typeface="Calibri" pitchFamily="34" charset="0"/>
              <a:ea typeface="+mn-ea"/>
              <a:cs typeface="+mn-cs"/>
            </a:rPr>
            <a:t>Analyze and document all costs (CAPEX, OPEX, Administration) for providing a Cloud service</a:t>
          </a:r>
          <a:endParaRPr lang="en-US" sz="1600" dirty="0">
            <a:solidFill>
              <a:schemeClr val="bg1"/>
            </a:solidFill>
            <a:latin typeface="Calibri" pitchFamily="34" charset="0"/>
          </a:endParaRPr>
        </a:p>
      </dgm:t>
    </dgm:pt>
    <dgm:pt modelId="{6859F819-9D69-4584-AFD9-2ECB166596D1}" type="parTrans" cxnId="{CD871E9C-63E8-4B65-9BFC-790AAF40B992}">
      <dgm:prSet/>
      <dgm:spPr/>
      <dgm:t>
        <a:bodyPr/>
        <a:lstStyle/>
        <a:p>
          <a:pPr algn="l"/>
          <a:endParaRPr lang="en-US" sz="1600">
            <a:solidFill>
              <a:schemeClr val="bg1"/>
            </a:solidFill>
            <a:latin typeface="Calibri" pitchFamily="34" charset="0"/>
          </a:endParaRPr>
        </a:p>
      </dgm:t>
    </dgm:pt>
    <dgm:pt modelId="{5721A8D8-1468-4C27-BE50-30CB429E8DEC}" type="sibTrans" cxnId="{CD871E9C-63E8-4B65-9BFC-790AAF40B992}">
      <dgm:prSet custT="1"/>
      <dgm:spPr/>
      <dgm:t>
        <a:bodyPr/>
        <a:lstStyle/>
        <a:p>
          <a:pPr algn="l"/>
          <a:endParaRPr lang="en-US" sz="1600">
            <a:solidFill>
              <a:schemeClr val="bg1"/>
            </a:solidFill>
            <a:latin typeface="Calibri" pitchFamily="34" charset="0"/>
          </a:endParaRPr>
        </a:p>
      </dgm:t>
    </dgm:pt>
    <dgm:pt modelId="{D3B0DAC5-A74E-4578-A4B0-D65341808F41}">
      <dgm:prSet phldrT="[Text]" custT="1"/>
      <dgm:spPr/>
      <dgm:t>
        <a:bodyPr/>
        <a:lstStyle/>
        <a:p>
          <a:pPr algn="l"/>
          <a:r>
            <a:rPr lang="en-US" sz="1600" b="1" baseline="0" dirty="0" smtClean="0">
              <a:solidFill>
                <a:schemeClr val="bg1"/>
              </a:solidFill>
              <a:latin typeface="Calibri" pitchFamily="34" charset="0"/>
              <a:ea typeface="+mn-ea"/>
              <a:cs typeface="+mn-cs"/>
            </a:rPr>
            <a:t>Activity 2: </a:t>
          </a:r>
          <a:r>
            <a:rPr lang="en-US" sz="1600" b="0" baseline="0" dirty="0" smtClean="0">
              <a:solidFill>
                <a:schemeClr val="bg1"/>
              </a:solidFill>
              <a:latin typeface="Calibri" pitchFamily="34" charset="0"/>
              <a:ea typeface="+mn-ea"/>
              <a:cs typeface="+mn-cs"/>
            </a:rPr>
            <a:t>Identify billable units such as MHz or GHz (compute power), Mb/second or Gb/second (network bandwidth), MB or GB (storage space)</a:t>
          </a:r>
        </a:p>
      </dgm:t>
    </dgm:pt>
    <dgm:pt modelId="{95F638C6-EBF4-488D-A652-39F177A36727}" type="parTrans" cxnId="{F4CE410F-2469-4A02-877D-61F22C53FEA5}">
      <dgm:prSet/>
      <dgm:spPr/>
      <dgm:t>
        <a:bodyPr/>
        <a:lstStyle/>
        <a:p>
          <a:pPr algn="l"/>
          <a:endParaRPr lang="en-US" sz="1600">
            <a:solidFill>
              <a:schemeClr val="bg1"/>
            </a:solidFill>
            <a:latin typeface="Calibri" pitchFamily="34" charset="0"/>
          </a:endParaRPr>
        </a:p>
      </dgm:t>
    </dgm:pt>
    <dgm:pt modelId="{4EACD3CA-266B-415B-95F9-308ACFFCA5D9}" type="sibTrans" cxnId="{F4CE410F-2469-4A02-877D-61F22C53FEA5}">
      <dgm:prSet custT="1"/>
      <dgm:spPr/>
      <dgm:t>
        <a:bodyPr/>
        <a:lstStyle/>
        <a:p>
          <a:pPr algn="l"/>
          <a:endParaRPr lang="en-US" sz="1600">
            <a:solidFill>
              <a:schemeClr val="bg1"/>
            </a:solidFill>
            <a:latin typeface="Calibri" pitchFamily="34" charset="0"/>
          </a:endParaRPr>
        </a:p>
      </dgm:t>
    </dgm:pt>
    <dgm:pt modelId="{8EAD268C-9E71-45A5-8B28-72F6B5A7E131}">
      <dgm:prSet phldrT="[Text]" custT="1"/>
      <dgm:spPr/>
      <dgm:t>
        <a:bodyPr/>
        <a:lstStyle/>
        <a:p>
          <a:pPr algn="l"/>
          <a:r>
            <a:rPr lang="en-US" sz="1600" b="1" baseline="0" dirty="0" smtClean="0">
              <a:solidFill>
                <a:schemeClr val="bg1"/>
              </a:solidFill>
              <a:latin typeface="Calibri" pitchFamily="34" charset="0"/>
              <a:ea typeface="+mn-ea"/>
              <a:cs typeface="+mn-cs"/>
            </a:rPr>
            <a:t>Activity 3: </a:t>
          </a:r>
          <a:r>
            <a:rPr lang="en-US" sz="1600" b="0" baseline="0" dirty="0" smtClean="0">
              <a:solidFill>
                <a:schemeClr val="bg1"/>
              </a:solidFill>
              <a:latin typeface="Calibri" pitchFamily="34" charset="0"/>
              <a:ea typeface="+mn-ea"/>
              <a:cs typeface="+mn-cs"/>
            </a:rPr>
            <a:t>Define pricing strategy for each billable unit that will allow for recovery of costs identified in Activity 1 </a:t>
          </a:r>
          <a:endParaRPr lang="en-US" sz="1600" dirty="0">
            <a:solidFill>
              <a:schemeClr val="bg1"/>
            </a:solidFill>
            <a:latin typeface="Calibri" pitchFamily="34" charset="0"/>
          </a:endParaRPr>
        </a:p>
      </dgm:t>
    </dgm:pt>
    <dgm:pt modelId="{2ACCDF8C-EDBA-46D6-B91A-C3921439C013}" type="parTrans" cxnId="{358C13CB-BE41-4F55-9F24-7D6FC8CF50FD}">
      <dgm:prSet/>
      <dgm:spPr/>
      <dgm:t>
        <a:bodyPr/>
        <a:lstStyle/>
        <a:p>
          <a:pPr algn="l"/>
          <a:endParaRPr lang="en-US" sz="1600">
            <a:solidFill>
              <a:schemeClr val="bg1"/>
            </a:solidFill>
            <a:latin typeface="Calibri" pitchFamily="34" charset="0"/>
          </a:endParaRPr>
        </a:p>
      </dgm:t>
    </dgm:pt>
    <dgm:pt modelId="{B42AF1E9-55F2-42E1-BC12-B8EBEAD0D118}" type="sibTrans" cxnId="{358C13CB-BE41-4F55-9F24-7D6FC8CF50FD}">
      <dgm:prSet custT="1"/>
      <dgm:spPr/>
      <dgm:t>
        <a:bodyPr/>
        <a:lstStyle/>
        <a:p>
          <a:pPr algn="l"/>
          <a:endParaRPr lang="en-US" sz="1600">
            <a:solidFill>
              <a:schemeClr val="bg1"/>
            </a:solidFill>
            <a:latin typeface="Calibri" pitchFamily="34" charset="0"/>
          </a:endParaRPr>
        </a:p>
      </dgm:t>
    </dgm:pt>
    <dgm:pt modelId="{40FE8991-C74C-4384-81D2-BE61757AE538}">
      <dgm:prSet phldrT="[Text]" custT="1"/>
      <dgm:spPr/>
      <dgm:t>
        <a:bodyPr/>
        <a:lstStyle/>
        <a:p>
          <a:pPr algn="l"/>
          <a:r>
            <a:rPr lang="en-US" sz="1600" b="1" baseline="0" dirty="0" smtClean="0">
              <a:solidFill>
                <a:schemeClr val="bg1"/>
              </a:solidFill>
              <a:latin typeface="Calibri" pitchFamily="34" charset="0"/>
              <a:ea typeface="+mn-ea"/>
              <a:cs typeface="+mn-cs"/>
            </a:rPr>
            <a:t>Activity 4: </a:t>
          </a:r>
          <a:r>
            <a:rPr lang="en-US" sz="1600" b="0" baseline="0" dirty="0" smtClean="0">
              <a:solidFill>
                <a:schemeClr val="bg1"/>
              </a:solidFill>
              <a:latin typeface="Calibri" pitchFamily="34" charset="0"/>
              <a:ea typeface="+mn-ea"/>
              <a:cs typeface="+mn-cs"/>
            </a:rPr>
            <a:t>Deploy tools to collect information on resource usage, record billing data, and generate chargeback report per consumer. </a:t>
          </a:r>
          <a:endParaRPr lang="en-US" sz="1600" dirty="0">
            <a:solidFill>
              <a:schemeClr val="bg1"/>
            </a:solidFill>
            <a:latin typeface="Calibri" pitchFamily="34" charset="0"/>
          </a:endParaRPr>
        </a:p>
      </dgm:t>
    </dgm:pt>
    <dgm:pt modelId="{4B64EABD-7175-44C6-BDF2-D56B9F7473BB}" type="parTrans" cxnId="{C32A4148-CEA2-4FDA-B406-8FE646848A7E}">
      <dgm:prSet/>
      <dgm:spPr/>
      <dgm:t>
        <a:bodyPr/>
        <a:lstStyle/>
        <a:p>
          <a:pPr algn="l"/>
          <a:endParaRPr lang="en-US" sz="1600">
            <a:solidFill>
              <a:schemeClr val="bg1"/>
            </a:solidFill>
            <a:latin typeface="Calibri" pitchFamily="34" charset="0"/>
          </a:endParaRPr>
        </a:p>
      </dgm:t>
    </dgm:pt>
    <dgm:pt modelId="{32E86E5F-2B64-4D01-98D5-9375F04BEFA1}" type="sibTrans" cxnId="{C32A4148-CEA2-4FDA-B406-8FE646848A7E}">
      <dgm:prSet/>
      <dgm:spPr/>
      <dgm:t>
        <a:bodyPr/>
        <a:lstStyle/>
        <a:p>
          <a:pPr algn="l"/>
          <a:endParaRPr lang="en-US" sz="1600">
            <a:solidFill>
              <a:schemeClr val="bg1"/>
            </a:solidFill>
            <a:latin typeface="Calibri" pitchFamily="34" charset="0"/>
          </a:endParaRPr>
        </a:p>
      </dgm:t>
    </dgm:pt>
    <dgm:pt modelId="{972C7D38-09B2-42B2-B57C-C40CC5E9E8F3}" type="pres">
      <dgm:prSet presAssocID="{ED82F2C7-4F18-4381-91CE-9B52A9DE8378}" presName="linearFlow" presStyleCnt="0">
        <dgm:presLayoutVars>
          <dgm:resizeHandles val="exact"/>
        </dgm:presLayoutVars>
      </dgm:prSet>
      <dgm:spPr/>
    </dgm:pt>
    <dgm:pt modelId="{6714A8BF-593C-41B2-819E-B5B76F6FF87D}" type="pres">
      <dgm:prSet presAssocID="{C0363967-2F1C-4B61-949A-996472A5111A}" presName="node" presStyleLbl="node1" presStyleIdx="0" presStyleCnt="4" custScaleX="246383">
        <dgm:presLayoutVars>
          <dgm:bulletEnabled val="1"/>
        </dgm:presLayoutVars>
      </dgm:prSet>
      <dgm:spPr/>
      <dgm:t>
        <a:bodyPr/>
        <a:lstStyle/>
        <a:p>
          <a:endParaRPr lang="en-US"/>
        </a:p>
      </dgm:t>
    </dgm:pt>
    <dgm:pt modelId="{73A8F25D-5A24-4FC6-8A2C-C42E35BBE19B}" type="pres">
      <dgm:prSet presAssocID="{5721A8D8-1468-4C27-BE50-30CB429E8DEC}" presName="sibTrans" presStyleLbl="sibTrans2D1" presStyleIdx="0" presStyleCnt="3"/>
      <dgm:spPr/>
      <dgm:t>
        <a:bodyPr/>
        <a:lstStyle/>
        <a:p>
          <a:endParaRPr lang="en-US"/>
        </a:p>
      </dgm:t>
    </dgm:pt>
    <dgm:pt modelId="{58A75FA6-A363-417F-8162-FDE95752FAA0}" type="pres">
      <dgm:prSet presAssocID="{5721A8D8-1468-4C27-BE50-30CB429E8DEC}" presName="connectorText" presStyleLbl="sibTrans2D1" presStyleIdx="0" presStyleCnt="3"/>
      <dgm:spPr/>
      <dgm:t>
        <a:bodyPr/>
        <a:lstStyle/>
        <a:p>
          <a:endParaRPr lang="en-US"/>
        </a:p>
      </dgm:t>
    </dgm:pt>
    <dgm:pt modelId="{24F84A8A-8E9E-4E28-8A68-7253EC3F0DAC}" type="pres">
      <dgm:prSet presAssocID="{D3B0DAC5-A74E-4578-A4B0-D65341808F41}" presName="node" presStyleLbl="node1" presStyleIdx="1" presStyleCnt="4" custScaleX="246383">
        <dgm:presLayoutVars>
          <dgm:bulletEnabled val="1"/>
        </dgm:presLayoutVars>
      </dgm:prSet>
      <dgm:spPr/>
      <dgm:t>
        <a:bodyPr/>
        <a:lstStyle/>
        <a:p>
          <a:endParaRPr lang="en-US"/>
        </a:p>
      </dgm:t>
    </dgm:pt>
    <dgm:pt modelId="{25BB6BB1-DA61-47C7-A320-A03AACD704CC}" type="pres">
      <dgm:prSet presAssocID="{4EACD3CA-266B-415B-95F9-308ACFFCA5D9}" presName="sibTrans" presStyleLbl="sibTrans2D1" presStyleIdx="1" presStyleCnt="3"/>
      <dgm:spPr/>
      <dgm:t>
        <a:bodyPr/>
        <a:lstStyle/>
        <a:p>
          <a:endParaRPr lang="en-US"/>
        </a:p>
      </dgm:t>
    </dgm:pt>
    <dgm:pt modelId="{0F5C571A-4AFD-4CD3-A5C6-BAD07B9BFBE9}" type="pres">
      <dgm:prSet presAssocID="{4EACD3CA-266B-415B-95F9-308ACFFCA5D9}" presName="connectorText" presStyleLbl="sibTrans2D1" presStyleIdx="1" presStyleCnt="3"/>
      <dgm:spPr/>
      <dgm:t>
        <a:bodyPr/>
        <a:lstStyle/>
        <a:p>
          <a:endParaRPr lang="en-US"/>
        </a:p>
      </dgm:t>
    </dgm:pt>
    <dgm:pt modelId="{6858C010-CE8D-43DC-8512-D4C455049190}" type="pres">
      <dgm:prSet presAssocID="{8EAD268C-9E71-45A5-8B28-72F6B5A7E131}" presName="node" presStyleLbl="node1" presStyleIdx="2" presStyleCnt="4" custScaleX="246383">
        <dgm:presLayoutVars>
          <dgm:bulletEnabled val="1"/>
        </dgm:presLayoutVars>
      </dgm:prSet>
      <dgm:spPr/>
      <dgm:t>
        <a:bodyPr/>
        <a:lstStyle/>
        <a:p>
          <a:endParaRPr lang="en-US"/>
        </a:p>
      </dgm:t>
    </dgm:pt>
    <dgm:pt modelId="{8D4DADD8-221D-48FD-BA45-614510FEA220}" type="pres">
      <dgm:prSet presAssocID="{B42AF1E9-55F2-42E1-BC12-B8EBEAD0D118}" presName="sibTrans" presStyleLbl="sibTrans2D1" presStyleIdx="2" presStyleCnt="3"/>
      <dgm:spPr/>
      <dgm:t>
        <a:bodyPr/>
        <a:lstStyle/>
        <a:p>
          <a:endParaRPr lang="en-US"/>
        </a:p>
      </dgm:t>
    </dgm:pt>
    <dgm:pt modelId="{C52C495D-A50A-4B95-8439-A94AAE75FC7E}" type="pres">
      <dgm:prSet presAssocID="{B42AF1E9-55F2-42E1-BC12-B8EBEAD0D118}" presName="connectorText" presStyleLbl="sibTrans2D1" presStyleIdx="2" presStyleCnt="3"/>
      <dgm:spPr/>
      <dgm:t>
        <a:bodyPr/>
        <a:lstStyle/>
        <a:p>
          <a:endParaRPr lang="en-US"/>
        </a:p>
      </dgm:t>
    </dgm:pt>
    <dgm:pt modelId="{FC68B1EC-21A5-4681-8A42-0212A7FD0448}" type="pres">
      <dgm:prSet presAssocID="{40FE8991-C74C-4384-81D2-BE61757AE538}" presName="node" presStyleLbl="node1" presStyleIdx="3" presStyleCnt="4" custScaleX="246383">
        <dgm:presLayoutVars>
          <dgm:bulletEnabled val="1"/>
        </dgm:presLayoutVars>
      </dgm:prSet>
      <dgm:spPr/>
      <dgm:t>
        <a:bodyPr/>
        <a:lstStyle/>
        <a:p>
          <a:endParaRPr lang="en-US"/>
        </a:p>
      </dgm:t>
    </dgm:pt>
  </dgm:ptLst>
  <dgm:cxnLst>
    <dgm:cxn modelId="{2DB1A7D3-A12A-4829-A098-2D696BC0305C}" type="presOf" srcId="{ED82F2C7-4F18-4381-91CE-9B52A9DE8378}" destId="{972C7D38-09B2-42B2-B57C-C40CC5E9E8F3}" srcOrd="0" destOrd="0" presId="urn:microsoft.com/office/officeart/2005/8/layout/process2"/>
    <dgm:cxn modelId="{8335B4A3-A9C3-42A6-B4B8-FBAAB86A59DF}" type="presOf" srcId="{C0363967-2F1C-4B61-949A-996472A5111A}" destId="{6714A8BF-593C-41B2-819E-B5B76F6FF87D}" srcOrd="0" destOrd="0" presId="urn:microsoft.com/office/officeart/2005/8/layout/process2"/>
    <dgm:cxn modelId="{F4CE410F-2469-4A02-877D-61F22C53FEA5}" srcId="{ED82F2C7-4F18-4381-91CE-9B52A9DE8378}" destId="{D3B0DAC5-A74E-4578-A4B0-D65341808F41}" srcOrd="1" destOrd="0" parTransId="{95F638C6-EBF4-488D-A652-39F177A36727}" sibTransId="{4EACD3CA-266B-415B-95F9-308ACFFCA5D9}"/>
    <dgm:cxn modelId="{CD871E9C-63E8-4B65-9BFC-790AAF40B992}" srcId="{ED82F2C7-4F18-4381-91CE-9B52A9DE8378}" destId="{C0363967-2F1C-4B61-949A-996472A5111A}" srcOrd="0" destOrd="0" parTransId="{6859F819-9D69-4584-AFD9-2ECB166596D1}" sibTransId="{5721A8D8-1468-4C27-BE50-30CB429E8DEC}"/>
    <dgm:cxn modelId="{358C13CB-BE41-4F55-9F24-7D6FC8CF50FD}" srcId="{ED82F2C7-4F18-4381-91CE-9B52A9DE8378}" destId="{8EAD268C-9E71-45A5-8B28-72F6B5A7E131}" srcOrd="2" destOrd="0" parTransId="{2ACCDF8C-EDBA-46D6-B91A-C3921439C013}" sibTransId="{B42AF1E9-55F2-42E1-BC12-B8EBEAD0D118}"/>
    <dgm:cxn modelId="{BE5BC4D4-F3A7-46D0-8420-9BE1560AE10D}" type="presOf" srcId="{B42AF1E9-55F2-42E1-BC12-B8EBEAD0D118}" destId="{C52C495D-A50A-4B95-8439-A94AAE75FC7E}" srcOrd="1" destOrd="0" presId="urn:microsoft.com/office/officeart/2005/8/layout/process2"/>
    <dgm:cxn modelId="{414BEB63-D53E-41B4-AF6E-5786C69DEE72}" type="presOf" srcId="{B42AF1E9-55F2-42E1-BC12-B8EBEAD0D118}" destId="{8D4DADD8-221D-48FD-BA45-614510FEA220}" srcOrd="0" destOrd="0" presId="urn:microsoft.com/office/officeart/2005/8/layout/process2"/>
    <dgm:cxn modelId="{D68382EB-5995-408E-A51D-E18A558F20AD}" type="presOf" srcId="{5721A8D8-1468-4C27-BE50-30CB429E8DEC}" destId="{73A8F25D-5A24-4FC6-8A2C-C42E35BBE19B}" srcOrd="0" destOrd="0" presId="urn:microsoft.com/office/officeart/2005/8/layout/process2"/>
    <dgm:cxn modelId="{7176D1DD-E365-4F96-89B0-1BEE14138D3D}" type="presOf" srcId="{D3B0DAC5-A74E-4578-A4B0-D65341808F41}" destId="{24F84A8A-8E9E-4E28-8A68-7253EC3F0DAC}" srcOrd="0" destOrd="0" presId="urn:microsoft.com/office/officeart/2005/8/layout/process2"/>
    <dgm:cxn modelId="{931B8A82-34E5-46CC-AE69-189B3E4A7C8E}" type="presOf" srcId="{5721A8D8-1468-4C27-BE50-30CB429E8DEC}" destId="{58A75FA6-A363-417F-8162-FDE95752FAA0}" srcOrd="1" destOrd="0" presId="urn:microsoft.com/office/officeart/2005/8/layout/process2"/>
    <dgm:cxn modelId="{413F3920-730F-47B8-BA86-CE86367B8229}" type="presOf" srcId="{8EAD268C-9E71-45A5-8B28-72F6B5A7E131}" destId="{6858C010-CE8D-43DC-8512-D4C455049190}" srcOrd="0" destOrd="0" presId="urn:microsoft.com/office/officeart/2005/8/layout/process2"/>
    <dgm:cxn modelId="{309C74A9-ADC5-4253-9E78-7C9C2FA0B3BF}" type="presOf" srcId="{4EACD3CA-266B-415B-95F9-308ACFFCA5D9}" destId="{25BB6BB1-DA61-47C7-A320-A03AACD704CC}" srcOrd="0" destOrd="0" presId="urn:microsoft.com/office/officeart/2005/8/layout/process2"/>
    <dgm:cxn modelId="{BD4EE4B3-EC3F-48C4-9252-13959345C2C5}" type="presOf" srcId="{4EACD3CA-266B-415B-95F9-308ACFFCA5D9}" destId="{0F5C571A-4AFD-4CD3-A5C6-BAD07B9BFBE9}" srcOrd="1" destOrd="0" presId="urn:microsoft.com/office/officeart/2005/8/layout/process2"/>
    <dgm:cxn modelId="{D0CC86AC-47A6-4852-B009-92A6678E5CA3}" type="presOf" srcId="{40FE8991-C74C-4384-81D2-BE61757AE538}" destId="{FC68B1EC-21A5-4681-8A42-0212A7FD0448}" srcOrd="0" destOrd="0" presId="urn:microsoft.com/office/officeart/2005/8/layout/process2"/>
    <dgm:cxn modelId="{C32A4148-CEA2-4FDA-B406-8FE646848A7E}" srcId="{ED82F2C7-4F18-4381-91CE-9B52A9DE8378}" destId="{40FE8991-C74C-4384-81D2-BE61757AE538}" srcOrd="3" destOrd="0" parTransId="{4B64EABD-7175-44C6-BDF2-D56B9F7473BB}" sibTransId="{32E86E5F-2B64-4D01-98D5-9375F04BEFA1}"/>
    <dgm:cxn modelId="{1FA140DD-F21B-4147-9A3D-42A8DD2F5D70}" type="presParOf" srcId="{972C7D38-09B2-42B2-B57C-C40CC5E9E8F3}" destId="{6714A8BF-593C-41B2-819E-B5B76F6FF87D}" srcOrd="0" destOrd="0" presId="urn:microsoft.com/office/officeart/2005/8/layout/process2"/>
    <dgm:cxn modelId="{41EC76B6-D260-443B-89A7-E742331DB06E}" type="presParOf" srcId="{972C7D38-09B2-42B2-B57C-C40CC5E9E8F3}" destId="{73A8F25D-5A24-4FC6-8A2C-C42E35BBE19B}" srcOrd="1" destOrd="0" presId="urn:microsoft.com/office/officeart/2005/8/layout/process2"/>
    <dgm:cxn modelId="{290D65E9-3E40-4538-9276-518FF5C75AEC}" type="presParOf" srcId="{73A8F25D-5A24-4FC6-8A2C-C42E35BBE19B}" destId="{58A75FA6-A363-417F-8162-FDE95752FAA0}" srcOrd="0" destOrd="0" presId="urn:microsoft.com/office/officeart/2005/8/layout/process2"/>
    <dgm:cxn modelId="{580A2672-09B9-4FA2-9DCC-3B8C7424E510}" type="presParOf" srcId="{972C7D38-09B2-42B2-B57C-C40CC5E9E8F3}" destId="{24F84A8A-8E9E-4E28-8A68-7253EC3F0DAC}" srcOrd="2" destOrd="0" presId="urn:microsoft.com/office/officeart/2005/8/layout/process2"/>
    <dgm:cxn modelId="{D179E30B-EE74-4508-B611-35BC79C61E56}" type="presParOf" srcId="{972C7D38-09B2-42B2-B57C-C40CC5E9E8F3}" destId="{25BB6BB1-DA61-47C7-A320-A03AACD704CC}" srcOrd="3" destOrd="0" presId="urn:microsoft.com/office/officeart/2005/8/layout/process2"/>
    <dgm:cxn modelId="{0C087440-221E-423C-B248-289064C91AAC}" type="presParOf" srcId="{25BB6BB1-DA61-47C7-A320-A03AACD704CC}" destId="{0F5C571A-4AFD-4CD3-A5C6-BAD07B9BFBE9}" srcOrd="0" destOrd="0" presId="urn:microsoft.com/office/officeart/2005/8/layout/process2"/>
    <dgm:cxn modelId="{55B9B7D4-A88D-4F4B-B06A-CE247B831F86}" type="presParOf" srcId="{972C7D38-09B2-42B2-B57C-C40CC5E9E8F3}" destId="{6858C010-CE8D-43DC-8512-D4C455049190}" srcOrd="4" destOrd="0" presId="urn:microsoft.com/office/officeart/2005/8/layout/process2"/>
    <dgm:cxn modelId="{DB856C4D-C204-4455-BF68-C3F6EF6EA6D4}" type="presParOf" srcId="{972C7D38-09B2-42B2-B57C-C40CC5E9E8F3}" destId="{8D4DADD8-221D-48FD-BA45-614510FEA220}" srcOrd="5" destOrd="0" presId="urn:microsoft.com/office/officeart/2005/8/layout/process2"/>
    <dgm:cxn modelId="{07FA213E-A657-43CD-B4CA-197344C16CEF}" type="presParOf" srcId="{8D4DADD8-221D-48FD-BA45-614510FEA220}" destId="{C52C495D-A50A-4B95-8439-A94AAE75FC7E}" srcOrd="0" destOrd="0" presId="urn:microsoft.com/office/officeart/2005/8/layout/process2"/>
    <dgm:cxn modelId="{AB37DB4C-D65F-4684-AB63-241933581A1E}" type="presParOf" srcId="{972C7D38-09B2-42B2-B57C-C40CC5E9E8F3}" destId="{FC68B1EC-21A5-4681-8A42-0212A7FD0448}"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14A8BF-593C-41B2-819E-B5B76F6FF87D}">
      <dsp:nvSpPr>
        <dsp:cNvPr id="0" name=""/>
        <dsp:cNvSpPr/>
      </dsp:nvSpPr>
      <dsp:spPr>
        <a:xfrm>
          <a:off x="328415" y="3966"/>
          <a:ext cx="7267969" cy="737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baseline="0" dirty="0" smtClean="0">
              <a:solidFill>
                <a:schemeClr val="bg1"/>
              </a:solidFill>
              <a:latin typeface="Calibri" pitchFamily="34" charset="0"/>
              <a:ea typeface="+mn-ea"/>
              <a:cs typeface="+mn-cs"/>
            </a:rPr>
            <a:t>Activity 1: </a:t>
          </a:r>
          <a:r>
            <a:rPr lang="en-US" sz="1600" b="0" kern="1200" baseline="0" dirty="0" smtClean="0">
              <a:solidFill>
                <a:schemeClr val="bg1"/>
              </a:solidFill>
              <a:latin typeface="Calibri" pitchFamily="34" charset="0"/>
              <a:ea typeface="+mn-ea"/>
              <a:cs typeface="+mn-cs"/>
            </a:rPr>
            <a:t>Analyze and document all costs (CAPEX, OPEX, Administration) for providing a Cloud service</a:t>
          </a:r>
          <a:endParaRPr lang="en-US" sz="1600" kern="1200" dirty="0">
            <a:solidFill>
              <a:schemeClr val="bg1"/>
            </a:solidFill>
            <a:latin typeface="Calibri" pitchFamily="34" charset="0"/>
          </a:endParaRPr>
        </a:p>
      </dsp:txBody>
      <dsp:txXfrm>
        <a:off x="328415" y="3966"/>
        <a:ext cx="7267969" cy="737466"/>
      </dsp:txXfrm>
    </dsp:sp>
    <dsp:sp modelId="{73A8F25D-5A24-4FC6-8A2C-C42E35BBE19B}">
      <dsp:nvSpPr>
        <dsp:cNvPr id="0" name=""/>
        <dsp:cNvSpPr/>
      </dsp:nvSpPr>
      <dsp:spPr>
        <a:xfrm rot="5400000">
          <a:off x="3824125" y="759870"/>
          <a:ext cx="276549" cy="331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711200">
            <a:lnSpc>
              <a:spcPct val="90000"/>
            </a:lnSpc>
            <a:spcBef>
              <a:spcPct val="0"/>
            </a:spcBef>
            <a:spcAft>
              <a:spcPct val="35000"/>
            </a:spcAft>
          </a:pPr>
          <a:endParaRPr lang="en-US" sz="1600" kern="1200">
            <a:solidFill>
              <a:schemeClr val="bg1"/>
            </a:solidFill>
            <a:latin typeface="Calibri" pitchFamily="34" charset="0"/>
          </a:endParaRPr>
        </a:p>
      </dsp:txBody>
      <dsp:txXfrm rot="5400000">
        <a:off x="3824125" y="759870"/>
        <a:ext cx="276549" cy="331859"/>
      </dsp:txXfrm>
    </dsp:sp>
    <dsp:sp modelId="{24F84A8A-8E9E-4E28-8A68-7253EC3F0DAC}">
      <dsp:nvSpPr>
        <dsp:cNvPr id="0" name=""/>
        <dsp:cNvSpPr/>
      </dsp:nvSpPr>
      <dsp:spPr>
        <a:xfrm>
          <a:off x="328415" y="1110166"/>
          <a:ext cx="7267969" cy="737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baseline="0" dirty="0" smtClean="0">
              <a:solidFill>
                <a:schemeClr val="bg1"/>
              </a:solidFill>
              <a:latin typeface="Calibri" pitchFamily="34" charset="0"/>
              <a:ea typeface="+mn-ea"/>
              <a:cs typeface="+mn-cs"/>
            </a:rPr>
            <a:t>Activity 2: </a:t>
          </a:r>
          <a:r>
            <a:rPr lang="en-US" sz="1600" b="0" kern="1200" baseline="0" dirty="0" smtClean="0">
              <a:solidFill>
                <a:schemeClr val="bg1"/>
              </a:solidFill>
              <a:latin typeface="Calibri" pitchFamily="34" charset="0"/>
              <a:ea typeface="+mn-ea"/>
              <a:cs typeface="+mn-cs"/>
            </a:rPr>
            <a:t>Identify billable units such as MHz or GHz (compute power), Mb/second or Gb/second (network bandwidth), MB or GB (storage space)</a:t>
          </a:r>
        </a:p>
      </dsp:txBody>
      <dsp:txXfrm>
        <a:off x="328415" y="1110166"/>
        <a:ext cx="7267969" cy="737466"/>
      </dsp:txXfrm>
    </dsp:sp>
    <dsp:sp modelId="{25BB6BB1-DA61-47C7-A320-A03AACD704CC}">
      <dsp:nvSpPr>
        <dsp:cNvPr id="0" name=""/>
        <dsp:cNvSpPr/>
      </dsp:nvSpPr>
      <dsp:spPr>
        <a:xfrm rot="5400000">
          <a:off x="3824125" y="1866070"/>
          <a:ext cx="276549" cy="331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711200">
            <a:lnSpc>
              <a:spcPct val="90000"/>
            </a:lnSpc>
            <a:spcBef>
              <a:spcPct val="0"/>
            </a:spcBef>
            <a:spcAft>
              <a:spcPct val="35000"/>
            </a:spcAft>
          </a:pPr>
          <a:endParaRPr lang="en-US" sz="1600" kern="1200">
            <a:solidFill>
              <a:schemeClr val="bg1"/>
            </a:solidFill>
            <a:latin typeface="Calibri" pitchFamily="34" charset="0"/>
          </a:endParaRPr>
        </a:p>
      </dsp:txBody>
      <dsp:txXfrm rot="5400000">
        <a:off x="3824125" y="1866070"/>
        <a:ext cx="276549" cy="331859"/>
      </dsp:txXfrm>
    </dsp:sp>
    <dsp:sp modelId="{6858C010-CE8D-43DC-8512-D4C455049190}">
      <dsp:nvSpPr>
        <dsp:cNvPr id="0" name=""/>
        <dsp:cNvSpPr/>
      </dsp:nvSpPr>
      <dsp:spPr>
        <a:xfrm>
          <a:off x="328415" y="2216366"/>
          <a:ext cx="7267969" cy="737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baseline="0" dirty="0" smtClean="0">
              <a:solidFill>
                <a:schemeClr val="bg1"/>
              </a:solidFill>
              <a:latin typeface="Calibri" pitchFamily="34" charset="0"/>
              <a:ea typeface="+mn-ea"/>
              <a:cs typeface="+mn-cs"/>
            </a:rPr>
            <a:t>Activity 3: </a:t>
          </a:r>
          <a:r>
            <a:rPr lang="en-US" sz="1600" b="0" kern="1200" baseline="0" dirty="0" smtClean="0">
              <a:solidFill>
                <a:schemeClr val="bg1"/>
              </a:solidFill>
              <a:latin typeface="Calibri" pitchFamily="34" charset="0"/>
              <a:ea typeface="+mn-ea"/>
              <a:cs typeface="+mn-cs"/>
            </a:rPr>
            <a:t>Define pricing strategy for each billable unit that will allow for recovery of costs identified in Activity 1 </a:t>
          </a:r>
          <a:endParaRPr lang="en-US" sz="1600" kern="1200" dirty="0">
            <a:solidFill>
              <a:schemeClr val="bg1"/>
            </a:solidFill>
            <a:latin typeface="Calibri" pitchFamily="34" charset="0"/>
          </a:endParaRPr>
        </a:p>
      </dsp:txBody>
      <dsp:txXfrm>
        <a:off x="328415" y="2216366"/>
        <a:ext cx="7267969" cy="737466"/>
      </dsp:txXfrm>
    </dsp:sp>
    <dsp:sp modelId="{8D4DADD8-221D-48FD-BA45-614510FEA220}">
      <dsp:nvSpPr>
        <dsp:cNvPr id="0" name=""/>
        <dsp:cNvSpPr/>
      </dsp:nvSpPr>
      <dsp:spPr>
        <a:xfrm rot="5400000">
          <a:off x="3824125" y="2972269"/>
          <a:ext cx="276549" cy="331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711200">
            <a:lnSpc>
              <a:spcPct val="90000"/>
            </a:lnSpc>
            <a:spcBef>
              <a:spcPct val="0"/>
            </a:spcBef>
            <a:spcAft>
              <a:spcPct val="35000"/>
            </a:spcAft>
          </a:pPr>
          <a:endParaRPr lang="en-US" sz="1600" kern="1200">
            <a:solidFill>
              <a:schemeClr val="bg1"/>
            </a:solidFill>
            <a:latin typeface="Calibri" pitchFamily="34" charset="0"/>
          </a:endParaRPr>
        </a:p>
      </dsp:txBody>
      <dsp:txXfrm rot="5400000">
        <a:off x="3824125" y="2972269"/>
        <a:ext cx="276549" cy="331859"/>
      </dsp:txXfrm>
    </dsp:sp>
    <dsp:sp modelId="{FC68B1EC-21A5-4681-8A42-0212A7FD0448}">
      <dsp:nvSpPr>
        <dsp:cNvPr id="0" name=""/>
        <dsp:cNvSpPr/>
      </dsp:nvSpPr>
      <dsp:spPr>
        <a:xfrm>
          <a:off x="328415" y="3322566"/>
          <a:ext cx="7267969" cy="7374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baseline="0" dirty="0" smtClean="0">
              <a:solidFill>
                <a:schemeClr val="bg1"/>
              </a:solidFill>
              <a:latin typeface="Calibri" pitchFamily="34" charset="0"/>
              <a:ea typeface="+mn-ea"/>
              <a:cs typeface="+mn-cs"/>
            </a:rPr>
            <a:t>Activity 4: </a:t>
          </a:r>
          <a:r>
            <a:rPr lang="en-US" sz="1600" b="0" kern="1200" baseline="0" dirty="0" smtClean="0">
              <a:solidFill>
                <a:schemeClr val="bg1"/>
              </a:solidFill>
              <a:latin typeface="Calibri" pitchFamily="34" charset="0"/>
              <a:ea typeface="+mn-ea"/>
              <a:cs typeface="+mn-cs"/>
            </a:rPr>
            <a:t>Deploy tools to collect information on resource usage, record billing data, and generate chargeback report per consumer. </a:t>
          </a:r>
          <a:endParaRPr lang="en-US" sz="1600" kern="1200" dirty="0">
            <a:solidFill>
              <a:schemeClr val="bg1"/>
            </a:solidFill>
            <a:latin typeface="Calibri" pitchFamily="34" charset="0"/>
          </a:endParaRPr>
        </a:p>
      </dsp:txBody>
      <dsp:txXfrm>
        <a:off x="328415" y="3322566"/>
        <a:ext cx="7267969" cy="7374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7476ED5-2D64-43CD-A5A9-B4F8A2316785}" type="datetimeFigureOut">
              <a:rPr lang="en-US"/>
              <a:pPr>
                <a:defRPr/>
              </a:pPr>
              <a:t>9/8/2011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Copyright © 2011 EMC Corporation. Do not Copy - All Rights Reserved.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0216AA8-8606-4326-BD3F-B6ED45665008}"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rtlCol="0" anchor="ctr"/>
          <a:lstStyle>
            <a:lvl1pPr algn="ctr" fontAlgn="auto">
              <a:spcBef>
                <a:spcPts val="0"/>
              </a:spcBef>
              <a:spcAft>
                <a:spcPts val="0"/>
              </a:spcAft>
              <a:defRPr sz="1200">
                <a:latin typeface="MetaNormalLF-Roman" pitchFamily="34" charset="0"/>
                <a:cs typeface="+mn-cs"/>
              </a:defRPr>
            </a:lvl1pPr>
            <a:extLst/>
          </a:lstStyle>
          <a:p>
            <a:pPr>
              <a:defRPr/>
            </a:pPr>
            <a:endParaRPr lang="en-US" dirty="0"/>
          </a:p>
        </p:txBody>
      </p:sp>
      <p:sp>
        <p:nvSpPr>
          <p:cNvPr id="4" name="Slide Image Placeholder 3"/>
          <p:cNvSpPr>
            <a:spLocks noGrp="1" noRot="1" noChangeAspect="1"/>
          </p:cNvSpPr>
          <p:nvPr>
            <p:ph type="sldImg" idx="2"/>
          </p:nvPr>
        </p:nvSpPr>
        <p:spPr>
          <a:xfrm>
            <a:off x="914400" y="552450"/>
            <a:ext cx="4953000" cy="3714750"/>
          </a:xfrm>
          <a:prstGeom prst="rect">
            <a:avLst/>
          </a:prstGeom>
          <a:noFill/>
          <a:ln w="12700">
            <a:solidFill>
              <a:prstClr val="black"/>
            </a:solidFill>
          </a:ln>
        </p:spPr>
        <p:txBody>
          <a:bodyPr vert="horz" rtlCol="0" anchor="ctr"/>
          <a:lstStyle>
            <a:extLst/>
          </a:lstStyle>
          <a:p>
            <a:pPr lvl="0"/>
            <a:endParaRPr lang="en-US" noProof="0"/>
          </a:p>
        </p:txBody>
      </p:sp>
      <p:sp>
        <p:nvSpPr>
          <p:cNvPr id="5" name="Notes Placeholder 4"/>
          <p:cNvSpPr>
            <a:spLocks noGrp="1"/>
          </p:cNvSpPr>
          <p:nvPr>
            <p:ph type="body" sz="quarter" idx="3"/>
          </p:nvPr>
        </p:nvSpPr>
        <p:spPr>
          <a:xfrm>
            <a:off x="457200" y="4419600"/>
            <a:ext cx="5943600" cy="4343400"/>
          </a:xfrm>
          <a:prstGeom prst="rect">
            <a:avLst/>
          </a:prstGeom>
        </p:spPr>
        <p:txBody>
          <a:bodyPr vert="horz" rtlCol="0">
            <a:normAutofit/>
          </a:bodyPr>
          <a:lstStyle>
            <a:extLst/>
          </a:lstStyle>
          <a:p>
            <a:pPr lvl="0"/>
            <a:r>
              <a:rPr lang="en-US" noProof="0" dirty="0" smtClean="0"/>
              <a:t>Click to edit Master text styles</a:t>
            </a:r>
            <a:endParaRPr lang="en-US" noProof="0"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4267200" cy="304800"/>
          </a:xfrm>
          <a:prstGeom prst="rect">
            <a:avLst/>
          </a:prstGeom>
        </p:spPr>
        <p:txBody>
          <a:bodyPr vert="horz" rtlCol="0" anchor="b"/>
          <a:lstStyle>
            <a:lvl1pPr algn="l" fontAlgn="auto">
              <a:spcBef>
                <a:spcPts val="0"/>
              </a:spcBef>
              <a:spcAft>
                <a:spcPts val="0"/>
              </a:spcAft>
              <a:defRPr sz="900">
                <a:latin typeface="MetaNormalLF-Roman" pitchFamily="34" charset="0"/>
                <a:cs typeface="+mn-cs"/>
              </a:defRPr>
            </a:lvl1pPr>
            <a:extLst/>
          </a:lstStyle>
          <a:p>
            <a:pPr>
              <a:defRPr/>
            </a:pPr>
            <a:r>
              <a:rPr lang="en-US"/>
              <a:t>Copyright © 2011 EMC Corporation. Do not Copy - All Rights Reserved.</a:t>
            </a:r>
            <a:endParaRPr lang="en-US" dirty="0"/>
          </a:p>
        </p:txBody>
      </p:sp>
      <p:sp>
        <p:nvSpPr>
          <p:cNvPr id="7" name="Slide Number Placeholder 6"/>
          <p:cNvSpPr>
            <a:spLocks noGrp="1"/>
          </p:cNvSpPr>
          <p:nvPr>
            <p:ph type="sldNum" sz="quarter" idx="5"/>
          </p:nvPr>
        </p:nvSpPr>
        <p:spPr>
          <a:xfrm>
            <a:off x="6400800" y="8839200"/>
            <a:ext cx="455613" cy="304800"/>
          </a:xfrm>
          <a:prstGeom prst="rect">
            <a:avLst/>
          </a:prstGeom>
        </p:spPr>
        <p:txBody>
          <a:bodyPr vert="horz" rtlCol="0" anchor="b"/>
          <a:lstStyle>
            <a:lvl1pPr algn="r" fontAlgn="auto">
              <a:spcBef>
                <a:spcPts val="0"/>
              </a:spcBef>
              <a:spcAft>
                <a:spcPts val="0"/>
              </a:spcAft>
              <a:defRPr sz="900">
                <a:latin typeface="MetaNormalLF-Roman" pitchFamily="34" charset="0"/>
                <a:cs typeface="+mn-cs"/>
              </a:defRPr>
            </a:lvl1pPr>
            <a:extLst/>
          </a:lstStyle>
          <a:p>
            <a:pPr>
              <a:defRPr/>
            </a:pPr>
            <a:fld id="{80249327-EC2F-4096-8D35-6B76097739FC}"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indent="-228600" algn="l" rtl="0" eaLnBrk="0" fontAlgn="base" hangingPunct="0">
      <a:spcBef>
        <a:spcPct val="30000"/>
      </a:spcBef>
      <a:spcAft>
        <a:spcPct val="0"/>
      </a:spcAft>
      <a:buSzPct val="120000"/>
      <a:buFont typeface="Arial" charset="0"/>
      <a:buChar char="•"/>
      <a:defRPr sz="1200" kern="1200">
        <a:solidFill>
          <a:schemeClr val="tx1"/>
        </a:solidFill>
        <a:latin typeface="Calibri" pitchFamily="34" charset="0"/>
        <a:ea typeface="+mn-ea"/>
        <a:cs typeface="+mn-cs"/>
      </a:defRPr>
    </a:lvl2pPr>
    <a:lvl3pPr marL="685800" indent="-228600" algn="l" rtl="0" eaLnBrk="0" fontAlgn="base" hangingPunct="0">
      <a:spcBef>
        <a:spcPct val="30000"/>
      </a:spcBef>
      <a:spcAft>
        <a:spcPct val="0"/>
      </a:spcAft>
      <a:buFont typeface="Webdings" pitchFamily="18" charset="2"/>
      <a:buChar char="4"/>
      <a:defRPr sz="1200" kern="1200">
        <a:solidFill>
          <a:schemeClr val="tx1"/>
        </a:solidFill>
        <a:latin typeface="Calibri" pitchFamily="34" charset="0"/>
        <a:ea typeface="+mn-ea"/>
        <a:cs typeface="+mn-cs"/>
      </a:defRPr>
    </a:lvl3pPr>
    <a:lvl4pPr marL="914400" indent="-228600" algn="l" rtl="0" eaLnBrk="0" fontAlgn="base" hangingPunct="0">
      <a:spcBef>
        <a:spcPct val="30000"/>
      </a:spcBef>
      <a:spcAft>
        <a:spcPct val="0"/>
      </a:spcAft>
      <a:buFont typeface="Webdings" pitchFamily="18" charset="2"/>
      <a:buChar char="8"/>
      <a:defRPr sz="1200" kern="1200">
        <a:solidFill>
          <a:schemeClr val="tx1"/>
        </a:solidFill>
        <a:latin typeface="Calibri" pitchFamily="34"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533400"/>
            <a:ext cx="5943600" cy="8229600"/>
          </a:xfrm>
        </p:spPr>
        <p:txBody>
          <a:bodyPr>
            <a:normAutofit/>
          </a:bodyPr>
          <a:lstStyle/>
          <a:p>
            <a:endParaRPr lang="en-US" sz="4400" dirty="0" smtClean="0"/>
          </a:p>
          <a:p>
            <a:endParaRPr lang="en-US" sz="4400" dirty="0" smtClean="0"/>
          </a:p>
          <a:p>
            <a:endParaRPr lang="en-US" sz="4400" dirty="0" smtClean="0"/>
          </a:p>
          <a:p>
            <a:pPr algn="ctr"/>
            <a:r>
              <a:rPr lang="en-US" sz="4400" dirty="0" smtClean="0">
                <a:solidFill>
                  <a:srgbClr val="2C95DD"/>
                </a:solidFill>
                <a:latin typeface="+mj-lt"/>
              </a:rPr>
              <a:t>Module – 9 </a:t>
            </a:r>
          </a:p>
          <a:p>
            <a:pPr algn="ctr"/>
            <a:r>
              <a:rPr lang="en-US" sz="4400" dirty="0" smtClean="0">
                <a:solidFill>
                  <a:srgbClr val="2C95DD"/>
                </a:solidFill>
                <a:latin typeface="+mj-lt"/>
              </a:rPr>
              <a:t>Cloud Infrastructure and Management</a:t>
            </a:r>
            <a:endParaRPr lang="en-US" sz="4400" dirty="0">
              <a:solidFill>
                <a:srgbClr val="2C95DD"/>
              </a:solidFill>
              <a:latin typeface="+mj-lt"/>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R="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Unified management software interacts with all standalone virtual infrastructure management software and collects</a:t>
            </a:r>
            <a:r>
              <a:rPr lang="en-US" baseline="0" dirty="0" smtClean="0"/>
              <a:t> information on the </a:t>
            </a:r>
            <a:r>
              <a:rPr lang="en-US" dirty="0" smtClean="0"/>
              <a:t>existing physical and virtual infrastructure configurations, connectivity, and utilization. Unified management software compiles this information, and</a:t>
            </a:r>
            <a:r>
              <a:rPr lang="en-US" baseline="0" dirty="0" smtClean="0"/>
              <a:t> </a:t>
            </a:r>
            <a:r>
              <a:rPr lang="en-US" dirty="0" smtClean="0"/>
              <a:t>provides a consolidated view of IT resources scattered across VDCs. This allows an administrator to monitor</a:t>
            </a:r>
            <a:r>
              <a:rPr lang="en-US" baseline="0" dirty="0" smtClean="0"/>
              <a:t> performance, capacity, and availability of physical and virtual resources centrally.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addition to providing</a:t>
            </a:r>
            <a:r>
              <a:rPr lang="en-US" baseline="0" dirty="0" smtClean="0"/>
              <a:t> a</a:t>
            </a:r>
            <a:r>
              <a:rPr lang="en-US" dirty="0" smtClean="0"/>
              <a:t> consolidated view, unified management software provides</a:t>
            </a:r>
            <a:r>
              <a:rPr lang="en-US" baseline="0" dirty="0" smtClean="0"/>
              <a:t> a single management interface</a:t>
            </a:r>
            <a:r>
              <a:rPr lang="en-US" dirty="0" smtClean="0"/>
              <a:t> to create virtual resources and pools. It also enables an administrator to add capacity and identity to the existing pools. </a:t>
            </a:r>
            <a:r>
              <a:rPr lang="en-US" baseline="0" dirty="0" smtClean="0"/>
              <a:t>It passes configuration commands to the respective VDC management software, which executes the instructions. This</a:t>
            </a:r>
            <a:r>
              <a:rPr lang="en-US" dirty="0" smtClean="0"/>
              <a:t> eliminates</a:t>
            </a:r>
            <a:r>
              <a:rPr lang="en-US" baseline="0" dirty="0" smtClean="0"/>
              <a:t> the administration of compute, storage, and network resources separately using native management software.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function of a unified management software is to</a:t>
            </a:r>
            <a:r>
              <a:rPr lang="en-US" baseline="0" dirty="0" smtClean="0"/>
              <a:t> create Cloud services. It performs a series of processes to create Cloud services. This slide provides a list of these processes and the subsequent slides describe these processes.</a:t>
            </a:r>
            <a:endParaRPr lang="en-US" dirty="0" smtClean="0"/>
          </a:p>
          <a:p>
            <a:pPr marR="0" algn="l" defTabSz="914400" rtl="0" eaLnBrk="0" fontAlgn="base" latinLnBrk="0" hangingPunct="0">
              <a:spcBef>
                <a:spcPct val="30000"/>
              </a:spcBef>
              <a:spcAft>
                <a:spcPct val="0"/>
              </a:spcAft>
              <a:buClrTx/>
              <a:buSzTx/>
              <a:buFont typeface="Arial" pitchFamily="34" charset="0"/>
              <a:buNone/>
              <a:tabLst/>
              <a:defRPr/>
            </a:pPr>
            <a:endParaRPr lang="en-US" dirty="0" smtClean="0"/>
          </a:p>
          <a:p>
            <a:pPr marR="0" algn="l" defTabSz="914400" rtl="0" eaLnBrk="0" fontAlgn="base" latinLnBrk="0" hangingPunct="0">
              <a:spcBef>
                <a:spcPct val="30000"/>
              </a:spcBef>
              <a:spcAft>
                <a:spcPct val="0"/>
              </a:spcAft>
              <a:buClrTx/>
              <a:buSzTx/>
              <a:buFontTx/>
              <a:buNone/>
              <a:tabLst/>
              <a:defRPr/>
            </a:pPr>
            <a:endParaRPr lang="en-US" baseline="0" dirty="0" smtClean="0"/>
          </a:p>
          <a:p>
            <a:pPr marL="0" marR="0" indent="0" algn="l" defTabSz="914400" rtl="0" eaLnBrk="0" fontAlgn="base" latinLnBrk="0" hangingPunct="0">
              <a:spcBef>
                <a:spcPct val="30000"/>
              </a:spcBef>
              <a:spcAft>
                <a:spcPct val="0"/>
              </a:spcAft>
              <a:buClrTx/>
              <a:buSzTx/>
              <a:buFontTx/>
              <a:buNone/>
              <a:tabLst/>
              <a:defRPr/>
            </a:pPr>
            <a:endParaRPr lang="en-US" baseline="0" dirty="0" smtClean="0"/>
          </a:p>
          <a:p>
            <a:pPr marL="228600" marR="0" indent="-228600" algn="l" defTabSz="914400" rtl="0" eaLnBrk="0" fontAlgn="base" latinLnBrk="0" hangingPunct="0">
              <a:spcBef>
                <a:spcPct val="30000"/>
              </a:spcBef>
              <a:spcAft>
                <a:spcPct val="0"/>
              </a:spcAft>
              <a:buClrTx/>
              <a:buSzTx/>
              <a:buFont typeface="Arial" pitchFamily="34" charset="0"/>
              <a:buNone/>
              <a:tabLst/>
              <a:defRPr/>
            </a:pPr>
            <a:endParaRPr lang="en-US" baseline="0"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spcBef>
                <a:spcPct val="30000"/>
              </a:spcBef>
              <a:spcAft>
                <a:spcPct val="0"/>
              </a:spcAft>
              <a:buClrTx/>
              <a:buSzTx/>
              <a:buFontTx/>
              <a:buNone/>
              <a:tabLst/>
              <a:defRPr/>
            </a:pPr>
            <a:r>
              <a:rPr lang="en-US" dirty="0" smtClean="0"/>
              <a:t>Unified management software allows an administrator to grade</a:t>
            </a:r>
            <a:r>
              <a:rPr lang="en-US" baseline="0" dirty="0" smtClean="0"/>
              <a:t> pools. Resource g</a:t>
            </a:r>
            <a:r>
              <a:rPr lang="en-US" dirty="0" smtClean="0"/>
              <a:t>rading is a process to categorize pools based on their capabilities, such as performance and capacity.</a:t>
            </a:r>
            <a:endParaRPr lang="en-US" baseline="0" dirty="0" smtClean="0"/>
          </a:p>
          <a:p>
            <a:pPr marL="0" marR="0" indent="0" algn="l" defTabSz="914400" rtl="0" eaLnBrk="0" fontAlgn="base" latinLnBrk="0" hangingPunct="0">
              <a:spcBef>
                <a:spcPct val="30000"/>
              </a:spcBef>
              <a:spcAft>
                <a:spcPct val="0"/>
              </a:spcAft>
              <a:buClrTx/>
              <a:buSzTx/>
              <a:buFontTx/>
              <a:buNone/>
              <a:tabLst/>
              <a:defRPr/>
            </a:pPr>
            <a:r>
              <a:rPr lang="en-US" dirty="0" smtClean="0"/>
              <a:t>Multiple</a:t>
            </a:r>
            <a:r>
              <a:rPr lang="en-US" baseline="0" dirty="0" smtClean="0"/>
              <a:t> grade levels may be defined for each type (such as compute, storage, and network) of pool. Each grade level is marked with a grade value such as ‘Gold’, ‘Silver’, and ‘Bronze’. The number of grade levels for a type of pool depends on business requirements.</a:t>
            </a:r>
          </a:p>
          <a:p>
            <a:r>
              <a:rPr lang="en-US" dirty="0" smtClean="0"/>
              <a:t>This slide provides an example of grading storage pools. Three grade values are used to mark three different grade levels.</a:t>
            </a:r>
          </a:p>
          <a:p>
            <a:pPr marL="0" marR="0" indent="0" algn="l" defTabSz="914400" rtl="0" eaLnBrk="0" fontAlgn="base" latinLnBrk="0" hangingPunct="0">
              <a:spcBef>
                <a:spcPct val="30000"/>
              </a:spcBef>
              <a:spcAft>
                <a:spcPct val="0"/>
              </a:spcAft>
              <a:buClrTx/>
              <a:buSzTx/>
              <a:buFontTx/>
              <a:buNone/>
              <a:tabLst/>
              <a:defRPr/>
            </a:pPr>
            <a:r>
              <a:rPr lang="en-US" dirty="0" smtClean="0"/>
              <a:t>Resource</a:t>
            </a:r>
            <a:r>
              <a:rPr lang="en-US" baseline="0" dirty="0" smtClean="0"/>
              <a:t> grading standardizes pools based on their capabilities. Pools of d</a:t>
            </a:r>
            <a:r>
              <a:rPr lang="en-US" dirty="0" smtClean="0"/>
              <a:t>ifferent</a:t>
            </a:r>
            <a:r>
              <a:rPr lang="en-US" baseline="0" dirty="0" smtClean="0"/>
              <a:t> grades are </a:t>
            </a:r>
            <a:r>
              <a:rPr lang="en-US" dirty="0" smtClean="0"/>
              <a:t>used to create a variety of Cloud services, providing choices to the Cloud</a:t>
            </a:r>
            <a:r>
              <a:rPr lang="en-US" baseline="0" dirty="0" smtClean="0"/>
              <a:t> service </a:t>
            </a:r>
            <a:r>
              <a:rPr lang="en-US" dirty="0" smtClean="0"/>
              <a:t>consumers.</a:t>
            </a:r>
            <a:endParaRPr lang="en-US" dirty="0" smtClean="0">
              <a:solidFill>
                <a:schemeClr val="tx1"/>
              </a:solidFill>
              <a:latin typeface="Calibri" pitchFamily="34" charset="0"/>
            </a:endParaRPr>
          </a:p>
          <a:p>
            <a:pPr marL="0" marR="0" indent="0" algn="l" defTabSz="914400" rtl="0" eaLnBrk="0" fontAlgn="base" latinLnBrk="0" hangingPunct="0">
              <a:spcBef>
                <a:spcPct val="30000"/>
              </a:spcBef>
              <a:spcAft>
                <a:spcPct val="0"/>
              </a:spcAft>
              <a:buClrTx/>
              <a:buSzTx/>
              <a:buFontTx/>
              <a:buNone/>
              <a:tabLst/>
              <a:defRPr/>
            </a:pPr>
            <a:endParaRPr lang="en-US" dirty="0" smtClean="0"/>
          </a:p>
          <a:p>
            <a:pPr marL="0" marR="0" indent="0" algn="l" defTabSz="914400" rtl="0" eaLnBrk="0" fontAlgn="base" latinLnBrk="0" hangingPunct="0">
              <a:spcBef>
                <a:spcPct val="30000"/>
              </a:spcBef>
              <a:spcAft>
                <a:spcPct val="0"/>
              </a:spcAft>
              <a:buClrTx/>
              <a:buSzTx/>
              <a:buFontTx/>
              <a:buNone/>
              <a:tabLst/>
              <a:defRPr/>
            </a:pP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Resource bundling is a process of</a:t>
            </a:r>
            <a:r>
              <a:rPr lang="en-US" baseline="0" dirty="0" smtClean="0"/>
              <a:t> integrating </a:t>
            </a:r>
            <a:r>
              <a:rPr lang="en-US" sz="1200" dirty="0" smtClean="0">
                <a:solidFill>
                  <a:schemeClr val="tx1"/>
                </a:solidFill>
                <a:latin typeface="Calibri" pitchFamily="34" charset="0"/>
              </a:rPr>
              <a:t>a graded compute pool with a graded network pool and a graded storage pool. A compute</a:t>
            </a:r>
            <a:r>
              <a:rPr lang="en-US" sz="1200" baseline="0" dirty="0" smtClean="0">
                <a:solidFill>
                  <a:schemeClr val="tx1"/>
                </a:solidFill>
                <a:latin typeface="Calibri" pitchFamily="34" charset="0"/>
              </a:rPr>
              <a:t> pool implies a CPU pool plus a memory pool. The integration allows a group of physical servers, from which the compute pool is created, to use the storage and network pools for storing and transferring data respectively. </a:t>
            </a:r>
            <a:r>
              <a:rPr lang="en-US" dirty="0" smtClean="0"/>
              <a:t>The integrated pools are given a bundle name and are treated as a single entity.</a:t>
            </a:r>
          </a:p>
          <a:p>
            <a:pPr marL="0" marR="0" indent="0" algn="l" defTabSz="914400" rtl="0" eaLnBrk="0" fontAlgn="base" latinLnBrk="0" hangingPunct="0">
              <a:spcBef>
                <a:spcPct val="30000"/>
              </a:spcBef>
              <a:spcAft>
                <a:spcPct val="0"/>
              </a:spcAft>
              <a:buClrTx/>
              <a:buSzTx/>
              <a:buFontTx/>
              <a:buNone/>
              <a:tabLst/>
              <a:defRPr/>
            </a:pPr>
            <a:r>
              <a:rPr lang="en-US" dirty="0" smtClean="0"/>
              <a:t>A bundle may be associated with a platform software and/or an application to enable software- and platform- as a service. An exception is infrastructure-as-a-service, </a:t>
            </a:r>
            <a:r>
              <a:rPr lang="en-US" sz="1200" baseline="0" dirty="0" smtClean="0">
                <a:solidFill>
                  <a:schemeClr val="tx1"/>
                </a:solidFill>
                <a:latin typeface="Calibri" pitchFamily="34" charset="0"/>
              </a:rPr>
              <a:t>where only compute, network, and storage resources are required. The association enables specific application and platform softwares to use specific bundle resources.</a:t>
            </a:r>
          </a:p>
          <a:p>
            <a:r>
              <a:rPr lang="en-US" sz="1200" baseline="0" dirty="0" smtClean="0">
                <a:solidFill>
                  <a:schemeClr val="tx1"/>
                </a:solidFill>
                <a:latin typeface="Calibri" pitchFamily="34" charset="0"/>
              </a:rPr>
              <a:t>A Cloud service provider typically maintains multiple resource bundles with different combinations of grade values for compute, network, and storage pools (shown in the figure). Each bundle is used to create a Cloud service, which inherits capabilities of the pools in the bundle. </a:t>
            </a:r>
            <a:endParaRPr lang="en-US" dirty="0" smtClean="0"/>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unified management software helps in defining Cloud services. It allows an administrator to</a:t>
            </a:r>
            <a:r>
              <a:rPr lang="en-US" baseline="0" dirty="0" smtClean="0"/>
              <a:t> list all the services along with their service attributes. </a:t>
            </a:r>
            <a:r>
              <a:rPr lang="en-US" dirty="0" smtClean="0"/>
              <a:t>The service attributes are:</a:t>
            </a:r>
          </a:p>
          <a:p>
            <a:pPr marL="228600" indent="-228600">
              <a:buFont typeface="Arial" pitchFamily="34" charset="0"/>
              <a:buChar char="•"/>
            </a:pPr>
            <a:r>
              <a:rPr lang="en-US" dirty="0" smtClean="0"/>
              <a:t>CPU, memory, network bandwidth, and storage capacity that are to be allocated to services from different bundles</a:t>
            </a:r>
          </a:p>
          <a:p>
            <a:pPr marL="228600" indent="-228600">
              <a:buFont typeface="Arial" pitchFamily="34" charset="0"/>
              <a:buChar char="•"/>
            </a:pPr>
            <a:r>
              <a:rPr lang="en-US" dirty="0" smtClean="0"/>
              <a:t>Name and description of applications and platform softwares</a:t>
            </a:r>
          </a:p>
          <a:p>
            <a:pPr marL="228600" indent="-228600">
              <a:buFont typeface="Arial" pitchFamily="34" charset="0"/>
              <a:buChar char="•"/>
            </a:pPr>
            <a:r>
              <a:rPr lang="en-US" dirty="0" smtClean="0"/>
              <a:t>VDC location (Bundle location) from where resources are to be allocated</a:t>
            </a:r>
          </a:p>
          <a:p>
            <a:pPr marL="228600" indent="-228600">
              <a:buFont typeface="Arial" pitchFamily="34" charset="0"/>
              <a:buChar char="•"/>
            </a:pPr>
            <a:r>
              <a:rPr lang="en-US" dirty="0" smtClean="0"/>
              <a:t>Backup policy, such as the number of backup copies of a service instance and the location of the backup data.</a:t>
            </a:r>
            <a:r>
              <a:rPr lang="en-US" baseline="0" dirty="0" smtClean="0"/>
              <a:t> F</a:t>
            </a:r>
            <a:r>
              <a:rPr lang="en-US" dirty="0" smtClean="0"/>
              <a:t>or example, a backup policy could be creating two copies of VM files and maintaining the copies in the same VDC or transferring to another VDC. </a:t>
            </a:r>
          </a:p>
          <a:p>
            <a:r>
              <a:rPr lang="en-US" dirty="0" smtClean="0"/>
              <a:t>A unified management software allows creating a variety of Cloud services with diverse service attributes. It defines service attributes based on capabilities of the bundle resources associated with </a:t>
            </a:r>
            <a:r>
              <a:rPr lang="en-US" baseline="0" dirty="0" smtClean="0"/>
              <a:t>the</a:t>
            </a:r>
            <a:r>
              <a:rPr lang="en-US" dirty="0" smtClean="0"/>
              <a:t> service. </a:t>
            </a:r>
          </a:p>
          <a:p>
            <a:r>
              <a:rPr lang="en-US" dirty="0" smtClean="0"/>
              <a:t>Service attributes are associated with VMs</a:t>
            </a:r>
            <a:r>
              <a:rPr lang="en-US" baseline="0" dirty="0" smtClean="0"/>
              <a:t> </a:t>
            </a:r>
            <a:r>
              <a:rPr lang="en-US" dirty="0" smtClean="0"/>
              <a:t>used to provide a service. Depending on the type of service (such as SaaS, PaaS, IaaS), VMs, as shown in the</a:t>
            </a:r>
            <a:r>
              <a:rPr lang="en-US" baseline="0" dirty="0" smtClean="0"/>
              <a:t> example, m</a:t>
            </a:r>
            <a:r>
              <a:rPr lang="en-US" dirty="0" smtClean="0"/>
              <a:t>ay or may not host applications and platform softwares. </a:t>
            </a:r>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Resource distribution involves creating service instances and allocating</a:t>
            </a:r>
            <a:r>
              <a:rPr lang="en-US" baseline="0" dirty="0" smtClean="0"/>
              <a:t> resources from bundles to service instances when consumers request for services</a:t>
            </a:r>
            <a:r>
              <a:rPr lang="en-US" dirty="0" smtClean="0"/>
              <a:t>. At the time of creating service instances, VMs are constructed and integrated with virtual networks (VLANs) and virtual volumes (virtual disks).</a:t>
            </a:r>
            <a:r>
              <a:rPr lang="en-US" baseline="0" dirty="0" smtClean="0"/>
              <a:t> Application and platform software may be installed on the VMs. The service instances obtain</a:t>
            </a:r>
            <a:r>
              <a:rPr lang="en-US" dirty="0" smtClean="0"/>
              <a:t> compute,</a:t>
            </a:r>
            <a:r>
              <a:rPr lang="en-US" baseline="0" dirty="0" smtClean="0"/>
              <a:t> network, and storage capacity from </a:t>
            </a:r>
            <a:r>
              <a:rPr lang="en-US" dirty="0" smtClean="0"/>
              <a:t>appropriate bundles.</a:t>
            </a:r>
            <a:r>
              <a:rPr lang="en-US" baseline="0" dirty="0" smtClean="0"/>
              <a:t> The allocation of capacity and software installation follows attributes defined for the service.</a:t>
            </a:r>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user access</a:t>
            </a:r>
            <a:r>
              <a:rPr lang="en-US" baseline="0" dirty="0" smtClean="0"/>
              <a:t> management software provides a </a:t>
            </a:r>
            <a:r>
              <a:rPr lang="en-US" dirty="0" smtClean="0"/>
              <a:t>w</a:t>
            </a:r>
            <a:r>
              <a:rPr lang="en-US" baseline="0" dirty="0" smtClean="0"/>
              <a:t>eb based user interface to consumers. Consumers may use the interface to request for Cloud services. User access management software interacts with unified management software and forwards all service requests. The unified management </a:t>
            </a:r>
            <a:r>
              <a:rPr lang="en-US" dirty="0" smtClean="0"/>
              <a:t>software provisions these services, </a:t>
            </a:r>
            <a:r>
              <a:rPr lang="en-US" baseline="0" dirty="0" smtClean="0"/>
              <a:t>which are made available to the consumers via user access management software.</a:t>
            </a:r>
            <a:endParaRPr lang="en-US" dirty="0" smtClean="0"/>
          </a:p>
          <a:p>
            <a:pPr marL="0" marR="0" indent="0" algn="l" defTabSz="914400" rtl="0" eaLnBrk="0" fontAlgn="base" latinLnBrk="0" hangingPunct="0">
              <a:spcBef>
                <a:spcPct val="30000"/>
              </a:spcBef>
              <a:spcAft>
                <a:spcPct val="0"/>
              </a:spcAft>
              <a:buClrTx/>
              <a:buSzTx/>
              <a:buFontTx/>
              <a:buNone/>
              <a:tabLst/>
              <a:defRPr/>
            </a:pPr>
            <a:r>
              <a:rPr lang="en-US" dirty="0" smtClean="0"/>
              <a:t>User access management software allows an administrator to create and publish service catalogue. </a:t>
            </a:r>
            <a:r>
              <a:rPr lang="en-US" sz="1200" kern="1200" baseline="0" dirty="0" smtClean="0">
                <a:solidFill>
                  <a:schemeClr val="tx1"/>
                </a:solidFill>
                <a:latin typeface="Calibri" pitchFamily="34" charset="0"/>
                <a:ea typeface="+mn-ea"/>
                <a:cs typeface="+mn-cs"/>
              </a:rPr>
              <a:t>A service catalog is a structured document with information about all Cloud services available to consumers. It includes information about service attributes, prices, and request processes. </a:t>
            </a:r>
          </a:p>
          <a:p>
            <a:pPr marL="0" marR="0" indent="0" algn="l" defTabSz="914400" rtl="0" eaLnBrk="0" fontAlgn="base" latinLnBrk="0" hangingPunct="0">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A user access management software authenticates consumers before forwarding their requests to a unified management software. It maintains a database for all consumer accounts.</a:t>
            </a:r>
          </a:p>
          <a:p>
            <a:r>
              <a:rPr lang="en-US" dirty="0" smtClean="0"/>
              <a:t>A user access management software monitors allocation or usage of resources associated</a:t>
            </a:r>
            <a:r>
              <a:rPr lang="en-US" baseline="0" dirty="0" smtClean="0"/>
              <a:t> to a Cloud service instance. Based on allocation or usage, it generates a chargeback report. The chargeback report is visible to consumers, providing transparency between a consumer and a provider.</a:t>
            </a: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This lesson covers</a:t>
            </a:r>
            <a:r>
              <a:rPr lang="en-US" baseline="0" dirty="0" smtClean="0"/>
              <a:t> an overview of the </a:t>
            </a:r>
            <a:r>
              <a:rPr lang="en-US" dirty="0" smtClean="0"/>
              <a:t>processes in Cloud service management. It also includes automation of service management processes using service management tools.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Cloud service management involves a set of organizational processes which align the delivery of Cloud services with the business objectives and to the expectation of Cloud service consumers. Creating and delivering services involve giving consumers what they want. However, it is Cloud service management processes that work at the background to ensure all services perform as committed.</a:t>
            </a:r>
          </a:p>
          <a:p>
            <a:r>
              <a:rPr lang="en-US" dirty="0" smtClean="0"/>
              <a:t>An organization with the best service creation tools, but poor service management processes, often fails to deliver</a:t>
            </a:r>
            <a:r>
              <a:rPr lang="en-US" baseline="0" dirty="0" smtClean="0"/>
              <a:t> services of required quality and meet business objectives</a:t>
            </a:r>
            <a:r>
              <a:rPr lang="en-US" dirty="0" smtClean="0"/>
              <a:t>.</a:t>
            </a:r>
            <a:r>
              <a:rPr lang="en-US" baseline="0" dirty="0" smtClean="0"/>
              <a:t> For example,</a:t>
            </a:r>
            <a:r>
              <a:rPr lang="en-US" dirty="0" smtClean="0"/>
              <a:t> suppose </a:t>
            </a:r>
            <a:r>
              <a:rPr lang="en-US" baseline="0" dirty="0" smtClean="0"/>
              <a:t>a service instance cannot not obtain the required capacity because the provider has a shortage of resources, or a consumer is unable to use a service for a significant time period due to an unresolved error in the provider’s infrastructure. Here,</a:t>
            </a:r>
            <a:r>
              <a:rPr lang="en-US" b="1" u="sng" dirty="0" smtClean="0"/>
              <a:t> </a:t>
            </a:r>
            <a:r>
              <a:rPr lang="en-US" baseline="0" dirty="0" smtClean="0"/>
              <a:t>Cloud service providers must employ proper service management processes to provide Cloud services. Hence, there is a need to understand the objectives and activities in each service management process.</a:t>
            </a:r>
            <a:endParaRPr lang="en-US" sz="1200" kern="1200" baseline="0" dirty="0" smtClean="0">
              <a:solidFill>
                <a:schemeClr val="tx1"/>
              </a:solidFill>
              <a:latin typeface="Calibri" pitchFamily="34" charset="0"/>
              <a:ea typeface="+mn-ea"/>
              <a:cs typeface="+mn-cs"/>
            </a:endParaRP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This slide provides a list of service management processes. </a:t>
            </a:r>
            <a:r>
              <a:rPr lang="en-US" sz="1200" kern="1200" dirty="0" smtClean="0">
                <a:solidFill>
                  <a:schemeClr val="tx1"/>
                </a:solidFill>
                <a:latin typeface="Calibri" pitchFamily="34" charset="0"/>
                <a:ea typeface="+mn-ea"/>
                <a:cs typeface="+mn-cs"/>
              </a:rPr>
              <a:t>In general, the activities associated with each of the processes </a:t>
            </a:r>
            <a:r>
              <a:rPr lang="en-US" dirty="0" smtClean="0"/>
              <a:t>are automated using </a:t>
            </a:r>
            <a:r>
              <a:rPr lang="en-US" sz="1200" kern="1200" dirty="0" smtClean="0">
                <a:solidFill>
                  <a:schemeClr val="tx1"/>
                </a:solidFill>
                <a:latin typeface="Calibri" pitchFamily="34" charset="0"/>
                <a:ea typeface="+mn-ea"/>
                <a:cs typeface="+mn-cs"/>
              </a:rPr>
              <a:t>tools.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Each of these processes are described in the subsequent slides.</a:t>
            </a:r>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lvl="1" indent="0" algn="l" defTabSz="914400" rtl="0" eaLnBrk="0" fontAlgn="base" latinLnBrk="0" hangingPunct="0">
              <a:lnSpc>
                <a:spcPct val="100000"/>
              </a:lnSpc>
              <a:spcBef>
                <a:spcPct val="50000"/>
              </a:spcBef>
              <a:spcAft>
                <a:spcPct val="0"/>
              </a:spcAft>
              <a:buClrTx/>
              <a:buSzTx/>
              <a:buFontTx/>
              <a:buNone/>
              <a:tabLst/>
              <a:defRPr/>
            </a:pPr>
            <a:r>
              <a:rPr lang="en-US" dirty="0" smtClean="0"/>
              <a:t>This module focuses on the Cloud infrastructure components and</a:t>
            </a:r>
            <a:r>
              <a:rPr lang="en-US" baseline="0" dirty="0" smtClean="0"/>
              <a:t> Cloud service creation processes. It also includes the Cloud service management processes that ensure that the </a:t>
            </a:r>
            <a:r>
              <a:rPr lang="en-US" sz="1200" kern="1200" baseline="0" dirty="0" smtClean="0">
                <a:solidFill>
                  <a:schemeClr val="tx1"/>
                </a:solidFill>
                <a:latin typeface="Calibri" pitchFamily="34" charset="0"/>
                <a:ea typeface="+mn-ea"/>
                <a:cs typeface="+mn-cs"/>
              </a:rPr>
              <a:t>delivery of Cloud services is aligned with business objectives and expectations of Cloud service consumers.</a:t>
            </a:r>
            <a:endParaRPr lang="en-US" baseline="0" dirty="0" smtClean="0"/>
          </a:p>
          <a:p>
            <a:pPr marL="0" marR="0" lvl="1" indent="0" algn="l" defTabSz="914400" rtl="0" eaLnBrk="0" fontAlgn="base" latinLnBrk="0" hangingPunct="0">
              <a:lnSpc>
                <a:spcPct val="100000"/>
              </a:lnSpc>
              <a:spcBef>
                <a:spcPct val="5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5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50000"/>
              </a:spcBef>
              <a:spcAft>
                <a:spcPct val="0"/>
              </a:spcAft>
              <a:buClrTx/>
              <a:buSzTx/>
              <a:buFontTx/>
              <a:buNone/>
              <a:tabLst/>
              <a:defRPr/>
            </a:pP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E7A8FCD-CAF3-47F6-8A34-9CCB6BC41AA7}" type="slidenum">
              <a:rPr lang="en-US"/>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9600"/>
            <a:ext cx="5943600" cy="4343400"/>
          </a:xfrm>
        </p:spPr>
        <p:txBody>
          <a:bodyPr>
            <a:normAutofit/>
          </a:bodyPr>
          <a:lstStyle/>
          <a:p>
            <a:r>
              <a:rPr lang="en-US" sz="1200" dirty="0" smtClean="0">
                <a:solidFill>
                  <a:schemeClr val="tx1"/>
                </a:solidFill>
                <a:latin typeface="Calibri" pitchFamily="34" charset="0"/>
              </a:rPr>
              <a:t>A service asset and configuration management process</a:t>
            </a:r>
            <a:r>
              <a:rPr lang="en-US" sz="1200" baseline="0" dirty="0" smtClean="0">
                <a:solidFill>
                  <a:schemeClr val="tx1"/>
                </a:solidFill>
                <a:latin typeface="Calibri" pitchFamily="34" charset="0"/>
              </a:rPr>
              <a:t> </a:t>
            </a:r>
            <a:r>
              <a:rPr lang="en-US" sz="1200" dirty="0" smtClean="0">
                <a:solidFill>
                  <a:schemeClr val="tx1"/>
                </a:solidFill>
                <a:latin typeface="Calibri" pitchFamily="34" charset="0"/>
              </a:rPr>
              <a:t>maintains information about:</a:t>
            </a:r>
          </a:p>
          <a:p>
            <a:pPr marL="228600" indent="-228600">
              <a:buFont typeface="Arial" pitchFamily="34" charset="0"/>
              <a:buChar char="•"/>
            </a:pPr>
            <a:r>
              <a:rPr lang="en-US" sz="1200" dirty="0" smtClean="0">
                <a:solidFill>
                  <a:schemeClr val="tx1"/>
                </a:solidFill>
                <a:latin typeface="Calibri" pitchFamily="34" charset="0"/>
              </a:rPr>
              <a:t>Attributes of Configuration Items (CIs) such as Cloud services and Cloud infrastructure resources. CIs are considered as IT assets.</a:t>
            </a:r>
          </a:p>
          <a:p>
            <a:pPr marL="228600" indent="-228600">
              <a:buFont typeface="Arial" pitchFamily="34" charset="0"/>
              <a:buChar char="•"/>
            </a:pPr>
            <a:r>
              <a:rPr lang="en-US" sz="1200" dirty="0" smtClean="0">
                <a:solidFill>
                  <a:schemeClr val="tx1"/>
                </a:solidFill>
                <a:latin typeface="Calibri" pitchFamily="34" charset="0"/>
              </a:rPr>
              <a:t>Relationship among the CIs</a:t>
            </a:r>
            <a:endParaRPr lang="en-US" dirty="0" smtClean="0"/>
          </a:p>
          <a:p>
            <a:r>
              <a:rPr lang="en-US" sz="1200" dirty="0" smtClean="0">
                <a:solidFill>
                  <a:schemeClr val="tx1"/>
                </a:solidFill>
                <a:latin typeface="Calibri" pitchFamily="34" charset="0"/>
              </a:rPr>
              <a:t>Service asset and configuration management</a:t>
            </a:r>
            <a:r>
              <a:rPr lang="en-US" dirty="0" smtClean="0"/>
              <a:t> maintains information about attributes of Cloud</a:t>
            </a:r>
            <a:r>
              <a:rPr lang="en-US" baseline="0" dirty="0" smtClean="0"/>
              <a:t> infrastructure resources,</a:t>
            </a:r>
            <a:r>
              <a:rPr lang="en-US" dirty="0" smtClean="0"/>
              <a:t> such as physical </a:t>
            </a:r>
            <a:r>
              <a:rPr lang="en-US" sz="1200" kern="1200" baseline="0" dirty="0" smtClean="0">
                <a:solidFill>
                  <a:schemeClr val="tx1"/>
                </a:solidFill>
                <a:latin typeface="Calibri" pitchFamily="34" charset="0"/>
                <a:ea typeface="+mn-ea"/>
                <a:cs typeface="+mn-cs"/>
              </a:rPr>
              <a:t>servers, storage arrays, and spare components. The information includes CI’s name, manufacturer name, serial number, license status, version, description of modification, location, and inventory status (Example: on order, available, allocated, or retired).</a:t>
            </a:r>
          </a:p>
          <a:p>
            <a:r>
              <a:rPr lang="en-US" dirty="0" smtClean="0"/>
              <a:t>It keeps information on used and available capacities of CIs and any issues linked to the CIs. </a:t>
            </a:r>
          </a:p>
          <a:p>
            <a:r>
              <a:rPr lang="en-US" sz="1200" kern="1200" baseline="0" dirty="0" smtClean="0">
                <a:solidFill>
                  <a:schemeClr val="tx1"/>
                </a:solidFill>
                <a:latin typeface="Calibri" pitchFamily="34" charset="0"/>
                <a:ea typeface="+mn-ea"/>
                <a:cs typeface="+mn-cs"/>
              </a:rPr>
              <a:t>It also maintains information on the inter-relationships among CIs such as, a service to its consumer, a VM to a service, a physical server to a VM hosted on the server, a physical server to a switch sending data to the server, and a VDC to its location. This ensures that configuration items are viewed as integrated components. Consequently, it helps identifying the root cause of the problem and assessing the impact of any change in the relationship. For example, w</a:t>
            </a:r>
            <a:r>
              <a:rPr lang="en-US" dirty="0" smtClean="0"/>
              <a:t>hen an administrator finds that a switch has failed, he/she will be able to determine what all are affected by that outage.</a:t>
            </a:r>
            <a:r>
              <a:rPr lang="en-US" baseline="0" dirty="0" smtClean="0"/>
              <a:t> Alternatively,  w</a:t>
            </a:r>
            <a:r>
              <a:rPr lang="en-US" dirty="0" smtClean="0"/>
              <a:t>hen an administrator decides to upgrade the CPU and memory of a physical server, he/she will</a:t>
            </a:r>
            <a:r>
              <a:rPr lang="en-US" baseline="0" dirty="0" smtClean="0"/>
              <a:t> be</a:t>
            </a:r>
            <a:r>
              <a:rPr lang="en-US" dirty="0" smtClean="0"/>
              <a:t> able to identify the items affected by the change. </a:t>
            </a:r>
            <a:endParaRPr lang="en-US" sz="1200" kern="1200" baseline="0" dirty="0" smtClean="0">
              <a:solidFill>
                <a:schemeClr val="tx1"/>
              </a:solidFill>
              <a:latin typeface="Calibri" pitchFamily="34" charset="0"/>
              <a:ea typeface="+mn-ea"/>
              <a:cs typeface="+mn-cs"/>
            </a:endParaRPr>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tx1"/>
                </a:solidFill>
                <a:latin typeface="Calibri" pitchFamily="34" charset="0"/>
              </a:rPr>
              <a:t>Service asset and configuration management maintains all information about configuration items in one or more federated databases that are called </a:t>
            </a:r>
            <a:r>
              <a:rPr lang="en-US" sz="1200" baseline="0" dirty="0" smtClean="0">
                <a:solidFill>
                  <a:schemeClr val="tx1"/>
                </a:solidFill>
                <a:latin typeface="Calibri" pitchFamily="34" charset="0"/>
              </a:rPr>
              <a:t>Configuration Management Database (CMDB). CMDB</a:t>
            </a:r>
            <a:r>
              <a:rPr lang="en-US" sz="1200" kern="1200" baseline="0" dirty="0" smtClean="0">
                <a:solidFill>
                  <a:schemeClr val="tx1"/>
                </a:solidFill>
                <a:latin typeface="Calibri" pitchFamily="34" charset="0"/>
                <a:ea typeface="+mn-ea"/>
                <a:cs typeface="+mn-cs"/>
              </a:rPr>
              <a:t> is used by all Cloud service management processes to deal with problems or to include changes into </a:t>
            </a:r>
            <a:r>
              <a:rPr lang="en-US" dirty="0" smtClean="0"/>
              <a:t>Cloud </a:t>
            </a:r>
            <a:r>
              <a:rPr lang="en-US" sz="1200" kern="1200" baseline="0" dirty="0" smtClean="0">
                <a:solidFill>
                  <a:schemeClr val="tx1"/>
                </a:solidFill>
                <a:latin typeface="Calibri" pitchFamily="34" charset="0"/>
                <a:ea typeface="+mn-ea"/>
                <a:cs typeface="+mn-cs"/>
              </a:rPr>
              <a:t>infrastructure and services.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tx1"/>
                </a:solidFill>
                <a:latin typeface="Calibri" pitchFamily="34" charset="0"/>
              </a:rPr>
              <a:t>Service asset and configuration management </a:t>
            </a:r>
            <a:r>
              <a:rPr lang="en-US" sz="1200" kern="1200" baseline="0" dirty="0" smtClean="0">
                <a:solidFill>
                  <a:schemeClr val="tx1"/>
                </a:solidFill>
                <a:latin typeface="Calibri" pitchFamily="34" charset="0"/>
                <a:ea typeface="+mn-ea"/>
                <a:cs typeface="+mn-cs"/>
              </a:rPr>
              <a:t>updates CMDB as and when new configuration items are deployed or when attributes of configuration items change.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It periodically checks the veracity of information on configuration items to ensure that the information it maintains is an exact representation of the configuration items used to provide Cloud services.</a:t>
            </a:r>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10000"/>
              </a:lnSpc>
              <a:spcBef>
                <a:spcPct val="30000"/>
              </a:spcBef>
              <a:spcAft>
                <a:spcPct val="0"/>
              </a:spcAft>
              <a:buClrTx/>
              <a:buSzTx/>
              <a:buFontTx/>
              <a:buNone/>
              <a:tabLst/>
              <a:defRPr/>
            </a:pPr>
            <a:r>
              <a:rPr lang="en-US" sz="1200" dirty="0" smtClean="0">
                <a:solidFill>
                  <a:schemeClr val="tx1"/>
                </a:solidFill>
                <a:latin typeface="Calibri" pitchFamily="34" charset="0"/>
              </a:rPr>
              <a:t>Capacity management ensures that a Cloud infrastructure is able to meet the required capacity demands for Cloud services in a cost effective and timely manner. </a:t>
            </a:r>
          </a:p>
          <a:p>
            <a:pPr marL="0" marR="0" indent="0" algn="l" defTabSz="914400" rtl="0" eaLnBrk="0" fontAlgn="base" latinLnBrk="0" hangingPunct="0">
              <a:lnSpc>
                <a:spcPct val="110000"/>
              </a:lnSpc>
              <a:spcBef>
                <a:spcPct val="30000"/>
              </a:spcBef>
              <a:spcAft>
                <a:spcPct val="0"/>
              </a:spcAft>
              <a:buClrTx/>
              <a:buSzTx/>
              <a:buFontTx/>
              <a:buNone/>
              <a:tabLst/>
              <a:defRPr/>
            </a:pPr>
            <a:r>
              <a:rPr lang="en-US" sz="1200" dirty="0" smtClean="0">
                <a:solidFill>
                  <a:schemeClr val="tx1"/>
                </a:solidFill>
                <a:latin typeface="Calibri" pitchFamily="34" charset="0"/>
              </a:rPr>
              <a:t>Capacity management monitors the utilization of IT infrastructure resources. It identifies over utilized and underutilized/unutilized resources. It optimizes the utilization of IT resources by adding</a:t>
            </a:r>
            <a:r>
              <a:rPr lang="en-US" sz="1200" baseline="0" dirty="0" smtClean="0">
                <a:solidFill>
                  <a:schemeClr val="tx1"/>
                </a:solidFill>
                <a:latin typeface="Calibri" pitchFamily="34" charset="0"/>
              </a:rPr>
              <a:t> capacity or reclaiming the excess capacity to/from VMs based on the utilization of VMs.</a:t>
            </a:r>
            <a:endParaRPr lang="en-US" sz="1200" dirty="0" smtClean="0">
              <a:solidFill>
                <a:schemeClr val="tx1"/>
              </a:solidFill>
              <a:latin typeface="Calibri" pitchFamily="34" charset="0"/>
            </a:endParaRPr>
          </a:p>
          <a:p>
            <a:pPr>
              <a:lnSpc>
                <a:spcPct val="110000"/>
              </a:lnSpc>
            </a:pPr>
            <a:r>
              <a:rPr lang="en-US" sz="1200" dirty="0" smtClean="0">
                <a:solidFill>
                  <a:schemeClr val="tx1"/>
                </a:solidFill>
                <a:latin typeface="Calibri" pitchFamily="34" charset="0"/>
              </a:rPr>
              <a:t>Capacity management</a:t>
            </a:r>
            <a:r>
              <a:rPr lang="en-US" sz="1200" baseline="0" dirty="0" smtClean="0">
                <a:solidFill>
                  <a:schemeClr val="tx1"/>
                </a:solidFill>
                <a:latin typeface="Calibri" pitchFamily="34" charset="0"/>
              </a:rPr>
              <a:t> is responsible for </a:t>
            </a:r>
            <a:r>
              <a:rPr lang="en-US" sz="1200" kern="1200" dirty="0" smtClean="0">
                <a:solidFill>
                  <a:schemeClr val="tx1"/>
                </a:solidFill>
                <a:latin typeface="Calibri" pitchFamily="34" charset="0"/>
                <a:ea typeface="+mn-ea"/>
                <a:cs typeface="+mn-cs"/>
              </a:rPr>
              <a:t>planning future IT infrastructure requirements for Cloud services. It gathers information on the present</a:t>
            </a:r>
            <a:r>
              <a:rPr lang="en-US" sz="1200" kern="1200" baseline="0" dirty="0" smtClean="0">
                <a:solidFill>
                  <a:schemeClr val="tx1"/>
                </a:solidFill>
                <a:latin typeface="Calibri" pitchFamily="34" charset="0"/>
                <a:ea typeface="+mn-ea"/>
                <a:cs typeface="+mn-cs"/>
              </a:rPr>
              <a:t> and past utilization of resources and establishes trends on capacity consumption. Based on the trend, it forecasts growth in consumer demand for capacity in future. It identifies the timing of potential capacity shortfalls. It plans for procurement and provisioning of capacity as and when needed. </a:t>
            </a:r>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pPr marL="0" marR="0" indent="0" algn="l" defTabSz="914400" rtl="0" eaLnBrk="0" fontAlgn="base" latinLnBrk="0" hangingPunct="0">
              <a:lnSpc>
                <a:spcPct val="11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management involves </a:t>
            </a:r>
            <a:r>
              <a:rPr lang="en-US" sz="1200" dirty="0" smtClean="0">
                <a:solidFill>
                  <a:schemeClr val="tx1"/>
                </a:solidFill>
                <a:latin typeface="Calibri" pitchFamily="34" charset="0"/>
              </a:rPr>
              <a:t>monitoring, measuring, analyzing, and improving the performance of Cloud infrastructure and services.</a:t>
            </a:r>
            <a:endParaRPr lang="en-US" dirty="0" smtClean="0"/>
          </a:p>
          <a:p>
            <a:r>
              <a:rPr lang="en-US" dirty="0" smtClean="0"/>
              <a:t>Performance management monitors and measures performance, such as response time</a:t>
            </a:r>
            <a:r>
              <a:rPr lang="en-US" baseline="0" dirty="0" smtClean="0"/>
              <a:t> </a:t>
            </a:r>
            <a:r>
              <a:rPr lang="en-US" dirty="0" smtClean="0"/>
              <a:t>and data transfer rate, of the Cloud infrastructure resources and services. It analyzes the performance statistics and identifies</a:t>
            </a:r>
            <a:r>
              <a:rPr lang="en-US" baseline="0" dirty="0" smtClean="0"/>
              <a:t> resources and services that are performing below the expected level.  </a:t>
            </a:r>
          </a:p>
          <a:p>
            <a:r>
              <a:rPr lang="en-US" dirty="0" smtClean="0"/>
              <a:t>Performance management ensures that all infrastructure resources responsible for providing Cloud services are meeting or exceeding required the</a:t>
            </a:r>
            <a:r>
              <a:rPr lang="en-US" baseline="0" dirty="0" smtClean="0"/>
              <a:t> </a:t>
            </a:r>
            <a:r>
              <a:rPr lang="en-US" dirty="0" smtClean="0"/>
              <a:t>performance level.</a:t>
            </a:r>
            <a:r>
              <a:rPr lang="en-US" baseline="0" dirty="0" smtClean="0"/>
              <a:t> It implements changes in resource configuration to improve performance of the resources. For example, changing CPU cycles and memory </a:t>
            </a:r>
            <a:r>
              <a:rPr lang="en-US" sz="1200" kern="1200" baseline="0" dirty="0" smtClean="0">
                <a:solidFill>
                  <a:schemeClr val="tx1"/>
                </a:solidFill>
                <a:latin typeface="Calibri" pitchFamily="34" charset="0"/>
                <a:ea typeface="+mn-ea"/>
                <a:cs typeface="+mn-cs"/>
              </a:rPr>
              <a:t>distribution setting at hypervisor</a:t>
            </a:r>
            <a:r>
              <a:rPr lang="en-US" dirty="0" smtClean="0"/>
              <a:t>, adding virtual </a:t>
            </a:r>
            <a:r>
              <a:rPr lang="en-US" sz="1200" kern="1200" baseline="0" dirty="0" smtClean="0">
                <a:solidFill>
                  <a:schemeClr val="tx1"/>
                </a:solidFill>
                <a:latin typeface="Calibri" pitchFamily="34" charset="0"/>
                <a:ea typeface="+mn-ea"/>
                <a:cs typeface="+mn-cs"/>
              </a:rPr>
              <a:t>CPUs on a VM to fulfill needs of a multi‐threaded application, or selecting a different RAID level for storing VM files. </a:t>
            </a:r>
          </a:p>
          <a:p>
            <a:pPr marL="0" marR="0" indent="0" algn="l" defTabSz="914400" rtl="0" eaLnBrk="0" fontAlgn="base" latinLnBrk="0" hangingPunct="0">
              <a:spcBef>
                <a:spcPct val="30000"/>
              </a:spcBef>
              <a:spcAft>
                <a:spcPct val="0"/>
              </a:spcAft>
              <a:buClrTx/>
              <a:buSzTx/>
              <a:buFontTx/>
              <a:buNone/>
              <a:tabLst/>
              <a:defRPr/>
            </a:pPr>
            <a:r>
              <a:rPr lang="en-US" dirty="0" smtClean="0"/>
              <a:t>Overutilization of resources is a key reason for performance degradation. Performance management determines</a:t>
            </a:r>
            <a:r>
              <a:rPr lang="en-US" baseline="0" dirty="0" smtClean="0"/>
              <a:t> the required capacity of Cloud infrastructure resources and services to meet the expected performance level. It </a:t>
            </a:r>
            <a:r>
              <a:rPr lang="en-US" dirty="0" smtClean="0"/>
              <a:t>works together with </a:t>
            </a:r>
            <a:r>
              <a:rPr lang="en-US" baseline="0" dirty="0" smtClean="0"/>
              <a:t>capacity management and </a:t>
            </a:r>
            <a:r>
              <a:rPr lang="en-US" sz="1200" kern="1200" baseline="0" dirty="0" smtClean="0">
                <a:solidFill>
                  <a:schemeClr val="tx1"/>
                </a:solidFill>
                <a:latin typeface="Calibri" pitchFamily="34" charset="0"/>
                <a:ea typeface="+mn-ea"/>
                <a:cs typeface="+mn-cs"/>
              </a:rPr>
              <a:t>implements changes related to resource capacity and performance. </a:t>
            </a:r>
            <a:endParaRPr lang="en-US" baseline="0" dirty="0" smtClean="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An incident is an unplanned event that causes or may cause interruption to a Cloud service or reduces the quality of a service, such as a degraded performance. An incident may not always cause service failure; for example failure of a disk from a mirror set of a RAID 1 protected storage. However, if not attended, recurring incidents may cause service interruption in future. Incident management involves returning </a:t>
            </a:r>
            <a:r>
              <a:rPr lang="en-US" dirty="0" smtClean="0">
                <a:solidFill>
                  <a:schemeClr val="tx1"/>
                </a:solidFill>
                <a:latin typeface="Calibri" pitchFamily="34" charset="0"/>
              </a:rPr>
              <a:t>Cloud services with the required qualities to consumers as quickly as possible when incidents cause service interruptions or degradations.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Incident management prioritizes incidents based on their severity and provides solutions to bring back Cloud services within an agreed timeframe. It tries to recover Cloud services as soon as possible by correcting the error or failure that caused the incident.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Incident management documents the incident history  with details of the incident symptoms, affected services and consumers, Cloud infrastructure resources that form the Cloud service, time to resolve the incident, severity of the incident, description of the error, and the incident resolution data. The incident history is used as an input for problem management.</a:t>
            </a:r>
            <a:endParaRPr lang="en-US" kern="1200" baseline="0" dirty="0" smtClean="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If incident management is unable to determine and correct the ‘root cause’ of an incident, an error-correction activity is transferred to problem management. In this case, incident management provides a temporary solution to the incident; for example, migration of a service to different resource pools in the same VDC or a different VDC.</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spcBef>
                <a:spcPct val="30000"/>
              </a:spcBef>
              <a:spcAft>
                <a:spcPct val="0"/>
              </a:spcAft>
              <a:buClrTx/>
              <a:buSzTx/>
              <a:buFontTx/>
              <a:buNone/>
              <a:tabLst/>
              <a:defRPr/>
            </a:pPr>
            <a:r>
              <a:rPr lang="en-US" kern="1200" baseline="0" dirty="0" smtClean="0">
                <a:solidFill>
                  <a:schemeClr val="tx1"/>
                </a:solidFill>
                <a:latin typeface="Calibri" pitchFamily="34" charset="0"/>
                <a:ea typeface="+mn-ea"/>
                <a:cs typeface="+mn-cs"/>
              </a:rPr>
              <a:t>Incident management may involve multiple support groups to provide solution to incidents; for example: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First level support group: Service desk is the first level support group. It is the s</a:t>
            </a:r>
            <a:r>
              <a:rPr lang="en-US" sz="1200" kern="1200" baseline="0" dirty="0" smtClean="0">
                <a:solidFill>
                  <a:schemeClr val="tx1"/>
                </a:solidFill>
                <a:latin typeface="Calibri" pitchFamily="34" charset="0"/>
                <a:ea typeface="+mn-ea"/>
                <a:cs typeface="+mn-cs"/>
              </a:rPr>
              <a:t>ingle point of contact between the Cloud service provider and consumers. </a:t>
            </a:r>
            <a:r>
              <a:rPr lang="en-US" kern="1200" baseline="0" dirty="0" smtClean="0">
                <a:solidFill>
                  <a:schemeClr val="tx1"/>
                </a:solidFill>
                <a:latin typeface="Calibri" pitchFamily="34" charset="0"/>
                <a:ea typeface="+mn-ea"/>
                <a:cs typeface="+mn-cs"/>
              </a:rPr>
              <a:t>It registers received incidents and sets priority to incidents. Incidents may be reported by consumers or populated by a monitoring tool, such as a unified management software, by means of event alerts. </a:t>
            </a:r>
            <a:r>
              <a:rPr lang="en-US" sz="1200" kern="1200" dirty="0" smtClean="0">
                <a:solidFill>
                  <a:schemeClr val="tx1"/>
                </a:solidFill>
                <a:latin typeface="Calibri" pitchFamily="34" charset="0"/>
                <a:ea typeface="+mn-ea"/>
                <a:cs typeface="+mn-cs"/>
              </a:rPr>
              <a:t>Following the recording of the incidents, </a:t>
            </a:r>
            <a:r>
              <a:rPr lang="en-US" kern="1200" baseline="0" dirty="0" smtClean="0">
                <a:solidFill>
                  <a:schemeClr val="tx1"/>
                </a:solidFill>
                <a:latin typeface="Calibri" pitchFamily="34" charset="0"/>
                <a:ea typeface="+mn-ea"/>
                <a:cs typeface="+mn-cs"/>
              </a:rPr>
              <a:t>the group undertakes corrective measures to restore a failed service. If no solution can be achieved, the first level support group transfers the incident to the technical support group (second level support group). The first level support group keeps the consumers informed about the incident status.</a:t>
            </a:r>
          </a:p>
          <a:p>
            <a:pPr marL="228600" indent="-228600">
              <a:buFont typeface="Arial" pitchFamily="34" charset="0"/>
              <a:buChar char="•"/>
            </a:pPr>
            <a:r>
              <a:rPr lang="en-US" kern="1200" baseline="0" dirty="0" smtClean="0">
                <a:solidFill>
                  <a:schemeClr val="tx1"/>
                </a:solidFill>
                <a:latin typeface="Calibri" pitchFamily="34" charset="0"/>
                <a:ea typeface="+mn-ea"/>
                <a:cs typeface="+mn-cs"/>
              </a:rPr>
              <a:t>Second level support group: It consists of technical experts who provide solution to the incidents that cannot be solved by the first level support group. If necessary, it may request for resolution from hardware and software manufacturers</a:t>
            </a:r>
            <a:r>
              <a:rPr lang="en-US" kern="1200" dirty="0" smtClean="0">
                <a:solidFill>
                  <a:schemeClr val="tx1"/>
                </a:solidFill>
                <a:latin typeface="Calibri" pitchFamily="34" charset="0"/>
                <a:ea typeface="+mn-ea"/>
                <a:cs typeface="+mn-cs"/>
              </a:rPr>
              <a:t> (</a:t>
            </a:r>
            <a:r>
              <a:rPr lang="en-US" dirty="0" smtClean="0"/>
              <a:t>third level support group )</a:t>
            </a:r>
            <a:endParaRPr lang="en-US" kern="1200" baseline="0" dirty="0" smtClean="0">
              <a:solidFill>
                <a:schemeClr val="tx1"/>
              </a:solidFill>
              <a:latin typeface="Calibri" pitchFamily="34" charset="0"/>
              <a:ea typeface="+mn-ea"/>
              <a:cs typeface="+mn-cs"/>
            </a:endParaRP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Third level support group: It provides solutions to incidents, if requested by the second level support group.</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A problem occurs as a result of multiple incidents exhibiting a common symptom. Problems can also be identified from a single significant incident that is indicative of a single error, for which the cause is unknown, but for which the impact is high. Problem management prevents incidents from repeating, and minimizes the adverse impact of incidents that cannot be prevented.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Problem management prioritizes problems based on their impact to business and takes corrective actions. It identifies the root cause of a problem and initiates the most appropriate solution for the problem. If a complete resolution is not available, problem management provides methods to reduce or eliminate the impact of a problem.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Problem management proactively analyses the incident history and identifies the impending service failures. It identifies and solves errors before a problem occurs.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Problem management also documents the problem history with details on the symptoms, the affected services and consumers, the Cloud infrastructure resources that form the Cloud service, the time to resolve the problem, the severity of the problem, the error description, and the resolution data. The problem history p</a:t>
            </a:r>
            <a:r>
              <a:rPr lang="en-US" dirty="0" smtClean="0"/>
              <a:t>rovides an opportunity to learn and handle future problems.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baseline="0" dirty="0" smtClean="0">
                <a:solidFill>
                  <a:schemeClr val="tx1"/>
                </a:solidFill>
                <a:latin typeface="Calibri" pitchFamily="34" charset="0"/>
                <a:ea typeface="+mn-ea"/>
                <a:cs typeface="+mn-cs"/>
              </a:rPr>
              <a:t>Availability management ensures that the availability requirements of a Cloud service is constantly met. It designs and implements the procedure and technical features required to fulfill the stated availability of a service. An example is clustering of physical servers, where a server failure results in the failover of services from the failed server to another available server in the cluster. Other examples are implementing redundant network paths and remote replication of VM files. </a:t>
            </a:r>
          </a:p>
          <a:p>
            <a:r>
              <a:rPr lang="en-US" kern="1200" baseline="0" dirty="0" smtClean="0">
                <a:solidFill>
                  <a:schemeClr val="tx1"/>
                </a:solidFill>
                <a:latin typeface="Calibri" pitchFamily="34" charset="0"/>
                <a:ea typeface="+mn-ea"/>
                <a:cs typeface="+mn-cs"/>
              </a:rPr>
              <a:t>Availability management ensures that the Cloud infrastructure, business continuity processes, and tools are appropriate to meet the required availability level. It continuously monitors and compares the stated availability and the achieved availability of Cloud services and identifies the areas where the availability must be improved. Availability management requires understanding of reasons of service failures. This allows to identify areas for availability improvement. The incident and problem management provide the key input to availability management regarding the causes of service failures and the time required to resume services.</a:t>
            </a:r>
          </a:p>
          <a:p>
            <a:r>
              <a:rPr lang="en-US" kern="1200" baseline="0" dirty="0" smtClean="0">
                <a:solidFill>
                  <a:schemeClr val="tx1"/>
                </a:solidFill>
                <a:latin typeface="Calibri" pitchFamily="34" charset="0"/>
                <a:ea typeface="+mn-ea"/>
                <a:cs typeface="+mn-cs"/>
              </a:rPr>
              <a:t>Availability management ensures improved consumer service and cost effectiveness for the Cloud service provider. It reduces the time for consumers to engage with the service desk. This improves consumer satisfaction and consequently lifts the Cloud service provider’s reputation. As the service availability level is raised, </a:t>
            </a:r>
            <a:r>
              <a:rPr lang="en-US" dirty="0" smtClean="0"/>
              <a:t>less staff is required </a:t>
            </a:r>
            <a:r>
              <a:rPr lang="en-US" kern="1200" baseline="0" dirty="0" smtClean="0">
                <a:solidFill>
                  <a:schemeClr val="tx1"/>
                </a:solidFill>
                <a:latin typeface="Calibri" pitchFamily="34" charset="0"/>
                <a:ea typeface="+mn-ea"/>
                <a:cs typeface="+mn-cs"/>
              </a:rPr>
              <a:t>to handle service desk and problem management. This significantly reduces administration cost. </a:t>
            </a:r>
          </a:p>
          <a:p>
            <a:endParaRPr lang="en-US" kern="1200" baseline="0" dirty="0" smtClean="0">
              <a:solidFill>
                <a:schemeClr val="tx1"/>
              </a:solidFill>
              <a:latin typeface="Calibri" pitchFamily="34" charset="0"/>
              <a:ea typeface="+mn-ea"/>
              <a:cs typeface="+mn-cs"/>
            </a:endParaRPr>
          </a:p>
          <a:p>
            <a:endParaRPr lang="en-US"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1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Service catalog management involves creating and maintaining a service catalogue. It ensures that the information in the service catalogue is accurate and up-to-date. Service management brings in clarity, completeness, and usefulness when describing service offerings in the service catalogue. It ensures that the service description is unambiguous and valuable to consumers.</a:t>
            </a:r>
          </a:p>
          <a:p>
            <a:pPr marL="0" marR="0" indent="0" algn="l" defTabSz="914400" rtl="0" eaLnBrk="0" fontAlgn="base" latinLnBrk="0" hangingPunct="0">
              <a:lnSpc>
                <a:spcPct val="11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Business drivers and technologies are ever-changing, and consequently, Cloud services are bound to change. Service catalogue management continually evaluates service offerings in a service catalogue and upgrades the service catalogue to include new services and changes in the service offerings. </a:t>
            </a:r>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An important activity in service catalogue management is to represent Cloud services in a manner that clearly indicates value of the services. Typically, each service offering in a service catalog is presented using a list of attributes. This slide provides a list of common service attributes that may be included for each service offering. </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This lesson covers the Cloud infrastructure framework, framework components, and IT resources in each of the component. It also includes Cloud service creation processes. </a:t>
            </a: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Financial management involves calculating the cost of providing a service. The cost includes capital expenditure (CAPEX), such as procurement and deployment costs of Cloud infrastructure, on-going operational expenditures (OPEX), such as power, cooling, facility cost, and administration cost such as cost of labor.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Financial management plans for investments to provide Cloud services and determines the IT budget for Cloud infrastructure and operation for a fixed time period.</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Financial management determines the price (chargeback) a consumer is expected to pay for a service and ensures profitability. It allows the Cloud service provider to recover the cost of providing Cloud services from consumers.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It also monitors and reports on allocation and utilization of resources by consumers. This ensures that the consumers pay for what they actually use.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latin typeface="Calibri" pitchFamily="34" charset="0"/>
                <a:ea typeface="+mn-ea"/>
                <a:cs typeface="+mn-cs"/>
              </a:rPr>
              <a:t>Financial management typically </a:t>
            </a:r>
            <a:r>
              <a:rPr lang="en-US" dirty="0" smtClean="0"/>
              <a:t>performs a sequence of activities to enforce chargeback for providing Cloud services. These activities are listed below</a:t>
            </a:r>
            <a:r>
              <a:rPr lang="en-US" sz="1200" kern="1200" baseline="0" dirty="0" smtClean="0">
                <a:latin typeface="Calibri" pitchFamily="34" charset="0"/>
                <a:ea typeface="+mn-ea"/>
                <a:cs typeface="+mn-cs"/>
              </a:rPr>
              <a:t>:</a:t>
            </a:r>
          </a:p>
          <a:p>
            <a:pPr marL="228600" marR="0" lvl="0" indent="-228600" algn="l" defTabSz="914400" rtl="0" eaLnBrk="0" fontAlgn="base" latinLnBrk="0" hangingPunct="0">
              <a:spcBef>
                <a:spcPct val="30000"/>
              </a:spcBef>
              <a:spcAft>
                <a:spcPct val="0"/>
              </a:spcAft>
              <a:buClrTx/>
              <a:buSzTx/>
              <a:buFont typeface="Arial" pitchFamily="34" charset="0"/>
              <a:buChar char="•"/>
              <a:tabLst/>
              <a:defRPr/>
            </a:pPr>
            <a:r>
              <a:rPr lang="en-US" sz="1200" b="1" baseline="0" dirty="0" smtClean="0">
                <a:latin typeface="Calibri" pitchFamily="34" charset="0"/>
                <a:ea typeface="+mn-ea"/>
                <a:cs typeface="+mn-cs"/>
              </a:rPr>
              <a:t>Activity </a:t>
            </a:r>
            <a:r>
              <a:rPr lang="en-US" sz="1200" b="1" kern="1200" baseline="0" dirty="0" smtClean="0">
                <a:latin typeface="Calibri" pitchFamily="34" charset="0"/>
                <a:ea typeface="+mn-ea"/>
                <a:cs typeface="+mn-cs"/>
              </a:rPr>
              <a:t>1</a:t>
            </a:r>
            <a:r>
              <a:rPr lang="en-US" sz="1200" b="0" kern="1200" baseline="0" dirty="0" smtClean="0">
                <a:latin typeface="Calibri" pitchFamily="34" charset="0"/>
                <a:ea typeface="+mn-ea"/>
                <a:cs typeface="+mn-cs"/>
              </a:rPr>
              <a:t>: Analyze and document all relevant costs, including all capital, operational, and administration costs. </a:t>
            </a:r>
          </a:p>
          <a:p>
            <a:pPr marL="228600" indent="-228600">
              <a:buFont typeface="Arial" pitchFamily="34" charset="0"/>
              <a:buChar char="•"/>
            </a:pPr>
            <a:r>
              <a:rPr lang="en-US" sz="1200" b="1" baseline="0" dirty="0" smtClean="0">
                <a:latin typeface="Calibri" pitchFamily="34" charset="0"/>
                <a:ea typeface="+mn-ea"/>
                <a:cs typeface="+mn-cs"/>
              </a:rPr>
              <a:t>Activity </a:t>
            </a:r>
            <a:r>
              <a:rPr lang="en-US" sz="1200" b="1" kern="1200" baseline="0" dirty="0" smtClean="0">
                <a:latin typeface="Calibri" pitchFamily="34" charset="0"/>
                <a:ea typeface="+mn-ea"/>
                <a:cs typeface="+mn-cs"/>
              </a:rPr>
              <a:t>2</a:t>
            </a:r>
            <a:r>
              <a:rPr lang="en-US" sz="1200" b="0" kern="1200" baseline="0" dirty="0" smtClean="0">
                <a:latin typeface="Calibri" pitchFamily="34" charset="0"/>
                <a:ea typeface="+mn-ea"/>
                <a:cs typeface="+mn-cs"/>
              </a:rPr>
              <a:t>: Identify billable units for Cloud services. A unit could be MHz or GHz (for compute power), Mb/second or Gb/second (for network bandwidth), and MB or GB (for storage space). </a:t>
            </a:r>
          </a:p>
          <a:p>
            <a:pPr marL="228600" indent="-228600">
              <a:buFont typeface="Arial" pitchFamily="34" charset="0"/>
              <a:buChar char="•"/>
            </a:pPr>
            <a:r>
              <a:rPr lang="en-US" sz="1200" b="1" baseline="0" dirty="0" smtClean="0">
                <a:latin typeface="Calibri" pitchFamily="34" charset="0"/>
                <a:ea typeface="+mn-ea"/>
                <a:cs typeface="+mn-cs"/>
              </a:rPr>
              <a:t>Activity </a:t>
            </a:r>
            <a:r>
              <a:rPr lang="en-US" sz="1200" b="1" kern="1200" baseline="0" dirty="0" smtClean="0">
                <a:latin typeface="Calibri" pitchFamily="34" charset="0"/>
                <a:ea typeface="+mn-ea"/>
                <a:cs typeface="+mn-cs"/>
              </a:rPr>
              <a:t>3</a:t>
            </a:r>
            <a:r>
              <a:rPr lang="en-US" sz="1200" b="0" kern="1200" baseline="0" dirty="0" smtClean="0">
                <a:latin typeface="Calibri" pitchFamily="34" charset="0"/>
                <a:ea typeface="+mn-ea"/>
                <a:cs typeface="+mn-cs"/>
              </a:rPr>
              <a:t>: For each billable unit, define a pricing strategy by choosing pricing options that will allow for recovery of costs identified in Activity 1. </a:t>
            </a:r>
          </a:p>
          <a:p>
            <a:pPr marL="228600" indent="-228600">
              <a:buFont typeface="Arial" pitchFamily="34" charset="0"/>
              <a:buChar char="•"/>
            </a:pPr>
            <a:r>
              <a:rPr lang="en-US" sz="1200" b="1" baseline="0" dirty="0" smtClean="0">
                <a:latin typeface="Calibri" pitchFamily="34" charset="0"/>
                <a:ea typeface="+mn-ea"/>
                <a:cs typeface="+mn-cs"/>
              </a:rPr>
              <a:t>Activity </a:t>
            </a:r>
            <a:r>
              <a:rPr lang="en-US" sz="1200" b="1" kern="1200" baseline="0" dirty="0" smtClean="0">
                <a:latin typeface="Calibri" pitchFamily="34" charset="0"/>
                <a:ea typeface="+mn-ea"/>
                <a:cs typeface="+mn-cs"/>
              </a:rPr>
              <a:t>4</a:t>
            </a:r>
            <a:r>
              <a:rPr lang="en-US" sz="1200" b="0" kern="1200" baseline="0" dirty="0" smtClean="0">
                <a:latin typeface="Calibri" pitchFamily="34" charset="0"/>
                <a:ea typeface="+mn-ea"/>
                <a:cs typeface="+mn-cs"/>
              </a:rPr>
              <a:t>: Deploy the tools necessary to collect information on resource usage, record the billing data, and generate the chargeback report per consumer. These tools are integrated with Cloud infrastructure management and service creation tools. </a:t>
            </a:r>
            <a:endParaRPr lang="en-US" b="0"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1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Compliance management </a:t>
            </a:r>
            <a:r>
              <a:rPr lang="en-US" sz="1200" dirty="0" smtClean="0">
                <a:solidFill>
                  <a:schemeClr val="tx1"/>
                </a:solidFill>
                <a:latin typeface="Calibri" pitchFamily="34" charset="0"/>
              </a:rPr>
              <a:t>ensures that the Cloud services, service creation processes, and Cloud infrastructure resources comply with policies and legal requirements.</a:t>
            </a:r>
            <a:endParaRPr lang="en-US" dirty="0" smtClean="0"/>
          </a:p>
          <a:p>
            <a:pPr marL="0" marR="0" indent="0" algn="l" defTabSz="914400" rtl="0" eaLnBrk="0" fontAlgn="base" latinLnBrk="0" hangingPunct="0">
              <a:lnSpc>
                <a:spcPct val="11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Compliance management ensures that the compliance requirements are fulfilled while configuring Cloud infrastructure and provisioning Cloud services. Compliance requirements primarily</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include: </a:t>
            </a:r>
          </a:p>
          <a:p>
            <a:pPr marL="228600" marR="0" indent="-228600" algn="l" defTabSz="914400" rtl="0" eaLnBrk="0" fontAlgn="base" latinLnBrk="0" hangingPunct="0">
              <a:lnSpc>
                <a:spcPct val="110000"/>
              </a:lnSpc>
              <a:spcBef>
                <a:spcPct val="30000"/>
              </a:spcBef>
              <a:spcAft>
                <a:spcPct val="0"/>
              </a:spcAft>
              <a:buClrTx/>
              <a:buSzTx/>
              <a:buFont typeface="Arial" pitchFamily="34" charset="0"/>
              <a:buChar char="•"/>
              <a:tabLst/>
              <a:defRPr/>
            </a:pPr>
            <a:r>
              <a:rPr lang="en-US" sz="1200" kern="1200" dirty="0" smtClean="0">
                <a:solidFill>
                  <a:schemeClr val="tx1"/>
                </a:solidFill>
                <a:latin typeface="Calibri" pitchFamily="34" charset="0"/>
                <a:ea typeface="+mn-ea"/>
                <a:cs typeface="+mn-cs"/>
              </a:rPr>
              <a:t>Policies and</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regulations</a:t>
            </a:r>
          </a:p>
          <a:p>
            <a:pPr marL="228600" marR="0" indent="-228600" algn="l" defTabSz="914400" rtl="0" eaLnBrk="0" fontAlgn="base" latinLnBrk="0" hangingPunct="0">
              <a:lnSpc>
                <a:spcPct val="110000"/>
              </a:lnSpc>
              <a:spcBef>
                <a:spcPct val="30000"/>
              </a:spcBef>
              <a:spcAft>
                <a:spcPct val="0"/>
              </a:spcAft>
              <a:buClrTx/>
              <a:buSzTx/>
              <a:buFont typeface="Arial" pitchFamily="34" charset="0"/>
              <a:buChar char="•"/>
              <a:tabLst/>
              <a:defRPr/>
            </a:pPr>
            <a:r>
              <a:rPr lang="en-US" sz="1200" kern="1200" dirty="0" smtClean="0">
                <a:solidFill>
                  <a:schemeClr val="tx1"/>
                </a:solidFill>
                <a:latin typeface="Calibri" pitchFamily="34" charset="0"/>
                <a:ea typeface="+mn-ea"/>
                <a:cs typeface="+mn-cs"/>
              </a:rPr>
              <a:t>External legal requirements </a:t>
            </a:r>
          </a:p>
          <a:p>
            <a:pPr marR="0" algn="l" defTabSz="914400" rtl="0" eaLnBrk="0" fontAlgn="base" latinLnBrk="0" hangingPunct="0">
              <a:lnSpc>
                <a:spcPct val="110000"/>
              </a:lnSpc>
              <a:spcBef>
                <a:spcPct val="30000"/>
              </a:spcBef>
              <a:spcAft>
                <a:spcPct val="0"/>
              </a:spcAft>
              <a:buClrTx/>
              <a:buSzTx/>
              <a:tabLst/>
              <a:defRPr/>
            </a:pPr>
            <a:r>
              <a:rPr lang="en-US" dirty="0" smtClean="0"/>
              <a:t>Adhering to policies and regulations applies to both Cloud service provider and consumers. </a:t>
            </a:r>
            <a:r>
              <a:rPr lang="en-US" sz="1200" kern="1200" baseline="0" dirty="0" smtClean="0">
                <a:solidFill>
                  <a:schemeClr val="tx1"/>
                </a:solidFill>
                <a:latin typeface="Calibri" pitchFamily="34" charset="0"/>
                <a:ea typeface="+mn-ea"/>
                <a:cs typeface="+mn-cs"/>
              </a:rPr>
              <a:t>P</a:t>
            </a:r>
            <a:r>
              <a:rPr lang="en-US" sz="1200" kern="1200" dirty="0" smtClean="0">
                <a:solidFill>
                  <a:schemeClr val="tx1"/>
                </a:solidFill>
                <a:latin typeface="Calibri" pitchFamily="34" charset="0"/>
                <a:ea typeface="+mn-ea"/>
                <a:cs typeface="+mn-cs"/>
              </a:rPr>
              <a:t>olicies</a:t>
            </a:r>
            <a:r>
              <a:rPr lang="en-US" sz="1200" kern="1200" baseline="0" dirty="0" smtClean="0">
                <a:solidFill>
                  <a:schemeClr val="tx1"/>
                </a:solidFill>
                <a:latin typeface="Calibri" pitchFamily="34" charset="0"/>
                <a:ea typeface="+mn-ea"/>
                <a:cs typeface="+mn-cs"/>
              </a:rPr>
              <a:t> and regulations could be on configuration best practices, security rules such as administrator roles and responsibilities, physical infrastructure maintenance timeline, information backup schedule, and change control processes such as changes to Cloud infrastructure resources and services. </a:t>
            </a:r>
          </a:p>
          <a:p>
            <a:pPr marR="0" algn="l" defTabSz="914400" rtl="0" eaLnBrk="0" fontAlgn="base" latinLnBrk="0" hangingPunct="0">
              <a:lnSpc>
                <a:spcPct val="110000"/>
              </a:lnSpc>
              <a:spcBef>
                <a:spcPct val="30000"/>
              </a:spcBef>
              <a:spcAft>
                <a:spcPct val="0"/>
              </a:spcAft>
              <a:buClrTx/>
              <a:buSzTx/>
              <a:tabLst/>
              <a:defRPr/>
            </a:pPr>
            <a:r>
              <a:rPr lang="en-US" dirty="0" smtClean="0"/>
              <a:t>External l</a:t>
            </a:r>
            <a:r>
              <a:rPr lang="en-US" sz="1200" kern="1200" baseline="0" dirty="0" smtClean="0">
                <a:solidFill>
                  <a:schemeClr val="tx1"/>
                </a:solidFill>
                <a:latin typeface="Calibri" pitchFamily="34" charset="0"/>
                <a:ea typeface="+mn-ea"/>
                <a:cs typeface="+mn-cs"/>
              </a:rPr>
              <a:t>egal requirements are data privacy laws imposed by different countries. These laws may specify geographical locations to store consumer </a:t>
            </a:r>
            <a:r>
              <a:rPr lang="en-US" baseline="0" dirty="0" smtClean="0"/>
              <a:t>data and </a:t>
            </a:r>
            <a:r>
              <a:rPr lang="en-US" dirty="0" smtClean="0"/>
              <a:t>disallow modification or deletion of </a:t>
            </a:r>
            <a:r>
              <a:rPr lang="en-US" baseline="0" dirty="0" smtClean="0"/>
              <a:t>data during its retention period; for example, many countries do not allow financial</a:t>
            </a:r>
            <a:r>
              <a:rPr lang="en-US" dirty="0" smtClean="0"/>
              <a:t> data</a:t>
            </a:r>
            <a:r>
              <a:rPr lang="en-US" baseline="0" dirty="0" smtClean="0"/>
              <a:t> to cross country borders. In this case, compliance management must ensure that the Cloud infrastructure that provides the required service is located within the periphery of these countries and data access is restricted to the citizens of those countries.</a:t>
            </a:r>
            <a:endParaRPr lang="en-US" sz="1200" kern="1200" baseline="0" dirty="0" smtClean="0">
              <a:solidFill>
                <a:schemeClr val="tx1"/>
              </a:solidFill>
              <a:latin typeface="Calibri" pitchFamily="34" charset="0"/>
              <a:ea typeface="+mn-ea"/>
              <a:cs typeface="+mn-cs"/>
            </a:endParaRPr>
          </a:p>
          <a:p>
            <a:pPr marL="0" marR="0" indent="0" algn="l" defTabSz="914400" rtl="0" eaLnBrk="0" fontAlgn="base" latinLnBrk="0" hangingPunct="0">
              <a:lnSpc>
                <a:spcPct val="11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Compliance management periodically reviews compliance enforcement in infrastructure</a:t>
            </a:r>
            <a:r>
              <a:rPr lang="en-US" sz="1200" kern="1200" baseline="0" dirty="0" smtClean="0">
                <a:solidFill>
                  <a:schemeClr val="tx1"/>
                </a:solidFill>
                <a:latin typeface="Calibri" pitchFamily="34" charset="0"/>
                <a:ea typeface="+mn-ea"/>
                <a:cs typeface="+mn-cs"/>
              </a:rPr>
              <a:t> resources and services. If it</a:t>
            </a:r>
            <a:r>
              <a:rPr lang="en-US" sz="1200" kern="1200" dirty="0" smtClean="0">
                <a:solidFill>
                  <a:schemeClr val="tx1"/>
                </a:solidFill>
                <a:latin typeface="Calibri" pitchFamily="34" charset="0"/>
                <a:ea typeface="+mn-ea"/>
                <a:cs typeface="+mn-cs"/>
              </a:rPr>
              <a:t> identifies any deviation from compliance requirement, it initiates corrective actions. </a:t>
            </a:r>
          </a:p>
          <a:p>
            <a:pPr marL="0" marR="0" indent="0" algn="l" defTabSz="914400" rtl="0" eaLnBrk="0" fontAlgn="base" latinLnBrk="0" hangingPunct="0">
              <a:lnSpc>
                <a:spcPct val="11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spcBef>
                <a:spcPct val="30000"/>
              </a:spcBef>
              <a:spcAft>
                <a:spcPct val="0"/>
              </a:spcAft>
              <a:buClrTx/>
              <a:buSzTx/>
              <a:buFontTx/>
              <a:buNone/>
              <a:tabLst/>
              <a:defRPr/>
            </a:pPr>
            <a:r>
              <a:rPr lang="en-US" dirty="0" smtClean="0"/>
              <a:t>The Cloud service</a:t>
            </a:r>
            <a:r>
              <a:rPr lang="en-US" baseline="0" dirty="0" smtClean="0"/>
              <a:t> management processes may be automated using service management tools. These tools may be integrated with the Cloud infrastructure management and service creation tools to automate several activities in various service management processes. </a:t>
            </a:r>
            <a:r>
              <a:rPr lang="en-US" dirty="0" smtClean="0"/>
              <a:t>Manual approach to Cloud service management is subject to errors,</a:t>
            </a:r>
            <a:r>
              <a:rPr lang="en-US" baseline="0" dirty="0" smtClean="0"/>
              <a:t> </a:t>
            </a:r>
            <a:r>
              <a:rPr lang="en-US" kern="1200" baseline="0" dirty="0" smtClean="0">
                <a:solidFill>
                  <a:schemeClr val="tx1"/>
                </a:solidFill>
                <a:latin typeface="Calibri" pitchFamily="34" charset="0"/>
                <a:ea typeface="+mn-ea"/>
                <a:cs typeface="+mn-cs"/>
              </a:rPr>
              <a:t>difficult to audit, and requires considerable time and effort to enforce. It increases the administration cost and consequently increases the cost of providing Cloud services. It also raises risk of deviating from increasingly stringent compliance requirements and service qualities. Service management tools accomplish many repetitive manual activities provided below and mitigate risk of human error:</a:t>
            </a:r>
          </a:p>
          <a:p>
            <a:pPr marL="114300" indent="-114300">
              <a:buFont typeface="Arial" pitchFamily="34" charset="0"/>
              <a:buChar char="•"/>
            </a:pPr>
            <a:r>
              <a:rPr lang="en-US" b="0" dirty="0" smtClean="0"/>
              <a:t>CMDB population:</a:t>
            </a:r>
            <a:r>
              <a:rPr lang="en-US" dirty="0" smtClean="0"/>
              <a:t> Gathers information on</a:t>
            </a:r>
            <a:r>
              <a:rPr lang="en-US" baseline="0" dirty="0" smtClean="0"/>
              <a:t> configuration items and their relationships and p</a:t>
            </a:r>
            <a:r>
              <a:rPr lang="en-US" dirty="0" smtClean="0"/>
              <a:t>opulates CMDB with that</a:t>
            </a:r>
            <a:r>
              <a:rPr lang="en-US" baseline="0" dirty="0" smtClean="0"/>
              <a:t> </a:t>
            </a:r>
            <a:r>
              <a:rPr lang="en-US" dirty="0" smtClean="0"/>
              <a:t>information</a:t>
            </a:r>
            <a:r>
              <a:rPr lang="en-US" baseline="0" dirty="0" smtClean="0"/>
              <a:t> </a:t>
            </a:r>
            <a:r>
              <a:rPr lang="en-US" dirty="0" smtClean="0"/>
              <a:t>accurately</a:t>
            </a:r>
            <a:r>
              <a:rPr lang="en-US" baseline="0" dirty="0" smtClean="0"/>
              <a:t> and on time.</a:t>
            </a:r>
            <a:endParaRPr lang="en-US" dirty="0" smtClean="0"/>
          </a:p>
          <a:p>
            <a:pPr marL="114300" indent="-114300">
              <a:buFont typeface="Arial" pitchFamily="34" charset="0"/>
              <a:buChar char="•"/>
            </a:pPr>
            <a:r>
              <a:rPr lang="en-US" b="0" dirty="0" smtClean="0"/>
              <a:t>Incident and problem creation: Continuously m</a:t>
            </a:r>
            <a:r>
              <a:rPr lang="en-US" dirty="0" smtClean="0"/>
              <a:t>onitors availability and performance of Cloud infrastructure and deployed services. Automatically registers incidents when components fail. Periodically analyzes past history of incidents and automatically creates problem cases when recurring incidents are detected.</a:t>
            </a:r>
          </a:p>
          <a:p>
            <a:pPr marL="114300" marR="0" lvl="2" indent="-114300" algn="l" defTabSz="914400" rtl="0" eaLnBrk="0" fontAlgn="base" latinLnBrk="0" hangingPunct="0">
              <a:spcBef>
                <a:spcPct val="30000"/>
              </a:spcBef>
              <a:spcAft>
                <a:spcPct val="0"/>
              </a:spcAft>
              <a:buClrTx/>
              <a:buSzTx/>
              <a:buFont typeface="Arial" pitchFamily="34" charset="0"/>
              <a:buChar char="•"/>
              <a:tabLst/>
              <a:defRPr/>
            </a:pPr>
            <a:r>
              <a:rPr lang="en-US" dirty="0" smtClean="0"/>
              <a:t>Analysis and forecasting: Identifies unused and</a:t>
            </a:r>
            <a:r>
              <a:rPr lang="en-US" baseline="0" dirty="0" smtClean="0"/>
              <a:t> </a:t>
            </a:r>
            <a:r>
              <a:rPr lang="en-US" dirty="0" smtClean="0"/>
              <a:t>over-allocated capacity to VMs</a:t>
            </a:r>
            <a:r>
              <a:rPr lang="en-US" baseline="0" dirty="0" smtClean="0"/>
              <a:t> and reclaims the capacity</a:t>
            </a:r>
            <a:r>
              <a:rPr lang="en-US" dirty="0" smtClean="0"/>
              <a:t>.</a:t>
            </a:r>
            <a:r>
              <a:rPr lang="en-US" baseline="0" dirty="0" smtClean="0"/>
              <a:t> </a:t>
            </a:r>
            <a:r>
              <a:rPr lang="en-US" dirty="0" smtClean="0"/>
              <a:t>A</a:t>
            </a:r>
            <a:r>
              <a:rPr lang="en-US" baseline="0" dirty="0" smtClean="0"/>
              <a:t>nalyzes capacity usage trend and forecasts capacity requirements</a:t>
            </a:r>
            <a:r>
              <a:rPr lang="en-US" dirty="0" smtClean="0"/>
              <a:t> </a:t>
            </a:r>
            <a:r>
              <a:rPr lang="en-US" baseline="0" dirty="0" smtClean="0"/>
              <a:t>based on the trend analysis.</a:t>
            </a:r>
          </a:p>
          <a:p>
            <a:pPr marL="114300" indent="-114300">
              <a:buFont typeface="Arial" pitchFamily="34" charset="0"/>
              <a:buChar char="•"/>
            </a:pPr>
            <a:r>
              <a:rPr lang="en-US" baseline="0" dirty="0" smtClean="0"/>
              <a:t>Chargeback: Measures consumed capacity in the form of billable units. Calculates price (chargeback) against resource usage and generates chargeback report.</a:t>
            </a:r>
          </a:p>
          <a:p>
            <a:pPr marL="114300" marR="0" indent="-1143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kern="1200" baseline="0" dirty="0" smtClean="0">
                <a:solidFill>
                  <a:schemeClr val="tx1"/>
                </a:solidFill>
                <a:latin typeface="Calibri" pitchFamily="34" charset="0"/>
                <a:ea typeface="+mn-ea"/>
                <a:cs typeface="+mn-cs"/>
              </a:rPr>
              <a:t>Compliance enforcement: </a:t>
            </a:r>
            <a:r>
              <a:rPr lang="en-US" dirty="0" smtClean="0"/>
              <a:t>E</a:t>
            </a:r>
            <a:r>
              <a:rPr lang="en-US" kern="1200" baseline="0" dirty="0" smtClean="0">
                <a:solidFill>
                  <a:schemeClr val="tx1"/>
                </a:solidFill>
                <a:latin typeface="Calibri" pitchFamily="34" charset="0"/>
                <a:ea typeface="+mn-ea"/>
                <a:cs typeface="+mn-cs"/>
              </a:rPr>
              <a:t>nsures that Cloud infrastructure configuration and service creation processes adhere to the </a:t>
            </a:r>
            <a:r>
              <a:rPr lang="en-US" sz="1200" kern="1200" dirty="0" smtClean="0">
                <a:solidFill>
                  <a:schemeClr val="tx1"/>
                </a:solidFill>
                <a:latin typeface="Calibri" pitchFamily="34" charset="0"/>
                <a:ea typeface="+mn-ea"/>
                <a:cs typeface="+mn-cs"/>
              </a:rPr>
              <a:t>required internal</a:t>
            </a:r>
            <a:r>
              <a:rPr lang="en-US" sz="1200" kern="1200" baseline="0" dirty="0" smtClean="0">
                <a:solidFill>
                  <a:schemeClr val="tx1"/>
                </a:solidFill>
                <a:latin typeface="Calibri" pitchFamily="34" charset="0"/>
                <a:ea typeface="+mn-ea"/>
                <a:cs typeface="+mn-cs"/>
              </a:rPr>
              <a:t> and</a:t>
            </a:r>
            <a:r>
              <a:rPr lang="en-US" sz="1200" kern="1200" dirty="0" smtClean="0">
                <a:solidFill>
                  <a:schemeClr val="tx1"/>
                </a:solidFill>
                <a:latin typeface="Calibri" pitchFamily="34" charset="0"/>
                <a:ea typeface="+mn-ea"/>
                <a:cs typeface="+mn-cs"/>
              </a:rPr>
              <a:t> external policies and guidelines.</a:t>
            </a:r>
            <a:endParaRPr lang="en-US" kern="1200" baseline="0" dirty="0" smtClean="0">
              <a:solidFill>
                <a:schemeClr val="tx1"/>
              </a:solidFill>
              <a:latin typeface="Calibri" pitchFamily="34" charset="0"/>
              <a:ea typeface="+mn-ea"/>
              <a:cs typeface="+mn-cs"/>
            </a:endParaRPr>
          </a:p>
          <a:p>
            <a:pPr marL="0" marR="0" indent="0" algn="l" defTabSz="914400" rtl="0" eaLnBrk="0" fontAlgn="base" latinLnBrk="0" hangingPunct="0">
              <a:spcBef>
                <a:spcPct val="30000"/>
              </a:spcBef>
              <a:spcAft>
                <a:spcPct val="0"/>
              </a:spcAft>
              <a:buClrTx/>
              <a:buSzTx/>
              <a:buFontTx/>
              <a:buNone/>
              <a:tabLst/>
              <a:defRPr/>
            </a:pPr>
            <a:endParaRPr lang="en-US" kern="1200" baseline="0" dirty="0" smtClean="0">
              <a:solidFill>
                <a:schemeClr val="tx1"/>
              </a:solidFill>
              <a:latin typeface="Calibri" pitchFamily="34" charset="0"/>
              <a:ea typeface="+mn-ea"/>
              <a:cs typeface="+mn-cs"/>
            </a:endParaRPr>
          </a:p>
          <a:p>
            <a:pPr marL="0" marR="0" indent="0" algn="l" defTabSz="914400" rtl="0" eaLnBrk="0" fontAlgn="base" latinLnBrk="0" hangingPunct="0">
              <a:spcBef>
                <a:spcPct val="30000"/>
              </a:spcBef>
              <a:spcAft>
                <a:spcPct val="0"/>
              </a:spcAft>
              <a:buClrTx/>
              <a:buSzTx/>
              <a:buFontTx/>
              <a:buNone/>
              <a:tabLst/>
              <a:defRPr/>
            </a:pP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Lets revisit, how different infrastructure meets Cloud characteristics as we move from Classic data center to virtualized data center to the Cloud. Class should discuss, which characteristics are fulfilled by different infrastructures (Use tick mark in the appropriate cell).</a:t>
            </a:r>
          </a:p>
          <a:p>
            <a:endParaRPr lang="en-US" baseline="0" dirty="0" smtClean="0"/>
          </a:p>
          <a:p>
            <a:endParaRPr lang="en-US" baseline="0"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Concept in Practice section covers Vblock, EMC Ionix Unified Infrastructure Manager, VMware vCloud Director, VMware vCenter Chargeback, and VMware Service Manager.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Vblock is industry’s first completely integrated Cloud infrastructure offering that includes compute, storage, network, and virtualization products. These products are provided by VMware, Cisco, and EMC, who have formed coalition to deliver Vblocks. </a:t>
            </a:r>
            <a:r>
              <a:rPr lang="en-US" dirty="0" err="1" smtClean="0"/>
              <a:t>Vblocks</a:t>
            </a:r>
            <a:r>
              <a:rPr lang="en-US" dirty="0" smtClean="0"/>
              <a:t> allow organizations to build</a:t>
            </a:r>
            <a:r>
              <a:rPr lang="en-US" baseline="0" dirty="0" smtClean="0"/>
              <a:t> </a:t>
            </a:r>
            <a:r>
              <a:rPr lang="en-US" dirty="0" smtClean="0"/>
              <a:t>virtualized data center and private Cloud.</a:t>
            </a:r>
          </a:p>
          <a:p>
            <a:pPr marL="0" marR="0" indent="0" algn="l" defTabSz="914400" rtl="0" eaLnBrk="0" fontAlgn="base" latinLnBrk="0" hangingPunct="0">
              <a:spcBef>
                <a:spcPct val="30000"/>
              </a:spcBef>
              <a:spcAft>
                <a:spcPct val="0"/>
              </a:spcAft>
              <a:buClrTx/>
              <a:buSzTx/>
              <a:buFontTx/>
              <a:buNone/>
              <a:tabLst/>
              <a:defRPr/>
            </a:pPr>
            <a:r>
              <a:rPr lang="en-US" dirty="0" smtClean="0"/>
              <a:t>Vblocks are pre-architected, pre-configured,</a:t>
            </a:r>
            <a:r>
              <a:rPr lang="en-US" baseline="0" dirty="0" smtClean="0"/>
              <a:t> </a:t>
            </a:r>
            <a:r>
              <a:rPr lang="en-US" dirty="0" smtClean="0"/>
              <a:t>pre-tested, and</a:t>
            </a:r>
            <a:r>
              <a:rPr lang="en-US" baseline="0" dirty="0" smtClean="0"/>
              <a:t> </a:t>
            </a:r>
            <a:r>
              <a:rPr lang="en-US" dirty="0" smtClean="0"/>
              <a:t>have defined performance and availability attributes. Rather than customers buying and assembling individual Cloud infrastructure components, Vblock provides integrated, preconfigured, and validated Cloud infrastructure in a box. Vblocks are factory ready for deployment and production. </a:t>
            </a:r>
            <a:r>
              <a:rPr lang="en-US" sz="1200" dirty="0" smtClean="0"/>
              <a:t>This saves significant cost and deployment time. </a:t>
            </a: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EMC Ionix Unified Infrastructure Manager is unified management solution for Vblocks. It enables configuring Vblock infrastructure resources and activating s</a:t>
            </a:r>
            <a:r>
              <a:rPr lang="en-US" baseline="0" dirty="0" smtClean="0"/>
              <a:t>ervices. </a:t>
            </a:r>
            <a:r>
              <a:rPr lang="en-US" dirty="0" smtClean="0"/>
              <a:t>It provides a single user interface to manage multiple Vblocks and eliminates the need for configuring compute, network, and storage separately using different virtual infrastructure management tools. </a:t>
            </a:r>
          </a:p>
          <a:p>
            <a:pPr marL="0" marR="0" indent="0" algn="l" defTabSz="914400" rtl="0" eaLnBrk="0" fontAlgn="base" latinLnBrk="0" hangingPunct="0">
              <a:spcBef>
                <a:spcPct val="30000"/>
              </a:spcBef>
              <a:spcAft>
                <a:spcPct val="0"/>
              </a:spcAft>
              <a:buClrTx/>
              <a:buSzTx/>
              <a:buFontTx/>
              <a:buNone/>
              <a:tabLst/>
              <a:defRPr/>
            </a:pPr>
            <a:r>
              <a:rPr lang="en-US" dirty="0" smtClean="0"/>
              <a:t>Ionix Unified Infrastructure Manager provides a dashboard that shows how the </a:t>
            </a:r>
            <a:r>
              <a:rPr lang="en-US" dirty="0" err="1" smtClean="0"/>
              <a:t>Vblock</a:t>
            </a:r>
            <a:r>
              <a:rPr lang="en-US" dirty="0" smtClean="0"/>
              <a:t> infrastructure is configured and how the resources are used. This enables an administrator to monitor configuration</a:t>
            </a:r>
            <a:r>
              <a:rPr lang="en-US" baseline="0" dirty="0" smtClean="0"/>
              <a:t> </a:t>
            </a:r>
            <a:r>
              <a:rPr lang="en-US" dirty="0" smtClean="0"/>
              <a:t>and utilization of Vblock</a:t>
            </a:r>
            <a:r>
              <a:rPr lang="en-US" baseline="0" dirty="0" smtClean="0"/>
              <a:t> </a:t>
            </a:r>
            <a:r>
              <a:rPr lang="en-US" dirty="0" smtClean="0"/>
              <a:t>infrastructure resources and to plan for capacity requirements. </a:t>
            </a:r>
          </a:p>
          <a:p>
            <a:pPr marL="0" marR="0" indent="0" algn="l" defTabSz="914400" rtl="0" eaLnBrk="0" fontAlgn="base" latinLnBrk="0" hangingPunct="0">
              <a:spcBef>
                <a:spcPct val="30000"/>
              </a:spcBef>
              <a:spcAft>
                <a:spcPct val="0"/>
              </a:spcAft>
              <a:buClrTx/>
              <a:buSzTx/>
              <a:buFontTx/>
              <a:buNone/>
              <a:tabLst/>
              <a:defRPr/>
            </a:pPr>
            <a:r>
              <a:rPr lang="en-US" kern="1200" dirty="0" smtClean="0">
                <a:solidFill>
                  <a:schemeClr val="tx1"/>
                </a:solidFill>
              </a:rPr>
              <a:t>Ionix Unified Infrastructure Manager provides a topology or a map view of </a:t>
            </a:r>
            <a:r>
              <a:rPr lang="en-US" kern="1200" dirty="0" err="1" smtClean="0">
                <a:solidFill>
                  <a:schemeClr val="tx1"/>
                </a:solidFill>
              </a:rPr>
              <a:t>Vblock</a:t>
            </a:r>
            <a:r>
              <a:rPr lang="en-US" kern="1200" dirty="0" smtClean="0">
                <a:solidFill>
                  <a:schemeClr val="tx1"/>
                </a:solidFill>
              </a:rPr>
              <a:t> infrastructure, which enables an administrator to quickly locate and understand interconnections of Vblock infrastructure components and services.</a:t>
            </a:r>
          </a:p>
          <a:p>
            <a:pPr marL="0" marR="0" indent="0" algn="l" defTabSz="914400" rtl="0" eaLnBrk="0" fontAlgn="base" latinLnBrk="0" hangingPunct="0">
              <a:spcBef>
                <a:spcPct val="30000"/>
              </a:spcBef>
              <a:spcAft>
                <a:spcPct val="0"/>
              </a:spcAft>
              <a:buClrTx/>
              <a:buSzTx/>
              <a:buFontTx/>
              <a:buNone/>
              <a:tabLst/>
              <a:defRPr/>
            </a:pPr>
            <a:r>
              <a:rPr lang="en-US" dirty="0" smtClean="0"/>
              <a:t>It provides an alerts</a:t>
            </a:r>
            <a:r>
              <a:rPr lang="en-US" b="1" dirty="0" smtClean="0">
                <a:solidFill>
                  <a:srgbClr val="FF0000"/>
                </a:solidFill>
              </a:rPr>
              <a:t> </a:t>
            </a:r>
            <a:r>
              <a:rPr lang="en-US" dirty="0" smtClean="0"/>
              <a:t>console which allows an administrator to see alerts against the </a:t>
            </a:r>
            <a:r>
              <a:rPr lang="en-US" dirty="0" err="1" smtClean="0"/>
              <a:t>Vblock</a:t>
            </a:r>
            <a:r>
              <a:rPr lang="en-US" baseline="0" dirty="0" smtClean="0"/>
              <a:t> infrastructure resources and the associated services affected by problems. The alert console facilitates identifying the </a:t>
            </a:r>
            <a:r>
              <a:rPr lang="en-US" kern="1200" baseline="0" dirty="0" smtClean="0">
                <a:solidFill>
                  <a:schemeClr val="tx1"/>
                </a:solidFill>
                <a:cs typeface="Arial" pitchFamily="34" charset="0"/>
              </a:rPr>
              <a:t>services </a:t>
            </a:r>
            <a:r>
              <a:rPr lang="en-US" dirty="0" smtClean="0"/>
              <a:t>a</a:t>
            </a:r>
            <a:r>
              <a:rPr lang="en-US" kern="1200" baseline="0" dirty="0" smtClean="0">
                <a:solidFill>
                  <a:schemeClr val="tx1"/>
                </a:solidFill>
                <a:cs typeface="Arial" pitchFamily="34" charset="0"/>
              </a:rPr>
              <a:t>ffected due to problems and the root causes of the problems. </a:t>
            </a:r>
            <a:r>
              <a:rPr lang="en-US" baseline="0" dirty="0" smtClean="0"/>
              <a:t>Knowing the root cause of a problem early enough helps resolve problems faster.</a:t>
            </a:r>
            <a:endParaRPr lang="en-US" kern="1200" baseline="0" dirty="0" smtClean="0">
              <a:solidFill>
                <a:schemeClr val="tx1"/>
              </a:solidFill>
              <a:cs typeface="Arial" pitchFamily="34" charset="0"/>
            </a:endParaRPr>
          </a:p>
          <a:p>
            <a:pPr marL="0" marR="0" indent="0" algn="l" defTabSz="914400" rtl="0" eaLnBrk="0" fontAlgn="base" latinLnBrk="0" hangingPunct="0">
              <a:spcBef>
                <a:spcPct val="30000"/>
              </a:spcBef>
              <a:spcAft>
                <a:spcPct val="0"/>
              </a:spcAft>
              <a:buClrTx/>
              <a:buSzTx/>
              <a:buFontTx/>
              <a:buNone/>
              <a:tabLst/>
              <a:defRPr/>
            </a:pPr>
            <a:r>
              <a:rPr lang="en-US" dirty="0" smtClean="0"/>
              <a:t>EMC Ionix Unified Infrastructure Manager also performs</a:t>
            </a:r>
            <a:r>
              <a:rPr lang="en-US" baseline="0" dirty="0" smtClean="0"/>
              <a:t> compliance check during resource configuration. It v</a:t>
            </a:r>
            <a:r>
              <a:rPr lang="en-US" dirty="0" smtClean="0"/>
              <a:t>alidates compliance with configuration best practices. It prevents conflicting resource identity assignments, for example,</a:t>
            </a:r>
            <a:r>
              <a:rPr lang="en-US" baseline="0" dirty="0" smtClean="0"/>
              <a:t> </a:t>
            </a:r>
            <a:r>
              <a:rPr lang="en-US" dirty="0" smtClean="0"/>
              <a:t>accidentally assigning a MAC address to more than one virtual</a:t>
            </a:r>
            <a:r>
              <a:rPr lang="en-US" baseline="0" dirty="0" smtClean="0"/>
              <a:t> NIC.</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0000"/>
              </a:lnSpc>
            </a:pPr>
            <a:r>
              <a:rPr lang="en-US" sz="1200" kern="1200" baseline="0" dirty="0" smtClean="0">
                <a:solidFill>
                  <a:schemeClr val="tx1"/>
                </a:solidFill>
                <a:latin typeface="Calibri" pitchFamily="34" charset="0"/>
                <a:ea typeface="+mn-ea"/>
                <a:cs typeface="+mn-cs"/>
              </a:rPr>
              <a:t>VMware vCloud Director is a software solution that enables Cloud user access management. It allows creating and publishing service offerings, such as virtual machines, with specific configurations and applications via a service catalogue. It allows Cloud service consumers to request for a service through a Web-based user interface. Consumers may select a service from a service catalog that is available through the user interface. VMware vCloud Director also provides an authentication mechanism to verify consumer identities before empowering them to request for services. </a:t>
            </a:r>
          </a:p>
          <a:p>
            <a:pPr>
              <a:lnSpc>
                <a:spcPct val="110000"/>
              </a:lnSpc>
            </a:pPr>
            <a:endParaRPr lang="en-US" sz="1200" kern="1200" baseline="0" dirty="0" smtClean="0">
              <a:solidFill>
                <a:schemeClr val="tx1"/>
              </a:solidFill>
              <a:latin typeface="Calibri" pitchFamily="34" charset="0"/>
              <a:ea typeface="+mn-ea"/>
              <a:cs typeface="+mn-cs"/>
            </a:endParaRPr>
          </a:p>
          <a:p>
            <a:pPr>
              <a:lnSpc>
                <a:spcPct val="110000"/>
              </a:lnSpc>
            </a:pP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VMware Service Manager is a service management tool that provides Cloud service management solution for IT organizations as they transit from physical to virtual and Cloud environments. VMware Service Manager applies service management best practices while managing Cloud services.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VMware Service Manager automates several activities in various Cloud service management processes. This slide provides a list of key service management activities performed by the VMware Service Manager tool without manual intervention.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Calibri" pitchFamily="34" charset="0"/>
                <a:ea typeface="+mn-ea"/>
                <a:cs typeface="+mn-cs"/>
              </a:rPr>
              <a:t>VMware Service Manager can be used to calculate costs for providing Cloud services. It also enables creating and publishing a service catalog.</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Cloud infrastructure framework consists of the following components</a:t>
            </a:r>
            <a:r>
              <a:rPr lang="en-US" baseline="0" dirty="0" smtClean="0"/>
              <a:t>:</a:t>
            </a:r>
          </a:p>
          <a:p>
            <a:pPr marL="228600" indent="-228600">
              <a:buFont typeface="Arial" pitchFamily="34" charset="0"/>
              <a:buChar char="•"/>
            </a:pPr>
            <a:r>
              <a:rPr lang="en-US" baseline="0" dirty="0" smtClean="0"/>
              <a:t>Physical infrastructure</a:t>
            </a:r>
          </a:p>
          <a:p>
            <a:pPr marL="228600" indent="-228600">
              <a:buFont typeface="Arial" pitchFamily="34" charset="0"/>
              <a:buChar char="•"/>
            </a:pPr>
            <a:r>
              <a:rPr lang="en-US" baseline="0" dirty="0" smtClean="0"/>
              <a:t>Virtual infrastructure</a:t>
            </a:r>
          </a:p>
          <a:p>
            <a:pPr marL="228600" indent="-228600">
              <a:buFont typeface="Arial" pitchFamily="34" charset="0"/>
              <a:buChar char="•"/>
            </a:pPr>
            <a:r>
              <a:rPr lang="en-US" baseline="0" dirty="0" smtClean="0"/>
              <a:t>Applications and platform software</a:t>
            </a:r>
          </a:p>
          <a:p>
            <a:pPr marL="228600" indent="-228600">
              <a:buFont typeface="Arial" pitchFamily="34" charset="0"/>
              <a:buChar char="•"/>
            </a:pPr>
            <a:r>
              <a:rPr lang="en-US" baseline="0" dirty="0" smtClean="0"/>
              <a:t>Cloud infrastructure management and service creation tools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None/>
              <a:tabLst/>
              <a:defRPr/>
            </a:pPr>
            <a:r>
              <a:rPr lang="en-US" sz="1200" kern="1200" dirty="0" smtClean="0">
                <a:solidFill>
                  <a:schemeClr val="tx1"/>
                </a:solidFill>
                <a:latin typeface="Calibri" pitchFamily="34" charset="0"/>
                <a:ea typeface="+mn-ea"/>
                <a:cs typeface="+mn-cs"/>
              </a:rPr>
              <a:t>The resources of the above components are aggregated to provide Cloud services.</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pPr>
            <a:r>
              <a:rPr lang="en-US" sz="1200" kern="1200" baseline="0" dirty="0" smtClean="0">
                <a:solidFill>
                  <a:schemeClr val="tx1"/>
                </a:solidFill>
                <a:latin typeface="Calibri" pitchFamily="34" charset="0"/>
                <a:ea typeface="+mn-ea"/>
                <a:cs typeface="+mn-cs"/>
              </a:rPr>
              <a:t>VMware vCenter Chargeback is a Cloud service management tool which enables accurate cost measurement for providing services and for reporting resource usage. vCenter Chargeback enables measurement of three different costs:</a:t>
            </a:r>
          </a:p>
          <a:p>
            <a:pPr>
              <a:lnSpc>
                <a:spcPct val="120000"/>
              </a:lnSpc>
            </a:pPr>
            <a:r>
              <a:rPr lang="en-US" sz="1200" kern="1200" baseline="0" dirty="0" smtClean="0">
                <a:solidFill>
                  <a:schemeClr val="tx1"/>
                </a:solidFill>
                <a:latin typeface="Calibri" pitchFamily="34" charset="0"/>
                <a:ea typeface="+mn-ea"/>
                <a:cs typeface="+mn-cs"/>
              </a:rPr>
              <a:t>1. Fixed cost: This includes CAPEX, OPEX, and administration cost.</a:t>
            </a:r>
          </a:p>
          <a:p>
            <a:pPr>
              <a:lnSpc>
                <a:spcPct val="120000"/>
              </a:lnSpc>
            </a:pPr>
            <a:r>
              <a:rPr lang="en-US" sz="1200" kern="1200" baseline="0" dirty="0" smtClean="0">
                <a:solidFill>
                  <a:schemeClr val="tx1"/>
                </a:solidFill>
                <a:latin typeface="Calibri" pitchFamily="34" charset="0"/>
                <a:ea typeface="+mn-ea"/>
                <a:cs typeface="+mn-cs"/>
              </a:rPr>
              <a:t>2. Allocation-based cost: This includes costs per virtual machine, such as the amount of memory, CPU, or storage allocated or reserved for the virtual machine.</a:t>
            </a:r>
          </a:p>
          <a:p>
            <a:pPr>
              <a:lnSpc>
                <a:spcPct val="120000"/>
              </a:lnSpc>
            </a:pPr>
            <a:r>
              <a:rPr lang="en-US" sz="1200" kern="1200" baseline="0" dirty="0" smtClean="0">
                <a:solidFill>
                  <a:schemeClr val="tx1"/>
                </a:solidFill>
                <a:latin typeface="Calibri" pitchFamily="34" charset="0"/>
                <a:ea typeface="+mn-ea"/>
                <a:cs typeface="+mn-cs"/>
              </a:rPr>
              <a:t>3. Utilization-based cost: This includes costs per virtual machine based on the actual usage of resources. </a:t>
            </a:r>
          </a:p>
          <a:p>
            <a:pPr>
              <a:lnSpc>
                <a:spcPct val="120000"/>
              </a:lnSpc>
            </a:pPr>
            <a:r>
              <a:rPr lang="en-US" sz="1200" kern="1200" baseline="0" dirty="0" smtClean="0">
                <a:solidFill>
                  <a:schemeClr val="tx1"/>
                </a:solidFill>
                <a:latin typeface="Calibri" pitchFamily="34" charset="0"/>
                <a:ea typeface="+mn-ea"/>
                <a:cs typeface="+mn-cs"/>
              </a:rPr>
              <a:t>These costs may be combined to devise a chargeback plan that enables recovery of cost for providing Cloud services.</a:t>
            </a:r>
          </a:p>
          <a:p>
            <a:pPr>
              <a:lnSpc>
                <a:spcPct val="120000"/>
              </a:lnSpc>
            </a:pPr>
            <a:r>
              <a:rPr lang="en-US" sz="1200" kern="1200" baseline="0" dirty="0" smtClean="0">
                <a:solidFill>
                  <a:schemeClr val="tx1"/>
                </a:solidFill>
                <a:latin typeface="Calibri" pitchFamily="34" charset="0"/>
                <a:ea typeface="+mn-ea"/>
                <a:cs typeface="+mn-cs"/>
              </a:rPr>
              <a:t>vCenter Chargeback automatically creates detailed reports on resources used and their associated costs. The report is formatted with header, footer, logo, and title to facilitate proper understanding of chargeback to Cloud service providers and consumers.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Autofit/>
          </a:bodyPr>
          <a:lstStyle/>
          <a:p>
            <a:r>
              <a:rPr lang="en-US" sz="1100" u="none" baseline="0" dirty="0" smtClean="0"/>
              <a:t>This module covered Cloud infrastructure, Cloud service creation processes, and service management processes.</a:t>
            </a:r>
            <a:endParaRPr lang="en-US" sz="1100" kern="1200" dirty="0" smtClean="0">
              <a:solidFill>
                <a:schemeClr val="tx1"/>
              </a:solidFill>
              <a:latin typeface="Calibri" pitchFamily="34" charset="0"/>
              <a:ea typeface="+mn-ea"/>
              <a:cs typeface="+mn-cs"/>
            </a:endParaRPr>
          </a:p>
          <a:p>
            <a:pPr marL="0" marR="0" indent="0" algn="l" defTabSz="914400" rtl="0" eaLnBrk="0" fontAlgn="base" latinLnBrk="0" hangingPunct="0">
              <a:spcBef>
                <a:spcPct val="30000"/>
              </a:spcBef>
              <a:spcAft>
                <a:spcPct val="0"/>
              </a:spcAft>
              <a:buClrTx/>
              <a:buSzTx/>
              <a:buFontTx/>
              <a:buNone/>
              <a:tabLst/>
              <a:defRPr/>
            </a:pPr>
            <a:r>
              <a:rPr lang="en-US" sz="1100" dirty="0" smtClean="0"/>
              <a:t>Cloud infrastructure consists of</a:t>
            </a:r>
            <a:r>
              <a:rPr lang="en-US" sz="1100" baseline="0" dirty="0" smtClean="0"/>
              <a:t> the following components:</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Physical infrastructure</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Virtual infrastructure</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Applications and platform software</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Cloud infrastructure management and service creation tools</a:t>
            </a:r>
          </a:p>
          <a:p>
            <a:r>
              <a:rPr lang="en-US" sz="1100" dirty="0" smtClean="0"/>
              <a:t>A unified management software helps in creating Cloud services. Cloud service creation processes are: </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Grading resources</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Bundling resources</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Defining resources</a:t>
            </a:r>
          </a:p>
          <a:p>
            <a:pPr marL="228600" marR="0" indent="-228600" algn="l" defTabSz="914400" rtl="0" eaLnBrk="0" fontAlgn="base" latinLnBrk="0" hangingPunct="0">
              <a:spcBef>
                <a:spcPct val="30000"/>
              </a:spcBef>
              <a:spcAft>
                <a:spcPct val="0"/>
              </a:spcAft>
              <a:buClrTx/>
              <a:buSzTx/>
              <a:buFont typeface="Arial" pitchFamily="34" charset="0"/>
              <a:buChar char="•"/>
              <a:tabLst/>
              <a:defRPr/>
            </a:pPr>
            <a:r>
              <a:rPr lang="en-US" sz="1100" dirty="0" smtClean="0"/>
              <a:t>Distributing resources</a:t>
            </a:r>
          </a:p>
          <a:p>
            <a:pPr>
              <a:defRPr/>
            </a:pPr>
            <a:r>
              <a:rPr lang="en-US" sz="1100" dirty="0" smtClean="0"/>
              <a:t>Cloud service management processes enable and optimize Cloud services in order to satisfy the business requirements and to provide value to consumers. The Cloud service management processes are: </a:t>
            </a:r>
          </a:p>
          <a:p>
            <a:pPr marL="228600" indent="-228600">
              <a:buFont typeface="Arial" pitchFamily="34" charset="0"/>
              <a:buChar char="•"/>
            </a:pPr>
            <a:r>
              <a:rPr lang="en-US" sz="1100" dirty="0" smtClean="0"/>
              <a:t>Service asset and configuration management</a:t>
            </a:r>
          </a:p>
          <a:p>
            <a:pPr marL="228600" indent="-228600">
              <a:buFont typeface="Arial" pitchFamily="34" charset="0"/>
              <a:buChar char="•"/>
            </a:pPr>
            <a:r>
              <a:rPr lang="en-US" sz="1100" dirty="0" smtClean="0"/>
              <a:t>Capacity management, Performance management</a:t>
            </a:r>
          </a:p>
          <a:p>
            <a:pPr marL="228600" indent="-228600">
              <a:buFont typeface="Arial" pitchFamily="34" charset="0"/>
              <a:buChar char="•"/>
            </a:pPr>
            <a:r>
              <a:rPr lang="en-US" sz="1100" dirty="0" smtClean="0"/>
              <a:t>Incident management, Problem management</a:t>
            </a:r>
          </a:p>
          <a:p>
            <a:pPr marL="228600" indent="-228600">
              <a:buFont typeface="Arial" pitchFamily="34" charset="0"/>
              <a:buChar char="•"/>
            </a:pPr>
            <a:r>
              <a:rPr lang="en-US" sz="1100" dirty="0" smtClean="0"/>
              <a:t>Availability management, Service catalogue management</a:t>
            </a:r>
          </a:p>
          <a:p>
            <a:pPr marL="228600" indent="-228600">
              <a:buFont typeface="Arial" pitchFamily="34" charset="0"/>
              <a:buChar char="•"/>
            </a:pPr>
            <a:r>
              <a:rPr lang="en-US" sz="1100" dirty="0" smtClean="0"/>
              <a:t>Financial management, Compliance management</a:t>
            </a:r>
          </a:p>
          <a:p>
            <a:pPr marL="0" marR="0" indent="0" algn="l" defTabSz="914400" rtl="0" eaLnBrk="0" fontAlgn="base" latinLnBrk="0" hangingPunct="0">
              <a:spcBef>
                <a:spcPct val="30000"/>
              </a:spcBef>
              <a:spcAft>
                <a:spcPct val="0"/>
              </a:spcAft>
              <a:buClrTx/>
              <a:buSzTx/>
              <a:buFontTx/>
              <a:buNone/>
              <a:tabLst/>
              <a:defRPr/>
            </a:pPr>
            <a:endParaRPr lang="en-US" sz="1100"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DF64EBD-D312-4E29-9396-4EA9F4281184}" type="slidenum">
              <a:rPr lang="en-US"/>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81E1E3F9-87E8-449F-A61E-BF0174C0A570}" type="slidenum">
              <a:rPr lang="en-US"/>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spcBef>
                <a:spcPct val="30000"/>
              </a:spcBef>
              <a:spcAft>
                <a:spcPct val="0"/>
              </a:spcAft>
              <a:buClrTx/>
              <a:buSzTx/>
              <a:buFontTx/>
              <a:buNone/>
              <a:tabLst/>
              <a:defRPr/>
            </a:pPr>
            <a:r>
              <a:rPr lang="en-US" dirty="0" smtClean="0"/>
              <a:t>The physical infrastructure consists of physical IT resources that include physical servers, storage systems, and physical network components, such as physical adapters, switches, and routers. Physical servers are connected to each other, to the storage systems, and to the clients</a:t>
            </a:r>
            <a:r>
              <a:rPr lang="en-US" baseline="0" dirty="0" smtClean="0"/>
              <a:t> via physical networks </a:t>
            </a:r>
            <a:r>
              <a:rPr lang="en-US" dirty="0" smtClean="0"/>
              <a:t>such as IP network, FC SAN, IP SAN, or FCoE network. </a:t>
            </a:r>
            <a:r>
              <a:rPr lang="en-US" baseline="0" dirty="0" smtClean="0"/>
              <a:t> </a:t>
            </a: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Cloud service providers may use physical IT resources from one or more data centers to provide services. If the physical IT resources are distributed across multiple data centers, connectivity must be established among them. The connectivity enables data centers in different locations to work as single large data center. This enables both migration of Cloud services across data centers</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and </a:t>
            </a:r>
            <a:r>
              <a:rPr lang="en-US" dirty="0" smtClean="0"/>
              <a:t>provisioning Cloud services </a:t>
            </a:r>
            <a:r>
              <a:rPr lang="en-US" sz="1200" kern="1200" dirty="0" smtClean="0">
                <a:solidFill>
                  <a:schemeClr val="tx1"/>
                </a:solidFill>
                <a:latin typeface="Calibri" pitchFamily="34" charset="0"/>
                <a:ea typeface="+mn-ea"/>
                <a:cs typeface="+mn-cs"/>
              </a:rPr>
              <a:t>using resources from multiple data centers. </a:t>
            </a:r>
            <a:r>
              <a:rPr lang="en-US" baseline="0" dirty="0" smtClean="0"/>
              <a:t> </a:t>
            </a:r>
          </a:p>
          <a:p>
            <a:pPr marL="0" marR="0" indent="0" algn="l" defTabSz="914400" rtl="0" eaLnBrk="0" fontAlgn="base" latinLnBrk="0" hangingPunct="0">
              <a:spcBef>
                <a:spcPct val="30000"/>
              </a:spcBef>
              <a:spcAft>
                <a:spcPct val="0"/>
              </a:spcAft>
              <a:buClrTx/>
              <a:buSzTx/>
              <a:buFontTx/>
              <a:buNone/>
              <a:tabLst/>
              <a:defRPr/>
            </a:pPr>
            <a:endParaRPr lang="en-US" baseline="0" dirty="0" smtClean="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Virtual infrastructure consists</a:t>
            </a:r>
            <a:r>
              <a:rPr lang="en-US" baseline="0" dirty="0" smtClean="0"/>
              <a:t> of the following resources:</a:t>
            </a:r>
          </a:p>
          <a:p>
            <a:pPr marL="228600" marR="0" lvl="2"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Resource pools such as CPU pools, memory pools, network bandwidth pools, and storage pools</a:t>
            </a:r>
          </a:p>
          <a:p>
            <a:pPr marL="228600" marR="0" lvl="2"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smtClean="0"/>
              <a:t>Identity pools such as VLAN ID pools, VSAN ID pools, and MAC address pools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Virtual IT resources consist of:</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VMs, virtual volumes, and virtual networks</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VM network components such as virtual switches and virtual NICs</a:t>
            </a:r>
          </a:p>
          <a:p>
            <a:pPr marR="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Virtual IT resources gain capacities such as CPU cycles, memory, network bandwidth, and storage space from the resource pools. Virtual networks are defined using network identifiers such as VLAN IDs and VSAN IDs from the respective identity pools. </a:t>
            </a:r>
            <a:r>
              <a:rPr lang="en-US" baseline="0" dirty="0" smtClean="0"/>
              <a:t>MAC addresses are assigned to virtual NICs from the MAC address pool.</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Applications and platform software layers include a </a:t>
            </a:r>
            <a:r>
              <a:rPr lang="en-US" dirty="0" smtClean="0"/>
              <a:t>suite of softwares </a:t>
            </a:r>
            <a:r>
              <a:rPr lang="en-US" sz="1200" kern="1200" baseline="0" dirty="0" smtClean="0">
                <a:solidFill>
                  <a:schemeClr val="tx1"/>
                </a:solidFill>
                <a:latin typeface="Calibri" pitchFamily="34" charset="0"/>
                <a:ea typeface="+mn-ea"/>
                <a:cs typeface="+mn-cs"/>
              </a:rPr>
              <a:t>such as:</a:t>
            </a:r>
          </a:p>
          <a:p>
            <a:pPr marL="228600" indent="-228600">
              <a:buFont typeface="Arial" pitchFamily="34" charset="0"/>
              <a:buChar char="•"/>
            </a:pPr>
            <a:r>
              <a:rPr lang="en-US" sz="1200" kern="1200" baseline="0" dirty="0" smtClean="0">
                <a:solidFill>
                  <a:schemeClr val="tx1"/>
                </a:solidFill>
                <a:latin typeface="Calibri" pitchFamily="34" charset="0"/>
                <a:ea typeface="+mn-ea"/>
                <a:cs typeface="+mn-cs"/>
              </a:rPr>
              <a:t>Business applications</a:t>
            </a:r>
          </a:p>
          <a:p>
            <a:pPr marL="228600" indent="-228600">
              <a:buFont typeface="Arial" pitchFamily="34" charset="0"/>
              <a:buChar char="•"/>
            </a:pPr>
            <a:r>
              <a:rPr lang="en-US" dirty="0" smtClean="0"/>
              <a:t>Operating systems and database. These softwares are required to build environments for running applications.</a:t>
            </a:r>
          </a:p>
          <a:p>
            <a:pPr marL="228600" indent="-228600">
              <a:buFont typeface="Arial" pitchFamily="34" charset="0"/>
              <a:buChar char="•"/>
            </a:pPr>
            <a:r>
              <a:rPr lang="en-US" sz="1200" kern="1200" baseline="0" dirty="0" smtClean="0">
                <a:solidFill>
                  <a:schemeClr val="tx1"/>
                </a:solidFill>
                <a:latin typeface="Calibri" pitchFamily="34" charset="0"/>
                <a:ea typeface="+mn-ea"/>
                <a:cs typeface="+mn-cs"/>
              </a:rPr>
              <a:t>Migration tools</a:t>
            </a:r>
          </a:p>
          <a:p>
            <a:r>
              <a:rPr lang="en-US" sz="1200" kern="1200" baseline="0" dirty="0" smtClean="0">
                <a:solidFill>
                  <a:schemeClr val="tx1"/>
                </a:solidFill>
                <a:latin typeface="Calibri" pitchFamily="34" charset="0"/>
                <a:ea typeface="+mn-ea"/>
                <a:cs typeface="+mn-cs"/>
              </a:rPr>
              <a:t>Applications and platform software are hosted on VMs to create </a:t>
            </a:r>
            <a:r>
              <a:rPr lang="en-US" dirty="0" smtClean="0"/>
              <a:t>software-as-a-service (SaaS) and platform-as-a-service (PaaS).</a:t>
            </a:r>
          </a:p>
          <a:p>
            <a:r>
              <a:rPr lang="en-US" sz="1200" kern="1200" baseline="0" dirty="0" smtClean="0">
                <a:solidFill>
                  <a:schemeClr val="tx1"/>
                </a:solidFill>
                <a:latin typeface="Calibri" pitchFamily="34" charset="0"/>
                <a:ea typeface="+mn-ea"/>
                <a:cs typeface="+mn-cs"/>
              </a:rPr>
              <a:t>For SaaS, applications and </a:t>
            </a:r>
            <a:r>
              <a:rPr lang="en-US" dirty="0" smtClean="0"/>
              <a:t>platform softwares are provided </a:t>
            </a:r>
            <a:r>
              <a:rPr lang="en-US" sz="1200" kern="1200" baseline="0" dirty="0" smtClean="0">
                <a:solidFill>
                  <a:schemeClr val="tx1"/>
                </a:solidFill>
                <a:latin typeface="Calibri" pitchFamily="34" charset="0"/>
                <a:ea typeface="+mn-ea"/>
                <a:cs typeface="+mn-cs"/>
              </a:rPr>
              <a:t>by the Cloud service providers. </a:t>
            </a:r>
            <a:r>
              <a:rPr lang="en-US" dirty="0" smtClean="0"/>
              <a:t>For </a:t>
            </a:r>
            <a:r>
              <a:rPr lang="en-US" sz="1200" kern="1200" baseline="0" dirty="0" smtClean="0">
                <a:solidFill>
                  <a:schemeClr val="tx1"/>
                </a:solidFill>
                <a:latin typeface="Calibri" pitchFamily="34" charset="0"/>
                <a:ea typeface="+mn-ea"/>
                <a:cs typeface="+mn-cs"/>
              </a:rPr>
              <a:t>PaaS, only the platform software is provided by the Cloud service providers; consumers export their applications to Cloud. In infrastructure as a service (IaaS), consumers upload both applications and platform software to Cloud. Cloud service providers supply migration tools to consumers, enabling deployment of their applications and platform software to Cloud.</a:t>
            </a:r>
            <a:endParaRPr lang="en-US" dirty="0" smtClean="0"/>
          </a:p>
          <a:p>
            <a:endParaRPr lang="en-US" sz="1200"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spcBef>
                <a:spcPct val="30000"/>
              </a:spcBef>
              <a:spcAft>
                <a:spcPct val="0"/>
              </a:spcAft>
              <a:buClrTx/>
              <a:buSzTx/>
              <a:buFontTx/>
              <a:buNone/>
              <a:tabLst/>
              <a:defRPr/>
            </a:pPr>
            <a:r>
              <a:rPr lang="en-US" dirty="0" smtClean="0">
                <a:cs typeface="Calibri" pitchFamily="34" charset="0"/>
              </a:rPr>
              <a:t>Cloud infrastructure management and service creation tools </a:t>
            </a:r>
            <a:r>
              <a:rPr lang="en-US" dirty="0" smtClean="0"/>
              <a:t>are responsible for managing physical and virtual infrastructures. They</a:t>
            </a:r>
            <a:r>
              <a:rPr lang="en-US" baseline="0" dirty="0" smtClean="0"/>
              <a:t> enable consumers to request for </a:t>
            </a:r>
            <a:r>
              <a:rPr lang="en-US" sz="1200" kern="1200" dirty="0" smtClean="0">
                <a:solidFill>
                  <a:schemeClr val="tx1"/>
                </a:solidFill>
                <a:latin typeface="Calibri" pitchFamily="34" charset="0"/>
                <a:ea typeface="+mn-ea"/>
                <a:cs typeface="+mn-cs"/>
              </a:rPr>
              <a:t>Cloud </a:t>
            </a:r>
            <a:r>
              <a:rPr lang="en-US" baseline="0" dirty="0" smtClean="0"/>
              <a:t>services; they </a:t>
            </a:r>
            <a:r>
              <a:rPr lang="en-US" dirty="0" smtClean="0"/>
              <a:t>provide</a:t>
            </a:r>
            <a:r>
              <a:rPr lang="en-US" baseline="0" dirty="0" smtClean="0"/>
              <a:t> Cloud services based on consumer requests and allow consumers to use the services. Cloud infrastructure management and service creation tools automate consumer requests processing and creation</a:t>
            </a:r>
            <a:r>
              <a:rPr lang="en-US" dirty="0" smtClean="0"/>
              <a:t> of Cloud services. </a:t>
            </a:r>
            <a:r>
              <a:rPr lang="en-US" baseline="0" dirty="0" smtClean="0"/>
              <a:t>They also p</a:t>
            </a:r>
            <a:r>
              <a:rPr lang="en-US" dirty="0" smtClean="0"/>
              <a:t>rovide administrators a single management interface to manage resources distributed in multiple virtualized data centers (VDCs).</a:t>
            </a:r>
          </a:p>
          <a:p>
            <a:pPr marL="228600" indent="-228600">
              <a:buFont typeface="Arial" pitchFamily="34" charset="0"/>
              <a:buNone/>
            </a:pPr>
            <a:r>
              <a:rPr lang="en-US" dirty="0" smtClean="0"/>
              <a:t>Cloud management tools are classified as:</a:t>
            </a:r>
          </a:p>
          <a:p>
            <a:pPr marL="228600" lvl="0" indent="-228600">
              <a:buFont typeface="Arial" pitchFamily="34" charset="0"/>
              <a:buChar char="•"/>
            </a:pPr>
            <a:r>
              <a:rPr lang="en-US" dirty="0" smtClean="0"/>
              <a:t>Virtual infrastructure management softwares: Enables m</a:t>
            </a:r>
            <a:r>
              <a:rPr lang="en-US" baseline="0" dirty="0" smtClean="0"/>
              <a:t>anagement of physical and virtual infrastructure resources.</a:t>
            </a:r>
            <a:endParaRPr lang="en-US" dirty="0" smtClean="0"/>
          </a:p>
          <a:p>
            <a:pPr marL="228600" lvl="0" indent="-228600">
              <a:buFont typeface="Arial" pitchFamily="34" charset="0"/>
              <a:buChar char="•"/>
            </a:pPr>
            <a:r>
              <a:rPr lang="en-US" dirty="0" smtClean="0"/>
              <a:t>Unified management software: R</a:t>
            </a:r>
            <a:r>
              <a:rPr lang="en-US" baseline="0" dirty="0" smtClean="0"/>
              <a:t>esponsible for creating Cloud services.</a:t>
            </a:r>
            <a:endParaRPr lang="en-US" dirty="0" smtClean="0"/>
          </a:p>
          <a:p>
            <a:pPr marL="228600" lvl="0" indent="-228600">
              <a:buFont typeface="Arial" pitchFamily="34" charset="0"/>
              <a:buChar char="•"/>
            </a:pPr>
            <a:r>
              <a:rPr lang="en-US" dirty="0" smtClean="0"/>
              <a:t>User access management software: Enables</a:t>
            </a:r>
            <a:r>
              <a:rPr lang="en-US" baseline="0" dirty="0" smtClean="0"/>
              <a:t> consumers to request for Cloud services.</a:t>
            </a:r>
            <a:endParaRPr lang="en-US" dirty="0" smtClean="0"/>
          </a:p>
          <a:p>
            <a:pPr marR="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smtClean="0"/>
              <a:t>These softwares interact with each other to automate provisioning of Cloud services.</a:t>
            </a:r>
          </a:p>
          <a:p>
            <a:pPr marL="228600" indent="-228600">
              <a:buFont typeface="Arial" pitchFamily="34" charset="0"/>
              <a:buNone/>
            </a:pPr>
            <a:endParaRPr lang="en-US" baseline="0" dirty="0" smtClean="0"/>
          </a:p>
          <a:p>
            <a:endParaRPr lang="en-US" baseline="0" dirty="0" smtClean="0"/>
          </a:p>
          <a:p>
            <a:endParaRPr lang="en-US" baseline="0" dirty="0" smtClean="0"/>
          </a:p>
          <a:p>
            <a:pPr marL="228600" marR="0" indent="-228600" algn="l" defTabSz="914400" rtl="0" eaLnBrk="0" fontAlgn="base" latinLnBrk="0" hangingPunct="0">
              <a:spcBef>
                <a:spcPct val="30000"/>
              </a:spcBef>
              <a:spcAft>
                <a:spcPct val="0"/>
              </a:spcAft>
              <a:buClrTx/>
              <a:buSzTx/>
              <a:buFont typeface="Arial" pitchFamily="34" charset="0"/>
              <a:buNone/>
              <a:tabLst/>
              <a:defRPr/>
            </a:pPr>
            <a:endParaRPr lang="en-US" dirty="0" smtClean="0"/>
          </a:p>
          <a:p>
            <a:pPr marL="228600" marR="0" indent="-228600" algn="l" defTabSz="914400" rtl="0" eaLnBrk="0" fontAlgn="base" latinLnBrk="0" hangingPunct="0">
              <a:spcBef>
                <a:spcPct val="30000"/>
              </a:spcBef>
              <a:spcAft>
                <a:spcPct val="0"/>
              </a:spcAft>
              <a:buClrTx/>
              <a:buSzTx/>
              <a:buFont typeface="Arial" pitchFamily="34" charset="0"/>
              <a:buNone/>
              <a:tabLst/>
              <a:defRPr/>
            </a:pPr>
            <a:endParaRPr lang="en-US" dirty="0" smtClean="0"/>
          </a:p>
          <a:p>
            <a:endParaRPr lang="en-US" baseline="0" dirty="0" smtClean="0"/>
          </a:p>
          <a:p>
            <a:pPr lvl="0"/>
            <a:endParaRPr lang="en-US" dirty="0" smtClean="0"/>
          </a:p>
          <a:p>
            <a:r>
              <a:rPr lang="en-US" baseline="0"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spcBef>
                <a:spcPct val="30000"/>
              </a:spcBef>
              <a:spcAft>
                <a:spcPct val="0"/>
              </a:spcAft>
              <a:buClrTx/>
              <a:buSzTx/>
              <a:buFontTx/>
              <a:buNone/>
              <a:tabLst/>
              <a:defRPr/>
            </a:pPr>
            <a:r>
              <a:rPr lang="en-US" baseline="0" dirty="0" smtClean="0"/>
              <a:t>Virtual infrastructure management software provides interfaces to construct virtual infrastructure from underlying physical infrastructure. It enables communication with tools, such as hypervisors and physical switch operating systems, and also configuration of pools and virtual resources with the assistance of these tools. </a:t>
            </a:r>
          </a:p>
          <a:p>
            <a:pPr marL="0" marR="0" indent="0" algn="l" defTabSz="914400" rtl="0" eaLnBrk="0" fontAlgn="base" latinLnBrk="0" hangingPunct="0">
              <a:spcBef>
                <a:spcPct val="30000"/>
              </a:spcBef>
              <a:spcAft>
                <a:spcPct val="0"/>
              </a:spcAft>
              <a:buClrTx/>
              <a:buSzTx/>
              <a:buFontTx/>
              <a:buNone/>
              <a:tabLst/>
              <a:defRPr/>
            </a:pPr>
            <a:r>
              <a:rPr lang="en-US" baseline="0" dirty="0" smtClean="0"/>
              <a:t>In a VDC, typically, compute, storage, and network resources (within physical and virtual infrastructure) are configured independently using a different virtual infrastructure management software; for example, a storage array has its own management software. Similarly, network and physical servers are managed independently using network and compute management software respectively. </a:t>
            </a:r>
          </a:p>
          <a:p>
            <a:r>
              <a:rPr lang="en-US" baseline="0" dirty="0" smtClean="0"/>
              <a:t>This slide provides a list of common configurations performed using different virtual infrastructure management software.</a:t>
            </a:r>
          </a:p>
          <a:p>
            <a:endParaRPr lang="en-US" baseline="0"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_Bullets">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solidFill>
                  <a:schemeClr val="tx1">
                    <a:lumMod val="75000"/>
                    <a:lumOff val="25000"/>
                  </a:schemeClr>
                </a:solidFill>
              </a:defRPr>
            </a:lvl1pPr>
          </a:lstStyle>
          <a:p>
            <a:pPr>
              <a:defRPr/>
            </a:pPr>
            <a:r>
              <a:rPr lang="en-US" smtClean="0"/>
              <a:t>Cloud Infrastructure and Management</a:t>
            </a:r>
            <a:endParaRPr lang="en-US" dirty="0"/>
          </a:p>
        </p:txBody>
      </p:sp>
      <p:sp>
        <p:nvSpPr>
          <p:cNvPr id="6" name="Slide Number Placeholder 5"/>
          <p:cNvSpPr>
            <a:spLocks noGrp="1"/>
          </p:cNvSpPr>
          <p:nvPr>
            <p:ph type="sldNum" sz="quarter" idx="11"/>
          </p:nvPr>
        </p:nvSpPr>
        <p:spPr/>
        <p:txBody>
          <a:bodyPr/>
          <a:lstStyle>
            <a:lvl1pPr>
              <a:defRPr>
                <a:solidFill>
                  <a:schemeClr val="tx1">
                    <a:lumMod val="75000"/>
                    <a:lumOff val="25000"/>
                  </a:schemeClr>
                </a:solidFill>
              </a:defRPr>
            </a:lvl1pPr>
          </a:lstStyle>
          <a:p>
            <a:pPr>
              <a:defRPr/>
            </a:pPr>
            <a:fld id="{5BA1DFFF-3F85-458B-986A-7762775E0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Infrastructure and Management</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sRight_Picture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2"/>
          </p:nvPr>
        </p:nvSpPr>
        <p:spPr>
          <a:xfrm>
            <a:off x="3048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Infrastructure and Management</a:t>
            </a:r>
            <a:endParaRPr lang="en-US"/>
          </a:p>
        </p:txBody>
      </p:sp>
      <p:sp>
        <p:nvSpPr>
          <p:cNvPr id="6" name="Slide Number Placeholder 6"/>
          <p:cNvSpPr>
            <a:spLocks noGrp="1"/>
          </p:cNvSpPr>
          <p:nvPr>
            <p:ph type="sldNum" sz="quarter" idx="14"/>
          </p:nvPr>
        </p:nvSpPr>
        <p:spPr/>
        <p:txBody>
          <a:bodyPr/>
          <a:lstStyle>
            <a:lvl1pPr>
              <a:defRPr/>
            </a:lvl1pPr>
          </a:lstStyle>
          <a:p>
            <a:pPr>
              <a:defRPr/>
            </a:pPr>
            <a:fld id="{FB43D240-9F96-4DC0-BD2E-CE45DCC913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tent_TwoColumnwith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47750"/>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7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7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dirty="0"/>
            </a:lvl1pPr>
          </a:lstStyle>
          <a:p>
            <a:pPr>
              <a:defRPr/>
            </a:pPr>
            <a:r>
              <a:rPr lang="en-US" smtClean="0"/>
              <a:t>Cloud Infrastructure and Management</a:t>
            </a:r>
            <a:endParaRPr lang="en-US"/>
          </a:p>
        </p:txBody>
      </p:sp>
      <p:sp>
        <p:nvSpPr>
          <p:cNvPr id="8" name="Slide Number Placeholder 5"/>
          <p:cNvSpPr>
            <a:spLocks noGrp="1"/>
          </p:cNvSpPr>
          <p:nvPr>
            <p:ph type="sldNum" sz="quarter" idx="11"/>
          </p:nvPr>
        </p:nvSpPr>
        <p:spPr/>
        <p:txBody>
          <a:bodyPr/>
          <a:lstStyle>
            <a:lvl1pPr>
              <a:defRPr/>
            </a:lvl1pPr>
          </a:lstStyle>
          <a:p>
            <a:pPr>
              <a:defRPr/>
            </a:pPr>
            <a:fld id="{5DD70BA9-0AE5-4DC7-8A6D-25B86D6F2F9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TablePlaceholder">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381000" y="1219200"/>
            <a:ext cx="8382000" cy="4648200"/>
          </a:xfrm>
        </p:spPr>
        <p:txBody>
          <a:bodyPr anchor="ctr">
            <a:normAutofit/>
          </a:bodyPr>
          <a:lstStyle>
            <a:lvl1pPr>
              <a:buNone/>
              <a:defRPr/>
            </a:lvl1pPr>
          </a:lstStyle>
          <a:p>
            <a:pPr lvl="0"/>
            <a:r>
              <a:rPr lang="en-US" noProof="0" smtClean="0"/>
              <a:t>Click icon to add table</a:t>
            </a:r>
            <a:endParaRPr lang="en-US" noProof="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4" name="Footer Placeholder 4"/>
          <p:cNvSpPr>
            <a:spLocks noGrp="1"/>
          </p:cNvSpPr>
          <p:nvPr>
            <p:ph type="ftr" sz="quarter" idx="13"/>
          </p:nvPr>
        </p:nvSpPr>
        <p:spPr/>
        <p:txBody>
          <a:bodyPr/>
          <a:lstStyle>
            <a:lvl1pPr>
              <a:defRPr/>
            </a:lvl1pPr>
          </a:lstStyle>
          <a:p>
            <a:pPr>
              <a:defRPr/>
            </a:pPr>
            <a:r>
              <a:rPr lang="en-US" smtClean="0"/>
              <a:t>Cloud Infrastructure and Management</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0E62AE4E-9066-49B4-8504-8C25DD4FBCC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Picture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normAutofit/>
          </a:bodyPr>
          <a:lstStyle>
            <a:lvl1pPr>
              <a:buNone/>
              <a:defRPr/>
            </a:lvl1pPr>
          </a:lstStyle>
          <a:p>
            <a:pPr lvl="0"/>
            <a:r>
              <a:rPr lang="en-US" noProof="0" smtClean="0"/>
              <a:t>Click icon to add picture</a:t>
            </a:r>
            <a:endParaRPr lang="en-US" noProof="0"/>
          </a:p>
        </p:txBody>
      </p:sp>
      <p:sp>
        <p:nvSpPr>
          <p:cNvPr id="4" name="Footer Placeholder 3"/>
          <p:cNvSpPr>
            <a:spLocks noGrp="1"/>
          </p:cNvSpPr>
          <p:nvPr>
            <p:ph type="ftr" sz="quarter" idx="14"/>
          </p:nvPr>
        </p:nvSpPr>
        <p:spPr>
          <a:xfrm>
            <a:off x="3886200" y="6629400"/>
            <a:ext cx="4724400" cy="228600"/>
          </a:xfrm>
        </p:spPr>
        <p:txBody>
          <a:bodyPr/>
          <a:lstStyle>
            <a:lvl1pPr>
              <a:defRPr/>
            </a:lvl1pPr>
          </a:lstStyle>
          <a:p>
            <a:pPr>
              <a:defRPr/>
            </a:pPr>
            <a:r>
              <a:rPr lang="en-US" smtClean="0"/>
              <a:t>Cloud Infrastructure and Management</a:t>
            </a:r>
            <a:endParaRPr lang="en-US"/>
          </a:p>
        </p:txBody>
      </p:sp>
      <p:sp>
        <p:nvSpPr>
          <p:cNvPr id="5" name="Slide Number Placeholder 4"/>
          <p:cNvSpPr>
            <a:spLocks noGrp="1"/>
          </p:cNvSpPr>
          <p:nvPr>
            <p:ph type="sldNum" sz="quarter" idx="15"/>
          </p:nvPr>
        </p:nvSpPr>
        <p:spPr/>
        <p:txBody>
          <a:bodyPr/>
          <a:lstStyle>
            <a:lvl1pPr>
              <a:defRPr/>
            </a:lvl1pPr>
          </a:lstStyle>
          <a:p>
            <a:pPr>
              <a:defRPr/>
            </a:pPr>
            <a:fld id="{D5E37188-7CEB-4CA8-A656-F21412B4458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Freefo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smtClean="0"/>
              <a:t>Cloud Infrastructure and Management</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ADD0FD0-5DC7-4614-9D2E-5687F653AA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BulletsTop_Graphic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3276600"/>
            <a:ext cx="8458200" cy="2667000"/>
          </a:xfrm>
        </p:spPr>
        <p:txBody>
          <a:bodyPr>
            <a:normAutofit/>
          </a:bodyPr>
          <a:lstStyle>
            <a:lvl1pPr>
              <a:buNone/>
              <a:defRPr/>
            </a:lvl1pPr>
          </a:lstStyle>
          <a:p>
            <a:pPr lvl="0"/>
            <a:r>
              <a:rPr lang="en-US" noProof="0" smtClean="0"/>
              <a:t>Click icon to add picture</a:t>
            </a:r>
            <a:endParaRPr lang="en-US" noProof="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Infrastructure and Management</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895683FA-D0FB-447D-82E1-0D3AF418E3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GraphicsTop_Bullets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3733800"/>
            <a:ext cx="8458200" cy="2209800"/>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914400"/>
            <a:ext cx="8458200" cy="2667000"/>
          </a:xfrm>
        </p:spPr>
        <p:txBody>
          <a:bodyPr>
            <a:normAutofit/>
          </a:bodyPr>
          <a:lstStyle>
            <a:lvl1pPr>
              <a:buNone/>
              <a:defRPr>
                <a:solidFill>
                  <a:schemeClr val="bg2">
                    <a:lumMod val="75000"/>
                  </a:schemeClr>
                </a:solidFill>
              </a:defRPr>
            </a:lvl1pPr>
          </a:lstStyle>
          <a:p>
            <a:pPr lvl="0"/>
            <a:r>
              <a:rPr lang="en-US" noProof="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Infrastructure and Management</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BA4D05BE-A5A8-4D83-BF6E-65FCE94A14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Page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Cloud Infrastructure and Management</a:t>
            </a:r>
            <a:endParaRPr lang="en-US"/>
          </a:p>
        </p:txBody>
      </p:sp>
      <p:sp>
        <p:nvSpPr>
          <p:cNvPr id="7" name="Slide Number Placeholder 5"/>
          <p:cNvSpPr>
            <a:spLocks noGrp="1"/>
          </p:cNvSpPr>
          <p:nvPr>
            <p:ph type="sldNum" sz="quarter" idx="11"/>
          </p:nvPr>
        </p:nvSpPr>
        <p:spPr/>
        <p:txBody>
          <a:bodyPr/>
          <a:lstStyle>
            <a:lvl1pPr>
              <a:defRPr/>
            </a:lvl1pPr>
          </a:lstStyle>
          <a:p>
            <a:pPr>
              <a:defRPr/>
            </a:pPr>
            <a:fld id="{550CDAE9-9707-4120-A90B-FABB84BE07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Page_Lesson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609600"/>
            <a:ext cx="6019800" cy="1219200"/>
          </a:xfrm>
        </p:spPr>
        <p:txBody>
          <a:bodyPr anchor="t"/>
          <a:lstStyle>
            <a:lvl1pPr>
              <a:defRPr sz="2600">
                <a:solidFill>
                  <a:schemeClr val="tx1">
                    <a:lumMod val="50000"/>
                    <a:lumOff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rgbClr val="2C95DD"/>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tx1">
                    <a:lumMod val="75000"/>
                    <a:lumOff val="25000"/>
                  </a:schemeClr>
                </a:solidFill>
              </a:defRPr>
            </a:lvl1pPr>
          </a:lstStyle>
          <a:p>
            <a:pPr>
              <a:defRPr/>
            </a:pPr>
            <a:r>
              <a:rPr lang="en-US" smtClean="0"/>
              <a:t>Cloud Infrastructure and Management</a:t>
            </a:r>
            <a:endParaRPr lang="en-US" dirty="0"/>
          </a:p>
        </p:txBody>
      </p:sp>
      <p:sp>
        <p:nvSpPr>
          <p:cNvPr id="8" name="Slide Number Placeholder 5"/>
          <p:cNvSpPr>
            <a:spLocks noGrp="1"/>
          </p:cNvSpPr>
          <p:nvPr>
            <p:ph type="sldNum" sz="quarter" idx="15"/>
          </p:nvPr>
        </p:nvSpPr>
        <p:spPr/>
        <p:txBody>
          <a:bodyPr/>
          <a:lstStyle>
            <a:lvl1pPr>
              <a:defRPr>
                <a:solidFill>
                  <a:schemeClr val="tx1">
                    <a:lumMod val="75000"/>
                    <a:lumOff val="25000"/>
                  </a:schemeClr>
                </a:solidFill>
              </a:defRPr>
            </a:lvl1pPr>
          </a:lstStyle>
          <a:p>
            <a:pPr>
              <a:defRPr/>
            </a:pPr>
            <a:fld id="{E9C12BD9-86B3-4048-86CE-AC10D4E843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overPage">
    <p:spTree>
      <p:nvGrpSpPr>
        <p:cNvPr id="1" name=""/>
        <p:cNvGrpSpPr/>
        <p:nvPr/>
      </p:nvGrpSpPr>
      <p:grpSpPr>
        <a:xfrm>
          <a:off x="0" y="0"/>
          <a:ext cx="0" cy="0"/>
          <a:chOff x="0" y="0"/>
          <a:chExt cx="0" cy="0"/>
        </a:xfrm>
      </p:grpSpPr>
      <p:sp>
        <p:nvSpPr>
          <p:cNvPr id="2" name="Title 1"/>
          <p:cNvSpPr>
            <a:spLocks noGrp="1"/>
          </p:cNvSpPr>
          <p:nvPr>
            <p:ph type="title"/>
          </p:nvPr>
        </p:nvSpPr>
        <p:spPr>
          <a:xfrm>
            <a:off x="1789113" y="1524000"/>
            <a:ext cx="6705600" cy="1362075"/>
          </a:xfrm>
          <a:ln>
            <a:solidFill>
              <a:srgbClr val="777777"/>
            </a:solidFill>
          </a:ln>
        </p:spPr>
        <p:txBody>
          <a:bodyPr anchor="t"/>
          <a:lstStyle>
            <a:lvl1pPr algn="l">
              <a:defRPr sz="32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828800" y="3048000"/>
            <a:ext cx="67056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wo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1148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a:lvl1pPr>
          </a:lstStyle>
          <a:p>
            <a:pPr>
              <a:defRPr/>
            </a:pPr>
            <a:r>
              <a:rPr lang="en-US" smtClean="0"/>
              <a:t>Cloud Infrastructure and Management</a:t>
            </a:r>
            <a:endParaRPr lang="en-US"/>
          </a:p>
        </p:txBody>
      </p:sp>
      <p:sp>
        <p:nvSpPr>
          <p:cNvPr id="6" name="Slide Number Placeholder 6"/>
          <p:cNvSpPr>
            <a:spLocks noGrp="1"/>
          </p:cNvSpPr>
          <p:nvPr>
            <p:ph type="sldNum" sz="quarter" idx="11"/>
          </p:nvPr>
        </p:nvSpPr>
        <p:spPr/>
        <p:txBody>
          <a:bodyPr/>
          <a:lstStyle>
            <a:lvl1pPr>
              <a:defRPr/>
            </a:lvl1pPr>
          </a:lstStyle>
          <a:p>
            <a:pPr>
              <a:defRPr/>
            </a:pPr>
            <a:fld id="{3D6A4D2E-BFDE-4579-B1E4-06245D6D6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Infrastructure and Management</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BulletsSurround_Pictur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3352800"/>
            <a:ext cx="4114800" cy="25146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1"/>
            <a:ext cx="8458200" cy="22860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04800" y="3352800"/>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4"/>
          </p:nvPr>
        </p:nvSpPr>
        <p:spPr>
          <a:xfrm>
            <a:off x="4648200" y="6629400"/>
            <a:ext cx="3962400" cy="228600"/>
          </a:xfrm>
        </p:spPr>
        <p:txBody>
          <a:bodyPr/>
          <a:lstStyle>
            <a:lvl1pPr>
              <a:defRPr/>
            </a:lvl1pPr>
          </a:lstStyle>
          <a:p>
            <a:pPr>
              <a:defRPr/>
            </a:pPr>
            <a:r>
              <a:rPr lang="en-US" smtClean="0"/>
              <a:t>Cloud Infrastructure and Management</a:t>
            </a:r>
            <a:endParaRPr lang="en-US"/>
          </a:p>
        </p:txBody>
      </p:sp>
      <p:sp>
        <p:nvSpPr>
          <p:cNvPr id="8" name="Slide Number Placeholder 6"/>
          <p:cNvSpPr>
            <a:spLocks noGrp="1"/>
          </p:cNvSpPr>
          <p:nvPr>
            <p:ph type="sldNum" sz="quarter" idx="15"/>
          </p:nvPr>
        </p:nvSpPr>
        <p:spPr/>
        <p:txBody>
          <a:bodyPr/>
          <a:lstStyle>
            <a:lvl1pPr>
              <a:defRPr/>
            </a:lvl1pPr>
          </a:lstStyle>
          <a:p>
            <a:pPr>
              <a:defRPr/>
            </a:pPr>
            <a:fld id="{5D9EB8BF-1EF5-4796-9F63-213B6934CB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r>
              <a:rPr lang="en-US" smtClean="0"/>
              <a:t>Cloud Infrastructure and Management</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fld id="{2F0FE6C8-51A2-4AA8-BE8B-722D435E963D}" type="slidenum">
              <a:rPr lang="en-US"/>
              <a:pPr>
                <a:defRPr/>
              </a:pPr>
              <a:t>‹#›</a:t>
            </a:fld>
            <a:endParaRPr lang="en-US"/>
          </a:p>
        </p:txBody>
      </p:sp>
      <p:pic>
        <p:nvPicPr>
          <p:cNvPr id="1030" name="Picture 8"/>
          <p:cNvPicPr>
            <a:picLocks noChangeAspect="1" noChangeArrowheads="1"/>
          </p:cNvPicPr>
          <p:nvPr/>
        </p:nvPicPr>
        <p:blipFill>
          <a:blip r:embed="rId17"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chemeClr val="bg1">
                    <a:lumMod val="50000"/>
                  </a:scheme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00" r:id="rId13"/>
    <p:sldLayoutId id="2147483814" r:id="rId14"/>
    <p:sldLayoutId id="2147483801" r:id="rId15"/>
  </p:sldLayoutIdLst>
  <p:hf hdr="0" dt="0"/>
  <p:txStyles>
    <p:titleStyle>
      <a:lvl1pPr algn="l" rtl="0" eaLnBrk="1" fontAlgn="base" hangingPunct="1">
        <a:spcBef>
          <a:spcPct val="0"/>
        </a:spcBef>
        <a:spcAft>
          <a:spcPct val="0"/>
        </a:spcAft>
        <a:defRPr sz="2800" kern="1200">
          <a:solidFill>
            <a:srgbClr val="2C95DD"/>
          </a:solidFill>
          <a:latin typeface="+mj-lt"/>
          <a:ea typeface="+mj-ea"/>
          <a:cs typeface="+mj-cs"/>
        </a:defRPr>
      </a:lvl1pPr>
      <a:lvl2pPr algn="l" rtl="0" eaLnBrk="1" fontAlgn="base" hangingPunct="1">
        <a:spcBef>
          <a:spcPct val="0"/>
        </a:spcBef>
        <a:spcAft>
          <a:spcPct val="0"/>
        </a:spcAft>
        <a:defRPr sz="2800">
          <a:solidFill>
            <a:srgbClr val="2C95DD"/>
          </a:solidFill>
          <a:latin typeface="MetaNormalLF-Roman" pitchFamily="34" charset="0"/>
          <a:cs typeface="Arial" charset="0"/>
        </a:defRPr>
      </a:lvl2pPr>
      <a:lvl3pPr algn="l" rtl="0" eaLnBrk="1" fontAlgn="base" hangingPunct="1">
        <a:spcBef>
          <a:spcPct val="0"/>
        </a:spcBef>
        <a:spcAft>
          <a:spcPct val="0"/>
        </a:spcAft>
        <a:defRPr sz="2800">
          <a:solidFill>
            <a:srgbClr val="2C95DD"/>
          </a:solidFill>
          <a:latin typeface="MetaNormalLF-Roman" pitchFamily="34" charset="0"/>
          <a:cs typeface="Arial" charset="0"/>
        </a:defRPr>
      </a:lvl3pPr>
      <a:lvl4pPr algn="l" rtl="0" eaLnBrk="1" fontAlgn="base" hangingPunct="1">
        <a:spcBef>
          <a:spcPct val="0"/>
        </a:spcBef>
        <a:spcAft>
          <a:spcPct val="0"/>
        </a:spcAft>
        <a:defRPr sz="2800">
          <a:solidFill>
            <a:srgbClr val="2C95DD"/>
          </a:solidFill>
          <a:latin typeface="MetaNormalLF-Roman" pitchFamily="34" charset="0"/>
          <a:cs typeface="Arial" charset="0"/>
        </a:defRPr>
      </a:lvl4pPr>
      <a:lvl5pPr algn="l" rtl="0" eaLnBrk="1" fontAlgn="base" hangingPunct="1">
        <a:spcBef>
          <a:spcPct val="0"/>
        </a:spcBef>
        <a:spcAft>
          <a:spcPct val="0"/>
        </a:spcAft>
        <a:defRPr sz="2800">
          <a:solidFill>
            <a:srgbClr val="2C95DD"/>
          </a:solidFill>
          <a:latin typeface="MetaNormalLF-Roman" pitchFamily="34" charset="0"/>
          <a:cs typeface="Arial" charset="0"/>
        </a:defRPr>
      </a:lvl5pPr>
      <a:lvl6pPr marL="457200" algn="l" rtl="0" eaLnBrk="1" fontAlgn="base" hangingPunct="1">
        <a:spcBef>
          <a:spcPct val="0"/>
        </a:spcBef>
        <a:spcAft>
          <a:spcPct val="0"/>
        </a:spcAft>
        <a:defRPr sz="2800">
          <a:solidFill>
            <a:srgbClr val="00B0F0"/>
          </a:solidFill>
          <a:latin typeface="MetaNormalLF-Roman" pitchFamily="34" charset="0"/>
          <a:cs typeface="Arial" charset="0"/>
        </a:defRPr>
      </a:lvl6pPr>
      <a:lvl7pPr marL="914400" algn="l" rtl="0" eaLnBrk="1" fontAlgn="base" hangingPunct="1">
        <a:spcBef>
          <a:spcPct val="0"/>
        </a:spcBef>
        <a:spcAft>
          <a:spcPct val="0"/>
        </a:spcAft>
        <a:defRPr sz="2800">
          <a:solidFill>
            <a:srgbClr val="00B0F0"/>
          </a:solidFill>
          <a:latin typeface="MetaNormalLF-Roman" pitchFamily="34" charset="0"/>
          <a:cs typeface="Arial" charset="0"/>
        </a:defRPr>
      </a:lvl7pPr>
      <a:lvl8pPr marL="1371600" algn="l" rtl="0" eaLnBrk="1" fontAlgn="base" hangingPunct="1">
        <a:spcBef>
          <a:spcPct val="0"/>
        </a:spcBef>
        <a:spcAft>
          <a:spcPct val="0"/>
        </a:spcAft>
        <a:defRPr sz="2800">
          <a:solidFill>
            <a:srgbClr val="00B0F0"/>
          </a:solidFill>
          <a:latin typeface="MetaNormalLF-Roman" pitchFamily="34" charset="0"/>
          <a:cs typeface="Arial" charset="0"/>
        </a:defRPr>
      </a:lvl8pPr>
      <a:lvl9pPr marL="1828800" algn="l" rtl="0" eaLnBrk="1" fontAlgn="base" hangingPunct="1">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1" fontAlgn="base" hangingPunct="1">
        <a:spcBef>
          <a:spcPct val="20000"/>
        </a:spcBef>
        <a:spcAft>
          <a:spcPct val="0"/>
        </a:spcAft>
        <a:buClr>
          <a:srgbClr val="92D050"/>
        </a:buClr>
        <a:buSzPct val="120000"/>
        <a:buFont typeface="Arial" charset="0"/>
        <a:buChar char="•"/>
        <a:defRPr sz="2400" kern="1200">
          <a:solidFill>
            <a:schemeClr val="bg2">
              <a:lumMod val="75000"/>
            </a:schemeClr>
          </a:solidFill>
          <a:latin typeface="Calibri" pitchFamily="34" charset="0"/>
          <a:ea typeface="+mn-ea"/>
          <a:cs typeface="+mn-cs"/>
        </a:defRPr>
      </a:lvl1pPr>
      <a:lvl2pPr marL="682625" indent="-341313" algn="l" rtl="0" eaLnBrk="1" fontAlgn="base" hangingPunct="1">
        <a:spcBef>
          <a:spcPct val="20000"/>
        </a:spcBef>
        <a:spcAft>
          <a:spcPct val="0"/>
        </a:spcAft>
        <a:buClr>
          <a:srgbClr val="FFC425"/>
        </a:buClr>
        <a:buSzPct val="90000"/>
        <a:buFont typeface="Webdings" pitchFamily="18" charset="2"/>
        <a:buChar char="4"/>
        <a:defRPr sz="2200" kern="1200">
          <a:solidFill>
            <a:schemeClr val="bg2">
              <a:lumMod val="75000"/>
            </a:schemeClr>
          </a:solidFill>
          <a:latin typeface="Calibri" pitchFamily="34" charset="0"/>
          <a:ea typeface="+mn-ea"/>
          <a:cs typeface="+mn-cs"/>
        </a:defRPr>
      </a:lvl2pPr>
      <a:lvl3pPr marL="1143000" indent="-338138" algn="l" rtl="0" eaLnBrk="1" fontAlgn="base" hangingPunct="1">
        <a:spcBef>
          <a:spcPct val="20000"/>
        </a:spcBef>
        <a:spcAft>
          <a:spcPct val="0"/>
        </a:spcAft>
        <a:buClr>
          <a:srgbClr val="B5761B"/>
        </a:buClr>
        <a:buSzPct val="90000"/>
        <a:buFont typeface="Webdings" pitchFamily="18" charset="2"/>
        <a:buChar char="8"/>
        <a:defRPr sz="2000" kern="1200">
          <a:solidFill>
            <a:schemeClr val="bg2">
              <a:lumMod val="75000"/>
            </a:schemeClr>
          </a:solidFill>
          <a:latin typeface="Calibri" pitchFamily="34" charset="0"/>
          <a:ea typeface="+mn-ea"/>
          <a:cs typeface="+mn-cs"/>
        </a:defRPr>
      </a:lvl3pPr>
      <a:lvl4pPr marL="1487488" indent="-231775" algn="l" rtl="0" eaLnBrk="1" fontAlgn="base" hangingPunct="1">
        <a:spcBef>
          <a:spcPct val="20000"/>
        </a:spcBef>
        <a:spcAft>
          <a:spcPct val="0"/>
        </a:spcAft>
        <a:buClr>
          <a:schemeClr val="tx2"/>
        </a:buClr>
        <a:buFont typeface="Wingdings" pitchFamily="2" charset="2"/>
        <a:buChar char="§"/>
        <a:defRPr kern="1200">
          <a:solidFill>
            <a:schemeClr val="bg2">
              <a:lumMod val="75000"/>
            </a:schemeClr>
          </a:solidFill>
          <a:latin typeface="Calibri" pitchFamily="34" charset="0"/>
          <a:ea typeface="+mn-ea"/>
          <a:cs typeface="+mn-cs"/>
        </a:defRPr>
      </a:lvl4pPr>
      <a:lvl5pPr marL="1828800" indent="-231775" algn="l" rtl="0" eaLnBrk="1" fontAlgn="base" hangingPunct="1">
        <a:spcBef>
          <a:spcPct val="20000"/>
        </a:spcBef>
        <a:spcAft>
          <a:spcPct val="0"/>
        </a:spcAft>
        <a:buClr>
          <a:srgbClr val="7030A0"/>
        </a:buClr>
        <a:buSzPct val="110000"/>
        <a:buFont typeface="Arial" charset="0"/>
        <a:buChar char="•"/>
        <a:defRPr kern="1200">
          <a:solidFill>
            <a:schemeClr val="bg2">
              <a:lumMod val="75000"/>
            </a:schemeClr>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jpe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7.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sz="4400" dirty="0" smtClean="0"/>
              <a:t>Module – 9  </a:t>
            </a:r>
            <a:br>
              <a:rPr lang="en-US" sz="4400" dirty="0" smtClean="0"/>
            </a:br>
            <a:r>
              <a:rPr lang="en-US" sz="4400" dirty="0" smtClean="0"/>
              <a:t/>
            </a:r>
            <a:br>
              <a:rPr lang="en-US" sz="4400" dirty="0" smtClean="0"/>
            </a:br>
            <a:r>
              <a:rPr lang="en-US" sz="4400" dirty="0" smtClean="0"/>
              <a:t>Cloud Infrastructure and Management </a:t>
            </a:r>
            <a:br>
              <a:rPr lang="en-US" sz="4400" dirty="0" smtClean="0"/>
            </a:br>
            <a:endParaRPr lang="en-US" sz="4400" dirty="0"/>
          </a:p>
        </p:txBody>
      </p:sp>
      <p:sp>
        <p:nvSpPr>
          <p:cNvPr id="5" name="Slide Number Placeholder 4"/>
          <p:cNvSpPr>
            <a:spLocks noGrp="1"/>
          </p:cNvSpPr>
          <p:nvPr>
            <p:ph type="sldNum" sz="quarter" idx="4294967295"/>
          </p:nvPr>
        </p:nvSpPr>
        <p:spPr>
          <a:xfrm>
            <a:off x="8686800" y="6629400"/>
            <a:ext cx="457200" cy="228600"/>
          </a:xfrm>
        </p:spPr>
        <p:txBody>
          <a:bodyPr/>
          <a:lstStyle/>
          <a:p>
            <a:pPr>
              <a:defRPr/>
            </a:pPr>
            <a:fld id="{550CDAE9-9707-4120-A90B-FABB84BE074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10400" cy="762000"/>
          </a:xfrm>
        </p:spPr>
        <p:txBody>
          <a:bodyPr/>
          <a:lstStyle/>
          <a:p>
            <a:r>
              <a:rPr lang="en-US" dirty="0" smtClean="0"/>
              <a:t>Unified Management Software</a:t>
            </a:r>
            <a:endParaRPr lang="en-US" dirty="0"/>
          </a:p>
        </p:txBody>
      </p:sp>
      <p:sp>
        <p:nvSpPr>
          <p:cNvPr id="3" name="Content Placeholder 2"/>
          <p:cNvSpPr>
            <a:spLocks noGrp="1"/>
          </p:cNvSpPr>
          <p:nvPr>
            <p:ph idx="1"/>
          </p:nvPr>
        </p:nvSpPr>
        <p:spPr>
          <a:xfrm>
            <a:off x="318448" y="928048"/>
            <a:ext cx="7301552" cy="5105400"/>
          </a:xfrm>
        </p:spPr>
        <p:txBody>
          <a:bodyPr/>
          <a:lstStyle/>
          <a:p>
            <a:pPr lvl="0">
              <a:defRPr/>
            </a:pPr>
            <a:r>
              <a:rPr lang="en-US" sz="2200" dirty="0" smtClean="0"/>
              <a:t>Interacts with virtual infrastructure management software</a:t>
            </a:r>
          </a:p>
          <a:p>
            <a:pPr lvl="0">
              <a:defRPr/>
            </a:pPr>
            <a:r>
              <a:rPr lang="en-US" sz="2200" dirty="0" smtClean="0"/>
              <a:t>Collects information on configuration, connectivity, and utilization of existing physical and virtual infrastructure resources</a:t>
            </a:r>
          </a:p>
          <a:p>
            <a:r>
              <a:rPr lang="en-US" sz="2200" dirty="0" smtClean="0"/>
              <a:t>Provides a consolidated view of existing the physical and virtual infrastructure across VDCs</a:t>
            </a:r>
          </a:p>
          <a:p>
            <a:pPr lvl="1"/>
            <a:r>
              <a:rPr lang="en-US" sz="2000" dirty="0" smtClean="0"/>
              <a:t>Helps  in monitoring performance, capacity, and availability of resources</a:t>
            </a:r>
          </a:p>
          <a:p>
            <a:r>
              <a:rPr lang="en-US" sz="2200" dirty="0" smtClean="0"/>
              <a:t>Provides a single interface to create virtual resources and pools; add capacity and identity to existing pools</a:t>
            </a:r>
          </a:p>
          <a:p>
            <a:pPr lvl="1"/>
            <a:r>
              <a:rPr lang="en-US" sz="2000" dirty="0" smtClean="0"/>
              <a:t>Sends configuration commands to respective virtual infrastructure management software</a:t>
            </a:r>
          </a:p>
          <a:p>
            <a:pPr lvl="1"/>
            <a:r>
              <a:rPr lang="en-US" sz="2000" dirty="0" smtClean="0"/>
              <a:t>Eliminates administration of compute, storage and network separately </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10</a:t>
            </a:fld>
            <a:endParaRPr lang="en-US"/>
          </a:p>
        </p:txBody>
      </p:sp>
      <p:sp>
        <p:nvSpPr>
          <p:cNvPr id="18" name="Rounded Rectangle 17"/>
          <p:cNvSpPr/>
          <p:nvPr/>
        </p:nvSpPr>
        <p:spPr>
          <a:xfrm>
            <a:off x="7239000" y="1268906"/>
            <a:ext cx="1828800" cy="331294"/>
          </a:xfrm>
          <a:prstGeom prst="roundRect">
            <a:avLst/>
          </a:prstGeom>
          <a:noFill/>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Virtual Infrastructure Management</a:t>
            </a:r>
          </a:p>
        </p:txBody>
      </p:sp>
      <p:sp>
        <p:nvSpPr>
          <p:cNvPr id="29" name="Rounded Rectangle 28"/>
          <p:cNvSpPr/>
          <p:nvPr/>
        </p:nvSpPr>
        <p:spPr>
          <a:xfrm>
            <a:off x="7239000" y="697031"/>
            <a:ext cx="1828800" cy="331294"/>
          </a:xfrm>
          <a:prstGeom prst="roundRect">
            <a:avLst/>
          </a:prstGeom>
          <a:solidFill>
            <a:schemeClr val="bg1">
              <a:lumMod val="75000"/>
            </a:schemeClr>
          </a:solidFill>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Unified Management</a:t>
            </a:r>
            <a:endParaRPr lang="en-US" sz="1100" dirty="0">
              <a:solidFill>
                <a:schemeClr val="tx1"/>
              </a:solidFill>
              <a:latin typeface="Calibri" pitchFamily="34" charset="0"/>
            </a:endParaRPr>
          </a:p>
        </p:txBody>
      </p:sp>
      <p:sp>
        <p:nvSpPr>
          <p:cNvPr id="30" name="Rounded Rectangle 29"/>
          <p:cNvSpPr/>
          <p:nvPr/>
        </p:nvSpPr>
        <p:spPr>
          <a:xfrm>
            <a:off x="7239000" y="101490"/>
            <a:ext cx="1828800" cy="331294"/>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User Access Management</a:t>
            </a:r>
            <a:endParaRPr lang="en-US" sz="1100" dirty="0">
              <a:solidFill>
                <a:schemeClr val="tx1"/>
              </a:solidFill>
              <a:latin typeface="Calibri" pitchFamily="34" charset="0"/>
            </a:endParaRPr>
          </a:p>
        </p:txBody>
      </p:sp>
      <p:sp>
        <p:nvSpPr>
          <p:cNvPr id="31" name="Up-Down Arrow 30"/>
          <p:cNvSpPr/>
          <p:nvPr/>
        </p:nvSpPr>
        <p:spPr>
          <a:xfrm>
            <a:off x="7682345" y="1041576"/>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2" name="Up-Down Arrow 31"/>
          <p:cNvSpPr/>
          <p:nvPr/>
        </p:nvSpPr>
        <p:spPr>
          <a:xfrm>
            <a:off x="8058398" y="1041576"/>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3" name="Up-Down Arrow 32"/>
          <p:cNvSpPr/>
          <p:nvPr/>
        </p:nvSpPr>
        <p:spPr>
          <a:xfrm>
            <a:off x="8402782" y="1041576"/>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4" name="Up-Down Arrow 33"/>
          <p:cNvSpPr/>
          <p:nvPr/>
        </p:nvSpPr>
        <p:spPr>
          <a:xfrm>
            <a:off x="7678385" y="464318"/>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5" name="Up-Down Arrow 34"/>
          <p:cNvSpPr/>
          <p:nvPr/>
        </p:nvSpPr>
        <p:spPr>
          <a:xfrm>
            <a:off x="8054437" y="464318"/>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6" name="Up-Down Arrow 35"/>
          <p:cNvSpPr/>
          <p:nvPr/>
        </p:nvSpPr>
        <p:spPr>
          <a:xfrm>
            <a:off x="8398822" y="464318"/>
            <a:ext cx="110836" cy="220863"/>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10400" cy="762000"/>
          </a:xfrm>
        </p:spPr>
        <p:txBody>
          <a:bodyPr/>
          <a:lstStyle/>
          <a:p>
            <a:r>
              <a:rPr lang="en-US" dirty="0" smtClean="0"/>
              <a:t>Unified Management Software (contd.)</a:t>
            </a:r>
            <a:endParaRPr lang="en-US" dirty="0"/>
          </a:p>
        </p:txBody>
      </p:sp>
      <p:sp>
        <p:nvSpPr>
          <p:cNvPr id="3" name="Content Placeholder 2"/>
          <p:cNvSpPr>
            <a:spLocks noGrp="1"/>
          </p:cNvSpPr>
          <p:nvPr>
            <p:ph idx="1"/>
          </p:nvPr>
        </p:nvSpPr>
        <p:spPr>
          <a:xfrm>
            <a:off x="319314" y="914400"/>
            <a:ext cx="7224486" cy="5029200"/>
          </a:xfrm>
        </p:spPr>
        <p:txBody>
          <a:bodyPr/>
          <a:lstStyle/>
          <a:p>
            <a:r>
              <a:rPr lang="en-US" dirty="0" smtClean="0"/>
              <a:t>Creates Cloud services </a:t>
            </a:r>
          </a:p>
          <a:p>
            <a:r>
              <a:rPr lang="en-US" dirty="0" smtClean="0"/>
              <a:t>Performs a series of processes to construct Cloud services such as:</a:t>
            </a:r>
          </a:p>
          <a:p>
            <a:pPr marL="798512" lvl="1" indent="-457200">
              <a:buClrTx/>
              <a:buFont typeface="+mj-lt"/>
              <a:buAutoNum type="arabicPeriod"/>
            </a:pPr>
            <a:r>
              <a:rPr lang="en-US" dirty="0" smtClean="0"/>
              <a:t>Grading resources</a:t>
            </a:r>
          </a:p>
          <a:p>
            <a:pPr marL="798512" lvl="1" indent="-457200">
              <a:buClrTx/>
              <a:buFont typeface="+mj-lt"/>
              <a:buAutoNum type="arabicPeriod"/>
            </a:pPr>
            <a:r>
              <a:rPr lang="en-US" dirty="0" smtClean="0"/>
              <a:t>Bundling resources</a:t>
            </a:r>
          </a:p>
          <a:p>
            <a:pPr marL="798512" lvl="1" indent="-457200">
              <a:buClrTx/>
              <a:buFont typeface="+mj-lt"/>
              <a:buAutoNum type="arabicPeriod"/>
            </a:pPr>
            <a:r>
              <a:rPr lang="en-US" dirty="0" smtClean="0"/>
              <a:t>Defining services</a:t>
            </a:r>
          </a:p>
          <a:p>
            <a:pPr marL="798512" lvl="1" indent="-457200">
              <a:buClrTx/>
              <a:buFont typeface="+mj-lt"/>
              <a:buAutoNum type="arabicPeriod"/>
            </a:pPr>
            <a:r>
              <a:rPr lang="en-US" dirty="0" smtClean="0"/>
              <a:t>Distributing resources</a:t>
            </a:r>
          </a:p>
          <a:p>
            <a:pPr lvl="1">
              <a:buNone/>
            </a:pPr>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86600" cy="762000"/>
          </a:xfrm>
        </p:spPr>
        <p:txBody>
          <a:bodyPr/>
          <a:lstStyle/>
          <a:p>
            <a:r>
              <a:rPr lang="en-US" dirty="0" smtClean="0"/>
              <a:t>Unified Management Software (contd.)</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12</a:t>
            </a:fld>
            <a:endParaRPr lang="en-US"/>
          </a:p>
        </p:txBody>
      </p:sp>
      <p:grpSp>
        <p:nvGrpSpPr>
          <p:cNvPr id="42" name="Group 41"/>
          <p:cNvGrpSpPr/>
          <p:nvPr/>
        </p:nvGrpSpPr>
        <p:grpSpPr>
          <a:xfrm rot="16200000">
            <a:off x="4779579" y="128140"/>
            <a:ext cx="256277" cy="1828799"/>
            <a:chOff x="-5486399" y="1144178"/>
            <a:chExt cx="1039019" cy="4061641"/>
          </a:xfrm>
          <a:effectLst/>
        </p:grpSpPr>
        <p:sp>
          <p:nvSpPr>
            <p:cNvPr id="43" name="Freeform 42"/>
            <p:cNvSpPr/>
            <p:nvPr/>
          </p:nvSpPr>
          <p:spPr>
            <a:xfrm>
              <a:off x="-5486399" y="1144178"/>
              <a:ext cx="1039019" cy="148431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vert" wrap="square" lIns="19050" tIns="538560" rIns="19051"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1</a:t>
              </a:r>
              <a:endParaRPr lang="en-US" sz="1600" b="1" kern="1200" dirty="0">
                <a:solidFill>
                  <a:schemeClr val="tx2">
                    <a:lumMod val="75000"/>
                  </a:schemeClr>
                </a:solidFill>
                <a:latin typeface="Calibri" pitchFamily="34" charset="0"/>
              </a:endParaRPr>
            </a:p>
          </p:txBody>
        </p:sp>
        <p:sp>
          <p:nvSpPr>
            <p:cNvPr id="45" name="Freeform 44"/>
            <p:cNvSpPr/>
            <p:nvPr/>
          </p:nvSpPr>
          <p:spPr>
            <a:xfrm>
              <a:off x="-5486399" y="2432843"/>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2</a:t>
              </a:r>
              <a:endParaRPr lang="en-US" sz="1600" b="1" kern="1200" dirty="0">
                <a:solidFill>
                  <a:schemeClr val="tx2">
                    <a:lumMod val="75000"/>
                  </a:schemeClr>
                </a:solidFill>
                <a:latin typeface="Calibri" pitchFamily="34" charset="0"/>
              </a:endParaRPr>
            </a:p>
          </p:txBody>
        </p:sp>
        <p:sp>
          <p:nvSpPr>
            <p:cNvPr id="47" name="Freeform 46"/>
            <p:cNvSpPr/>
            <p:nvPr/>
          </p:nvSpPr>
          <p:spPr>
            <a:xfrm>
              <a:off x="-5486399" y="3721507"/>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3</a:t>
              </a:r>
              <a:endParaRPr lang="en-US" sz="1600" b="1" kern="1200" dirty="0">
                <a:solidFill>
                  <a:schemeClr val="tx2">
                    <a:lumMod val="75000"/>
                  </a:schemeClr>
                </a:solidFill>
                <a:latin typeface="Calibri" pitchFamily="34" charset="0"/>
              </a:endParaRPr>
            </a:p>
          </p:txBody>
        </p:sp>
      </p:grpSp>
      <p:sp>
        <p:nvSpPr>
          <p:cNvPr id="49" name="Freeform 48"/>
          <p:cNvSpPr/>
          <p:nvPr/>
        </p:nvSpPr>
        <p:spPr>
          <a:xfrm rot="16200000">
            <a:off x="5938497" y="709159"/>
            <a:ext cx="256277" cy="668328"/>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4</a:t>
            </a:r>
            <a:endParaRPr lang="en-US" sz="1600" b="1" kern="1200" dirty="0">
              <a:solidFill>
                <a:schemeClr val="tx2">
                  <a:lumMod val="75000"/>
                </a:schemeClr>
              </a:solidFill>
              <a:latin typeface="Calibri" pitchFamily="34" charset="0"/>
            </a:endParaRPr>
          </a:p>
        </p:txBody>
      </p:sp>
      <p:sp>
        <p:nvSpPr>
          <p:cNvPr id="15" name="Rectangle 14"/>
          <p:cNvSpPr/>
          <p:nvPr/>
        </p:nvSpPr>
        <p:spPr>
          <a:xfrm>
            <a:off x="318448" y="928048"/>
            <a:ext cx="4024952" cy="4789003"/>
          </a:xfrm>
          <a:prstGeom prst="rect">
            <a:avLst/>
          </a:prstGeom>
        </p:spPr>
        <p:txBody>
          <a:bodyPr wrap="square">
            <a:spAutoFit/>
          </a:bodyPr>
          <a:lstStyle/>
          <a:p>
            <a:pPr marL="231775" lvl="0" indent="-231775">
              <a:spcBef>
                <a:spcPct val="20000"/>
              </a:spcBef>
              <a:buClr>
                <a:srgbClr val="92D050"/>
              </a:buClr>
              <a:buSzPct val="120000"/>
            </a:pPr>
            <a:r>
              <a:rPr lang="en-US" sz="2400" dirty="0" smtClean="0">
                <a:solidFill>
                  <a:srgbClr val="5F5F5F">
                    <a:lumMod val="75000"/>
                  </a:srgbClr>
                </a:solidFill>
                <a:latin typeface="Calibri" pitchFamily="34" charset="0"/>
                <a:cs typeface="Arial"/>
              </a:rPr>
              <a:t>Grading Resources: </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A  process to categorize pools based on performance, and capacity.</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Defines multiple grade levels (such as Gold, Silver, Bronze) for each type (compute, storage, network) of pool.</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Graded pools are used to create a variety of Cloud services. </a:t>
            </a:r>
          </a:p>
          <a:p>
            <a:pPr marL="682625" lvl="1" indent="-341313">
              <a:spcBef>
                <a:spcPct val="20000"/>
              </a:spcBef>
              <a:buClr>
                <a:srgbClr val="FFC425"/>
              </a:buClr>
              <a:buSzPct val="90000"/>
              <a:buFont typeface="Webdings" pitchFamily="18" charset="2"/>
              <a:buChar char="4"/>
            </a:pPr>
            <a:endParaRPr lang="en-US" sz="2200" dirty="0" smtClean="0">
              <a:solidFill>
                <a:srgbClr val="5F5F5F">
                  <a:lumMod val="75000"/>
                </a:srgbClr>
              </a:solidFill>
              <a:latin typeface="Calibri" pitchFamily="34" charset="0"/>
              <a:cs typeface="Arial"/>
            </a:endParaRPr>
          </a:p>
          <a:p>
            <a:pPr marL="682625" lvl="1" indent="-341313">
              <a:spcBef>
                <a:spcPct val="20000"/>
              </a:spcBef>
              <a:buClr>
                <a:srgbClr val="FFC425"/>
              </a:buClr>
              <a:buSzPct val="90000"/>
              <a:buFont typeface="Webdings" pitchFamily="18" charset="2"/>
              <a:buChar char="4"/>
            </a:pPr>
            <a:endParaRPr lang="en-US" dirty="0"/>
          </a:p>
        </p:txBody>
      </p:sp>
      <p:sp>
        <p:nvSpPr>
          <p:cNvPr id="16" name="Rectangle 15"/>
          <p:cNvSpPr/>
          <p:nvPr/>
        </p:nvSpPr>
        <p:spPr bwMode="auto">
          <a:xfrm>
            <a:off x="4953000" y="1673312"/>
            <a:ext cx="3962400" cy="4041687"/>
          </a:xfrm>
          <a:prstGeom prst="rect">
            <a:avLst/>
          </a:prstGeom>
          <a:ln>
            <a:solidFill>
              <a:srgbClr val="FFC000"/>
            </a:solidFill>
          </a:ln>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7" name="Rectangle 16"/>
          <p:cNvSpPr/>
          <p:nvPr/>
        </p:nvSpPr>
        <p:spPr bwMode="auto">
          <a:xfrm>
            <a:off x="4724400" y="1673313"/>
            <a:ext cx="4191000" cy="4041687"/>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297330" tIns="229108" rIns="297330" bIns="113792" anchor="ctr"/>
          <a:lstStyle/>
          <a:p>
            <a:pPr marL="228600" indent="-228600">
              <a:buFont typeface="Arial" pitchFamily="34" charset="0"/>
              <a:buChar char="•"/>
              <a:defRPr/>
            </a:pPr>
            <a:r>
              <a:rPr lang="en-US" sz="1600" b="1" dirty="0" smtClean="0">
                <a:solidFill>
                  <a:schemeClr val="tx1"/>
                </a:solidFill>
                <a:latin typeface="Calibri" pitchFamily="34" charset="0"/>
              </a:rPr>
              <a:t>Grade ‘Gold’ : </a:t>
            </a:r>
            <a:r>
              <a:rPr lang="en-US" sz="1600" dirty="0" smtClean="0">
                <a:solidFill>
                  <a:schemeClr val="tx1"/>
                </a:solidFill>
                <a:latin typeface="Calibri" pitchFamily="34" charset="0"/>
              </a:rPr>
              <a:t>Includes Flash, FC, and SATA drives, supports automated storage </a:t>
            </a:r>
            <a:r>
              <a:rPr lang="en-US" sz="1600" dirty="0" err="1" smtClean="0">
                <a:solidFill>
                  <a:schemeClr val="tx1"/>
                </a:solidFill>
                <a:latin typeface="Calibri" pitchFamily="34" charset="0"/>
              </a:rPr>
              <a:t>tiering</a:t>
            </a:r>
            <a:r>
              <a:rPr lang="en-US" sz="1600" dirty="0" smtClean="0">
                <a:solidFill>
                  <a:schemeClr val="tx1"/>
                </a:solidFill>
                <a:latin typeface="Calibri" pitchFamily="34" charset="0"/>
              </a:rPr>
              <a:t>, capacity 3 TB (Flash 1TB, FC 1TB, SATA 1TB), and RAID level 5</a:t>
            </a:r>
          </a:p>
          <a:p>
            <a:pPr marL="228600" indent="-228600">
              <a:defRPr/>
            </a:pPr>
            <a:endParaRPr lang="en-US" sz="1600" dirty="0" smtClean="0">
              <a:solidFill>
                <a:schemeClr val="tx1"/>
              </a:solidFill>
              <a:latin typeface="Calibri" pitchFamily="34" charset="0"/>
            </a:endParaRPr>
          </a:p>
          <a:p>
            <a:pPr marL="228600" indent="-228600">
              <a:buFont typeface="Arial" pitchFamily="34" charset="0"/>
              <a:buChar char="•"/>
              <a:defRPr/>
            </a:pPr>
            <a:r>
              <a:rPr lang="en-US" sz="1600" b="1" dirty="0" smtClean="0">
                <a:solidFill>
                  <a:schemeClr val="tx1"/>
                </a:solidFill>
                <a:latin typeface="Calibri" pitchFamily="34" charset="0"/>
              </a:rPr>
              <a:t>Grade ‘Silver’:</a:t>
            </a:r>
            <a:r>
              <a:rPr lang="en-US" sz="1600" dirty="0" smtClean="0">
                <a:solidFill>
                  <a:schemeClr val="tx1"/>
                </a:solidFill>
                <a:latin typeface="Calibri" pitchFamily="34" charset="0"/>
              </a:rPr>
              <a:t> Includes Flash, FC, and SATA drives, supports automated storage </a:t>
            </a:r>
            <a:r>
              <a:rPr lang="en-US" sz="1600" dirty="0" err="1" smtClean="0">
                <a:solidFill>
                  <a:schemeClr val="tx1"/>
                </a:solidFill>
                <a:latin typeface="Calibri" pitchFamily="34" charset="0"/>
              </a:rPr>
              <a:t>tiering</a:t>
            </a:r>
            <a:r>
              <a:rPr lang="en-US" sz="1600" dirty="0" smtClean="0">
                <a:solidFill>
                  <a:schemeClr val="tx1"/>
                </a:solidFill>
                <a:latin typeface="Calibri" pitchFamily="34" charset="0"/>
              </a:rPr>
              <a:t>, capacity 3 TB (Flash 0.5TB, FC 1TB, SATA 1.5TB) ,and RAID level 1+0 </a:t>
            </a:r>
          </a:p>
          <a:p>
            <a:pPr marL="228600" indent="-228600">
              <a:defRPr/>
            </a:pPr>
            <a:endParaRPr lang="en-US" sz="1600" dirty="0" smtClean="0">
              <a:solidFill>
                <a:schemeClr val="tx1"/>
              </a:solidFill>
              <a:latin typeface="Calibri" pitchFamily="34" charset="0"/>
            </a:endParaRPr>
          </a:p>
          <a:p>
            <a:pPr marL="228600" indent="-228600">
              <a:buFont typeface="Arial" pitchFamily="34" charset="0"/>
              <a:buChar char="•"/>
              <a:defRPr/>
            </a:pPr>
            <a:r>
              <a:rPr lang="en-US" sz="1600" b="1" dirty="0" smtClean="0">
                <a:solidFill>
                  <a:schemeClr val="tx1"/>
                </a:solidFill>
                <a:latin typeface="Calibri" pitchFamily="34" charset="0"/>
              </a:rPr>
              <a:t>Grade ‘Bronze’: </a:t>
            </a:r>
            <a:r>
              <a:rPr lang="en-US" sz="1600" dirty="0" smtClean="0">
                <a:solidFill>
                  <a:schemeClr val="tx1"/>
                </a:solidFill>
                <a:latin typeface="Calibri" pitchFamily="34" charset="0"/>
              </a:rPr>
              <a:t>Includes FC drives, capacity 2TB, RAID level 5, and provides no automated storage </a:t>
            </a:r>
            <a:r>
              <a:rPr lang="en-US" sz="1600" dirty="0" err="1" smtClean="0">
                <a:solidFill>
                  <a:schemeClr val="tx1"/>
                </a:solidFill>
                <a:latin typeface="Calibri" pitchFamily="34" charset="0"/>
              </a:rPr>
              <a:t>tiering</a:t>
            </a:r>
            <a:endParaRPr lang="en-US" sz="1600" dirty="0">
              <a:solidFill>
                <a:srgbClr val="FF0000"/>
              </a:solidFill>
              <a:latin typeface="Calibri" pitchFamily="34" charset="0"/>
            </a:endParaRPr>
          </a:p>
        </p:txBody>
      </p:sp>
      <p:sp>
        <p:nvSpPr>
          <p:cNvPr id="18" name="Rounded Rectangle 4"/>
          <p:cNvSpPr/>
          <p:nvPr/>
        </p:nvSpPr>
        <p:spPr bwMode="auto">
          <a:xfrm>
            <a:off x="5143125" y="1524000"/>
            <a:ext cx="3391275" cy="301713"/>
          </a:xfrm>
          <a:prstGeom prst="rect">
            <a:avLst/>
          </a:prstGeom>
        </p:spPr>
        <p:style>
          <a:lnRef idx="0">
            <a:schemeClr val="accent4"/>
          </a:lnRef>
          <a:fillRef idx="3">
            <a:schemeClr val="accent4"/>
          </a:fillRef>
          <a:effectRef idx="3">
            <a:schemeClr val="accent4"/>
          </a:effectRef>
          <a:fontRef idx="minor">
            <a:schemeClr val="lt1"/>
          </a:fontRef>
        </p:style>
        <p:txBody>
          <a:bodyPr lIns="101362" tIns="0" rIns="101362" bIns="0" anchor="ctr"/>
          <a:lstStyle/>
          <a:p>
            <a:pPr lvl="0" algn="ctr" defTabSz="800100">
              <a:lnSpc>
                <a:spcPct val="90000"/>
              </a:lnSpc>
              <a:spcAft>
                <a:spcPct val="35000"/>
              </a:spcAft>
            </a:pPr>
            <a:r>
              <a:rPr lang="en-US" b="1" dirty="0" smtClean="0">
                <a:latin typeface="Calibri" pitchFamily="34" charset="0"/>
              </a:rPr>
              <a:t>Example: Grading Storage Pools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86600" cy="762000"/>
          </a:xfrm>
        </p:spPr>
        <p:txBody>
          <a:bodyPr/>
          <a:lstStyle/>
          <a:p>
            <a:r>
              <a:rPr lang="en-US" dirty="0" smtClean="0"/>
              <a:t>Unified Management Software (contd.)</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13</a:t>
            </a:fld>
            <a:endParaRPr lang="en-US"/>
          </a:p>
        </p:txBody>
      </p:sp>
      <p:sp>
        <p:nvSpPr>
          <p:cNvPr id="8" name="Rectangle 7"/>
          <p:cNvSpPr/>
          <p:nvPr/>
        </p:nvSpPr>
        <p:spPr>
          <a:xfrm>
            <a:off x="469184" y="1317028"/>
            <a:ext cx="8001716" cy="149805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endParaRPr lang="en-US" sz="1800" b="0" dirty="0">
              <a:solidFill>
                <a:schemeClr val="tx1"/>
              </a:solidFill>
              <a:latin typeface="Calibri" pitchFamily="34" charset="0"/>
            </a:endParaRPr>
          </a:p>
        </p:txBody>
      </p:sp>
      <p:grpSp>
        <p:nvGrpSpPr>
          <p:cNvPr id="92" name="Group 91"/>
          <p:cNvGrpSpPr/>
          <p:nvPr/>
        </p:nvGrpSpPr>
        <p:grpSpPr>
          <a:xfrm>
            <a:off x="4679244" y="1524000"/>
            <a:ext cx="4267200" cy="3937000"/>
            <a:chOff x="4724400" y="2044700"/>
            <a:chExt cx="4267200" cy="3937000"/>
          </a:xfrm>
        </p:grpSpPr>
        <p:sp>
          <p:nvSpPr>
            <p:cNvPr id="93" name="Up Arrow 92"/>
            <p:cNvSpPr>
              <a:spLocks noChangeArrowheads="1"/>
            </p:cNvSpPr>
            <p:nvPr/>
          </p:nvSpPr>
          <p:spPr bwMode="auto">
            <a:xfrm>
              <a:off x="5130800" y="2730500"/>
              <a:ext cx="533400" cy="609600"/>
            </a:xfrm>
            <a:prstGeom prst="upArrow">
              <a:avLst>
                <a:gd name="adj1" fmla="val 50000"/>
                <a:gd name="adj2" fmla="val 50000"/>
              </a:avLst>
            </a:prstGeom>
            <a:gradFill rotWithShape="1">
              <a:gsLst>
                <a:gs pos="0">
                  <a:schemeClr val="accent1"/>
                </a:gs>
                <a:gs pos="100000">
                  <a:schemeClr val="accent1">
                    <a:gamma/>
                    <a:shade val="46275"/>
                    <a:invGamma/>
                  </a:schemeClr>
                </a:gs>
              </a:gsLst>
              <a:lin ang="0" scaled="1"/>
            </a:gradFill>
            <a:ln w="25400" algn="ctr">
              <a:solidFill>
                <a:srgbClr val="1D6CA2"/>
              </a:solidFill>
              <a:miter lim="800000"/>
              <a:headEnd/>
              <a:tailEnd/>
            </a:ln>
          </p:spPr>
          <p:txBody>
            <a:bodyPr anchor="ctr"/>
            <a:lstStyle/>
            <a:p>
              <a:pPr algn="ctr">
                <a:defRPr/>
              </a:pPr>
              <a:endParaRPr lang="en-US">
                <a:solidFill>
                  <a:schemeClr val="lt1"/>
                </a:solidFill>
                <a:latin typeface="Calibri" pitchFamily="34" charset="0"/>
                <a:cs typeface="+mn-cs"/>
              </a:endParaRPr>
            </a:p>
          </p:txBody>
        </p:sp>
        <p:sp>
          <p:nvSpPr>
            <p:cNvPr id="94" name="Up Arrow 93"/>
            <p:cNvSpPr>
              <a:spLocks noChangeArrowheads="1"/>
            </p:cNvSpPr>
            <p:nvPr/>
          </p:nvSpPr>
          <p:spPr bwMode="auto">
            <a:xfrm>
              <a:off x="6604000" y="2730500"/>
              <a:ext cx="533400" cy="609600"/>
            </a:xfrm>
            <a:prstGeom prst="upArrow">
              <a:avLst>
                <a:gd name="adj1" fmla="val 50000"/>
                <a:gd name="adj2" fmla="val 50000"/>
              </a:avLst>
            </a:prstGeom>
            <a:gradFill rotWithShape="1">
              <a:gsLst>
                <a:gs pos="0">
                  <a:schemeClr val="accent1"/>
                </a:gs>
                <a:gs pos="100000">
                  <a:schemeClr val="accent1">
                    <a:gamma/>
                    <a:shade val="46275"/>
                    <a:invGamma/>
                  </a:schemeClr>
                </a:gs>
              </a:gsLst>
              <a:lin ang="0" scaled="1"/>
            </a:gradFill>
            <a:ln w="25400" algn="ctr">
              <a:solidFill>
                <a:srgbClr val="1D6CA2"/>
              </a:solidFill>
              <a:miter lim="800000"/>
              <a:headEnd/>
              <a:tailEnd/>
            </a:ln>
          </p:spPr>
          <p:txBody>
            <a:bodyPr anchor="ctr"/>
            <a:lstStyle/>
            <a:p>
              <a:pPr algn="ctr">
                <a:defRPr/>
              </a:pPr>
              <a:endParaRPr lang="en-US">
                <a:solidFill>
                  <a:schemeClr val="lt1"/>
                </a:solidFill>
                <a:latin typeface="Calibri" pitchFamily="34" charset="0"/>
                <a:cs typeface="+mn-cs"/>
              </a:endParaRPr>
            </a:p>
          </p:txBody>
        </p:sp>
        <p:sp>
          <p:nvSpPr>
            <p:cNvPr id="95" name="Up Arrow 94"/>
            <p:cNvSpPr>
              <a:spLocks noChangeArrowheads="1"/>
            </p:cNvSpPr>
            <p:nvPr/>
          </p:nvSpPr>
          <p:spPr bwMode="auto">
            <a:xfrm>
              <a:off x="8026400" y="2730500"/>
              <a:ext cx="533400" cy="609600"/>
            </a:xfrm>
            <a:prstGeom prst="upArrow">
              <a:avLst>
                <a:gd name="adj1" fmla="val 50000"/>
                <a:gd name="adj2" fmla="val 50000"/>
              </a:avLst>
            </a:prstGeom>
            <a:gradFill rotWithShape="1">
              <a:gsLst>
                <a:gs pos="0">
                  <a:schemeClr val="accent1"/>
                </a:gs>
                <a:gs pos="100000">
                  <a:schemeClr val="accent1">
                    <a:gamma/>
                    <a:shade val="46275"/>
                    <a:invGamma/>
                  </a:schemeClr>
                </a:gs>
              </a:gsLst>
              <a:lin ang="0" scaled="1"/>
            </a:gradFill>
            <a:ln w="25400" algn="ctr">
              <a:solidFill>
                <a:srgbClr val="1D6CA2"/>
              </a:solidFill>
              <a:miter lim="800000"/>
              <a:headEnd/>
              <a:tailEnd/>
            </a:ln>
          </p:spPr>
          <p:txBody>
            <a:bodyPr anchor="ctr"/>
            <a:lstStyle/>
            <a:p>
              <a:pPr algn="ctr">
                <a:defRPr/>
              </a:pPr>
              <a:endParaRPr lang="en-US">
                <a:solidFill>
                  <a:schemeClr val="lt1"/>
                </a:solidFill>
                <a:latin typeface="Calibri" pitchFamily="34" charset="0"/>
                <a:cs typeface="+mn-cs"/>
              </a:endParaRPr>
            </a:p>
          </p:txBody>
        </p:sp>
        <p:sp>
          <p:nvSpPr>
            <p:cNvPr id="96" name="TextBox 95"/>
            <p:cNvSpPr txBox="1">
              <a:spLocks noChangeArrowheads="1"/>
            </p:cNvSpPr>
            <p:nvPr/>
          </p:nvSpPr>
          <p:spPr bwMode="auto">
            <a:xfrm>
              <a:off x="4940300" y="2057400"/>
              <a:ext cx="914400" cy="622300"/>
            </a:xfrm>
            <a:prstGeom prst="rect">
              <a:avLst/>
            </a:prstGeom>
            <a:solidFill>
              <a:schemeClr val="bg1"/>
            </a:solidFill>
            <a:ln w="25400" algn="ctr">
              <a:solidFill>
                <a:schemeClr val="tx2"/>
              </a:solidFill>
              <a:miter lim="800000"/>
              <a:headEnd/>
              <a:tailEnd/>
            </a:ln>
          </p:spPr>
          <p:txBody>
            <a:bodyPr>
              <a:spAutoFit/>
            </a:bodyPr>
            <a:lstStyle/>
            <a:p>
              <a:pPr algn="ctr">
                <a:defRPr/>
              </a:pPr>
              <a:r>
                <a:rPr lang="en-US" sz="1100" b="1" dirty="0">
                  <a:solidFill>
                    <a:schemeClr val="dk1"/>
                  </a:solidFill>
                  <a:latin typeface="Calibri" pitchFamily="34" charset="0"/>
                  <a:cs typeface="+mn-cs"/>
                </a:rPr>
                <a:t>Bundle A</a:t>
              </a:r>
            </a:p>
            <a:p>
              <a:pPr algn="ctr">
                <a:defRPr/>
              </a:pPr>
              <a:endParaRPr lang="en-US" sz="1100" b="1" dirty="0">
                <a:solidFill>
                  <a:schemeClr val="dk1"/>
                </a:solidFill>
                <a:latin typeface="Calibri" pitchFamily="34" charset="0"/>
                <a:cs typeface="+mn-cs"/>
              </a:endParaRPr>
            </a:p>
            <a:p>
              <a:pPr algn="ctr">
                <a:defRPr/>
              </a:pPr>
              <a:endParaRPr lang="en-US" sz="1100" b="1" dirty="0">
                <a:solidFill>
                  <a:schemeClr val="dk1"/>
                </a:solidFill>
                <a:latin typeface="Calibri" pitchFamily="34" charset="0"/>
                <a:cs typeface="+mn-cs"/>
              </a:endParaRPr>
            </a:p>
          </p:txBody>
        </p:sp>
        <p:sp>
          <p:nvSpPr>
            <p:cNvPr id="97" name="Rounded Rectangle 96"/>
            <p:cNvSpPr>
              <a:spLocks noChangeArrowheads="1"/>
            </p:cNvSpPr>
            <p:nvPr/>
          </p:nvSpPr>
          <p:spPr bwMode="auto">
            <a:xfrm>
              <a:off x="4981575" y="2293938"/>
              <a:ext cx="838200" cy="304800"/>
            </a:xfrm>
            <a:prstGeom prst="roundRect">
              <a:avLst>
                <a:gd name="adj" fmla="val 16667"/>
              </a:avLst>
            </a:prstGeom>
            <a:gradFill rotWithShape="1">
              <a:gsLst>
                <a:gs pos="0">
                  <a:srgbClr val="333333"/>
                </a:gs>
                <a:gs pos="100000">
                  <a:srgbClr val="333333">
                    <a:gamma/>
                    <a:shade val="46275"/>
                    <a:invGamma/>
                  </a:srgbClr>
                </a:gs>
              </a:gsLst>
              <a:lin ang="5400000" scaled="1"/>
            </a:gradFill>
            <a:ln w="9525" algn="ctr">
              <a:solidFill>
                <a:srgbClr val="70BF62"/>
              </a:solidFill>
              <a:round/>
              <a:headEnd/>
              <a:tailEnd/>
            </a:ln>
            <a:effectLst>
              <a:outerShdw dist="20000" dir="5400000" rotWithShape="0">
                <a:srgbClr val="000000">
                  <a:alpha val="37999"/>
                </a:srgbClr>
              </a:outerShdw>
            </a:effectLst>
          </p:spPr>
          <p:txBody>
            <a:bodyPr anchor="ctr"/>
            <a:lstStyle/>
            <a:p>
              <a:pPr algn="ctr"/>
              <a:r>
                <a:rPr lang="en-US" sz="800" dirty="0">
                  <a:solidFill>
                    <a:schemeClr val="bg1"/>
                  </a:solidFill>
                  <a:latin typeface="Calibri" pitchFamily="34" charset="0"/>
                </a:rPr>
                <a:t>Application &amp; Platform</a:t>
              </a:r>
            </a:p>
          </p:txBody>
        </p:sp>
        <p:sp>
          <p:nvSpPr>
            <p:cNvPr id="98" name="Rectangle 61"/>
            <p:cNvSpPr>
              <a:spLocks noChangeArrowheads="1"/>
            </p:cNvSpPr>
            <p:nvPr/>
          </p:nvSpPr>
          <p:spPr bwMode="auto">
            <a:xfrm>
              <a:off x="4724400" y="3390900"/>
              <a:ext cx="1371600" cy="2590800"/>
            </a:xfrm>
            <a:prstGeom prst="rect">
              <a:avLst/>
            </a:prstGeom>
            <a:noFill/>
            <a:ln w="25400">
              <a:solidFill>
                <a:schemeClr val="tx1"/>
              </a:solidFill>
              <a:miter lim="800000"/>
              <a:headEnd/>
              <a:tailEnd/>
            </a:ln>
            <a:effectLst/>
          </p:spPr>
          <p:txBody>
            <a:bodyPr wrap="none" anchor="ctr"/>
            <a:lstStyle/>
            <a:p>
              <a:endParaRPr lang="en-US">
                <a:latin typeface="Calibri" pitchFamily="34" charset="0"/>
              </a:endParaRPr>
            </a:p>
          </p:txBody>
        </p:sp>
        <p:sp>
          <p:nvSpPr>
            <p:cNvPr id="99" name="Rectangle 62"/>
            <p:cNvSpPr>
              <a:spLocks noChangeArrowheads="1"/>
            </p:cNvSpPr>
            <p:nvPr/>
          </p:nvSpPr>
          <p:spPr bwMode="auto">
            <a:xfrm>
              <a:off x="6172200" y="3390900"/>
              <a:ext cx="1371600" cy="2590800"/>
            </a:xfrm>
            <a:prstGeom prst="rect">
              <a:avLst/>
            </a:prstGeom>
            <a:noFill/>
            <a:ln w="25400">
              <a:solidFill>
                <a:schemeClr val="tx1"/>
              </a:solidFill>
              <a:miter lim="800000"/>
              <a:headEnd/>
              <a:tailEnd/>
            </a:ln>
            <a:effectLst/>
          </p:spPr>
          <p:txBody>
            <a:bodyPr wrap="none" anchor="ctr"/>
            <a:lstStyle/>
            <a:p>
              <a:endParaRPr lang="en-US">
                <a:latin typeface="Calibri" pitchFamily="34" charset="0"/>
              </a:endParaRPr>
            </a:p>
          </p:txBody>
        </p:sp>
        <p:sp>
          <p:nvSpPr>
            <p:cNvPr id="100" name="Rectangle 63"/>
            <p:cNvSpPr>
              <a:spLocks noChangeArrowheads="1"/>
            </p:cNvSpPr>
            <p:nvPr/>
          </p:nvSpPr>
          <p:spPr bwMode="auto">
            <a:xfrm>
              <a:off x="7620000" y="3390900"/>
              <a:ext cx="1371600" cy="2590800"/>
            </a:xfrm>
            <a:prstGeom prst="rect">
              <a:avLst/>
            </a:prstGeom>
            <a:noFill/>
            <a:ln w="25400">
              <a:solidFill>
                <a:schemeClr val="tx1"/>
              </a:solidFill>
              <a:miter lim="800000"/>
              <a:headEnd/>
              <a:tailEnd/>
            </a:ln>
            <a:effectLst/>
          </p:spPr>
          <p:txBody>
            <a:bodyPr wrap="none" anchor="ctr"/>
            <a:lstStyle/>
            <a:p>
              <a:endParaRPr lang="en-US">
                <a:latin typeface="Calibri" pitchFamily="34" charset="0"/>
              </a:endParaRPr>
            </a:p>
          </p:txBody>
        </p:sp>
        <p:pic>
          <p:nvPicPr>
            <p:cNvPr id="101" name="Picture 64" descr="box"/>
            <p:cNvPicPr>
              <a:picLocks noChangeAspect="1" noChangeArrowheads="1"/>
            </p:cNvPicPr>
            <p:nvPr/>
          </p:nvPicPr>
          <p:blipFill>
            <a:blip r:embed="rId3" cstate="print"/>
            <a:srcRect/>
            <a:stretch>
              <a:fillRect/>
            </a:stretch>
          </p:blipFill>
          <p:spPr bwMode="auto">
            <a:xfrm>
              <a:off x="4768850" y="3435350"/>
              <a:ext cx="1285875" cy="806450"/>
            </a:xfrm>
            <a:prstGeom prst="rect">
              <a:avLst/>
            </a:prstGeom>
            <a:noFill/>
          </p:spPr>
        </p:pic>
        <p:pic>
          <p:nvPicPr>
            <p:cNvPr id="102" name="Picture 65" descr="box"/>
            <p:cNvPicPr>
              <a:picLocks noChangeAspect="1" noChangeArrowheads="1"/>
            </p:cNvPicPr>
            <p:nvPr/>
          </p:nvPicPr>
          <p:blipFill>
            <a:blip r:embed="rId3" cstate="print"/>
            <a:srcRect/>
            <a:stretch>
              <a:fillRect/>
            </a:stretch>
          </p:blipFill>
          <p:spPr bwMode="auto">
            <a:xfrm>
              <a:off x="4772025" y="4279900"/>
              <a:ext cx="1285875" cy="806450"/>
            </a:xfrm>
            <a:prstGeom prst="rect">
              <a:avLst/>
            </a:prstGeom>
            <a:noFill/>
          </p:spPr>
        </p:pic>
        <p:pic>
          <p:nvPicPr>
            <p:cNvPr id="103" name="Picture 66" descr="box"/>
            <p:cNvPicPr>
              <a:picLocks noChangeAspect="1" noChangeArrowheads="1"/>
            </p:cNvPicPr>
            <p:nvPr/>
          </p:nvPicPr>
          <p:blipFill>
            <a:blip r:embed="rId3" cstate="print"/>
            <a:srcRect/>
            <a:stretch>
              <a:fillRect/>
            </a:stretch>
          </p:blipFill>
          <p:spPr bwMode="auto">
            <a:xfrm>
              <a:off x="4772025" y="5118100"/>
              <a:ext cx="1285875" cy="806450"/>
            </a:xfrm>
            <a:prstGeom prst="rect">
              <a:avLst/>
            </a:prstGeom>
            <a:noFill/>
          </p:spPr>
        </p:pic>
        <p:pic>
          <p:nvPicPr>
            <p:cNvPr id="104" name="Picture 67" descr="box"/>
            <p:cNvPicPr>
              <a:picLocks noChangeAspect="1" noChangeArrowheads="1"/>
            </p:cNvPicPr>
            <p:nvPr/>
          </p:nvPicPr>
          <p:blipFill>
            <a:blip r:embed="rId3" cstate="print"/>
            <a:srcRect/>
            <a:stretch>
              <a:fillRect/>
            </a:stretch>
          </p:blipFill>
          <p:spPr bwMode="auto">
            <a:xfrm>
              <a:off x="6210300" y="3448050"/>
              <a:ext cx="1285875" cy="806450"/>
            </a:xfrm>
            <a:prstGeom prst="rect">
              <a:avLst/>
            </a:prstGeom>
            <a:noFill/>
          </p:spPr>
        </p:pic>
        <p:pic>
          <p:nvPicPr>
            <p:cNvPr id="105" name="Picture 68" descr="box"/>
            <p:cNvPicPr>
              <a:picLocks noChangeAspect="1" noChangeArrowheads="1"/>
            </p:cNvPicPr>
            <p:nvPr/>
          </p:nvPicPr>
          <p:blipFill>
            <a:blip r:embed="rId3" cstate="print"/>
            <a:srcRect/>
            <a:stretch>
              <a:fillRect/>
            </a:stretch>
          </p:blipFill>
          <p:spPr bwMode="auto">
            <a:xfrm>
              <a:off x="6213475" y="4292600"/>
              <a:ext cx="1285875" cy="806450"/>
            </a:xfrm>
            <a:prstGeom prst="rect">
              <a:avLst/>
            </a:prstGeom>
            <a:noFill/>
          </p:spPr>
        </p:pic>
        <p:pic>
          <p:nvPicPr>
            <p:cNvPr id="106" name="Picture 69" descr="box"/>
            <p:cNvPicPr>
              <a:picLocks noChangeAspect="1" noChangeArrowheads="1"/>
            </p:cNvPicPr>
            <p:nvPr/>
          </p:nvPicPr>
          <p:blipFill>
            <a:blip r:embed="rId3" cstate="print"/>
            <a:srcRect/>
            <a:stretch>
              <a:fillRect/>
            </a:stretch>
          </p:blipFill>
          <p:spPr bwMode="auto">
            <a:xfrm>
              <a:off x="6213475" y="5130800"/>
              <a:ext cx="1285875" cy="806450"/>
            </a:xfrm>
            <a:prstGeom prst="rect">
              <a:avLst/>
            </a:prstGeom>
            <a:noFill/>
          </p:spPr>
        </p:pic>
        <p:pic>
          <p:nvPicPr>
            <p:cNvPr id="107" name="Picture 70" descr="box"/>
            <p:cNvPicPr>
              <a:picLocks noChangeAspect="1" noChangeArrowheads="1"/>
            </p:cNvPicPr>
            <p:nvPr/>
          </p:nvPicPr>
          <p:blipFill>
            <a:blip r:embed="rId3" cstate="print"/>
            <a:srcRect/>
            <a:stretch>
              <a:fillRect/>
            </a:stretch>
          </p:blipFill>
          <p:spPr bwMode="auto">
            <a:xfrm>
              <a:off x="7664450" y="3448050"/>
              <a:ext cx="1285875" cy="806450"/>
            </a:xfrm>
            <a:prstGeom prst="rect">
              <a:avLst/>
            </a:prstGeom>
            <a:noFill/>
          </p:spPr>
        </p:pic>
        <p:pic>
          <p:nvPicPr>
            <p:cNvPr id="108" name="Picture 71" descr="box"/>
            <p:cNvPicPr>
              <a:picLocks noChangeAspect="1" noChangeArrowheads="1"/>
            </p:cNvPicPr>
            <p:nvPr/>
          </p:nvPicPr>
          <p:blipFill>
            <a:blip r:embed="rId3" cstate="print"/>
            <a:srcRect/>
            <a:stretch>
              <a:fillRect/>
            </a:stretch>
          </p:blipFill>
          <p:spPr bwMode="auto">
            <a:xfrm>
              <a:off x="7667625" y="4292600"/>
              <a:ext cx="1285875" cy="806450"/>
            </a:xfrm>
            <a:prstGeom prst="rect">
              <a:avLst/>
            </a:prstGeom>
            <a:noFill/>
          </p:spPr>
        </p:pic>
        <p:pic>
          <p:nvPicPr>
            <p:cNvPr id="109" name="Picture 72" descr="box"/>
            <p:cNvPicPr>
              <a:picLocks noChangeAspect="1" noChangeArrowheads="1"/>
            </p:cNvPicPr>
            <p:nvPr/>
          </p:nvPicPr>
          <p:blipFill>
            <a:blip r:embed="rId3" cstate="print"/>
            <a:srcRect/>
            <a:stretch>
              <a:fillRect/>
            </a:stretch>
          </p:blipFill>
          <p:spPr bwMode="auto">
            <a:xfrm>
              <a:off x="7667625" y="5130800"/>
              <a:ext cx="1285875" cy="806450"/>
            </a:xfrm>
            <a:prstGeom prst="rect">
              <a:avLst/>
            </a:prstGeom>
            <a:noFill/>
          </p:spPr>
        </p:pic>
        <p:sp>
          <p:nvSpPr>
            <p:cNvPr id="110" name="AutoShape 73"/>
            <p:cNvSpPr>
              <a:spLocks noChangeArrowheads="1"/>
            </p:cNvSpPr>
            <p:nvPr/>
          </p:nvSpPr>
          <p:spPr bwMode="auto">
            <a:xfrm>
              <a:off x="4851400" y="3670300"/>
              <a:ext cx="1143000" cy="292100"/>
            </a:xfrm>
            <a:prstGeom prst="roundRect">
              <a:avLst>
                <a:gd name="adj" fmla="val 16667"/>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Compute Pool</a:t>
              </a:r>
            </a:p>
          </p:txBody>
        </p:sp>
        <p:sp>
          <p:nvSpPr>
            <p:cNvPr id="111" name="Text Box 74"/>
            <p:cNvSpPr txBox="1">
              <a:spLocks noChangeArrowheads="1"/>
            </p:cNvSpPr>
            <p:nvPr/>
          </p:nvSpPr>
          <p:spPr bwMode="auto">
            <a:xfrm>
              <a:off x="4924425" y="3965575"/>
              <a:ext cx="944563"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Gold</a:t>
              </a:r>
            </a:p>
          </p:txBody>
        </p:sp>
        <p:sp>
          <p:nvSpPr>
            <p:cNvPr id="112" name="AutoShape 75"/>
            <p:cNvSpPr>
              <a:spLocks noChangeArrowheads="1"/>
            </p:cNvSpPr>
            <p:nvPr/>
          </p:nvSpPr>
          <p:spPr bwMode="auto">
            <a:xfrm>
              <a:off x="4864100" y="4518025"/>
              <a:ext cx="1143000" cy="292100"/>
            </a:xfrm>
            <a:prstGeom prst="roundRect">
              <a:avLst>
                <a:gd name="adj" fmla="val 16667"/>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Network Pool</a:t>
              </a:r>
            </a:p>
          </p:txBody>
        </p:sp>
        <p:sp>
          <p:nvSpPr>
            <p:cNvPr id="113" name="Text Box 76"/>
            <p:cNvSpPr txBox="1">
              <a:spLocks noChangeArrowheads="1"/>
            </p:cNvSpPr>
            <p:nvPr/>
          </p:nvSpPr>
          <p:spPr bwMode="auto">
            <a:xfrm>
              <a:off x="4949825" y="4813300"/>
              <a:ext cx="944563"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Gold</a:t>
              </a:r>
            </a:p>
          </p:txBody>
        </p:sp>
        <p:sp>
          <p:nvSpPr>
            <p:cNvPr id="114" name="AutoShape 77"/>
            <p:cNvSpPr>
              <a:spLocks noChangeArrowheads="1"/>
            </p:cNvSpPr>
            <p:nvPr/>
          </p:nvSpPr>
          <p:spPr bwMode="auto">
            <a:xfrm>
              <a:off x="4851400" y="5348288"/>
              <a:ext cx="1143000" cy="292100"/>
            </a:xfrm>
            <a:prstGeom prst="roundRect">
              <a:avLst>
                <a:gd name="adj" fmla="val 16667"/>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Storage Pool</a:t>
              </a:r>
            </a:p>
          </p:txBody>
        </p:sp>
        <p:sp>
          <p:nvSpPr>
            <p:cNvPr id="115" name="Text Box 78"/>
            <p:cNvSpPr txBox="1">
              <a:spLocks noChangeArrowheads="1"/>
            </p:cNvSpPr>
            <p:nvPr/>
          </p:nvSpPr>
          <p:spPr bwMode="auto">
            <a:xfrm>
              <a:off x="4937125" y="5643563"/>
              <a:ext cx="944563" cy="274637"/>
            </a:xfrm>
            <a:prstGeom prst="rect">
              <a:avLst/>
            </a:prstGeom>
            <a:noFill/>
            <a:ln w="9525">
              <a:noFill/>
              <a:miter lim="800000"/>
              <a:headEnd/>
              <a:tailEnd/>
            </a:ln>
            <a:effectLst/>
          </p:spPr>
          <p:txBody>
            <a:bodyPr wrap="none">
              <a:spAutoFit/>
            </a:bodyPr>
            <a:lstStyle/>
            <a:p>
              <a:r>
                <a:rPr lang="en-US" sz="1200" b="1">
                  <a:latin typeface="Calibri" pitchFamily="34" charset="0"/>
                </a:rPr>
                <a:t>Grade: Gold</a:t>
              </a:r>
            </a:p>
          </p:txBody>
        </p:sp>
        <p:sp>
          <p:nvSpPr>
            <p:cNvPr id="116" name="AutoShape 79"/>
            <p:cNvSpPr>
              <a:spLocks noChangeArrowheads="1"/>
            </p:cNvSpPr>
            <p:nvPr/>
          </p:nvSpPr>
          <p:spPr bwMode="auto">
            <a:xfrm>
              <a:off x="6286500" y="3670300"/>
              <a:ext cx="1143000" cy="292100"/>
            </a:xfrm>
            <a:prstGeom prst="roundRect">
              <a:avLst>
                <a:gd name="adj" fmla="val 16667"/>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Compute Pool</a:t>
              </a:r>
            </a:p>
          </p:txBody>
        </p:sp>
        <p:sp>
          <p:nvSpPr>
            <p:cNvPr id="117" name="Text Box 80"/>
            <p:cNvSpPr txBox="1">
              <a:spLocks noChangeArrowheads="1"/>
            </p:cNvSpPr>
            <p:nvPr/>
          </p:nvSpPr>
          <p:spPr bwMode="auto">
            <a:xfrm>
              <a:off x="6359525" y="3965575"/>
              <a:ext cx="944563"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Gold</a:t>
              </a:r>
            </a:p>
          </p:txBody>
        </p:sp>
        <p:sp>
          <p:nvSpPr>
            <p:cNvPr id="118" name="AutoShape 81"/>
            <p:cNvSpPr>
              <a:spLocks noChangeArrowheads="1"/>
            </p:cNvSpPr>
            <p:nvPr/>
          </p:nvSpPr>
          <p:spPr bwMode="auto">
            <a:xfrm>
              <a:off x="6286500" y="4522788"/>
              <a:ext cx="1143000" cy="292100"/>
            </a:xfrm>
            <a:prstGeom prst="roundRect">
              <a:avLst>
                <a:gd name="adj" fmla="val 16667"/>
              </a:avLst>
            </a:prstGeom>
            <a:gradFill rotWithShape="1">
              <a:gsLst>
                <a:gs pos="0">
                  <a:srgbClr val="993366"/>
                </a:gs>
                <a:gs pos="100000">
                  <a:srgbClr val="993366">
                    <a:gamma/>
                    <a:shade val="46275"/>
                    <a:invGamma/>
                  </a:srgbClr>
                </a:gs>
              </a:gsLst>
              <a:lin ang="5400000" scaled="1"/>
            </a:gradFill>
            <a:ln w="9525">
              <a:noFill/>
              <a:round/>
              <a:headEnd/>
              <a:tailEnd/>
            </a:ln>
            <a:effectLst/>
          </p:spPr>
          <p:txBody>
            <a:bodyPr wrap="none" anchor="ctr"/>
            <a:lstStyle/>
            <a:p>
              <a:pPr algn="ctr"/>
              <a:r>
                <a:rPr lang="en-US" sz="1200">
                  <a:solidFill>
                    <a:schemeClr val="bg1"/>
                  </a:solidFill>
                  <a:latin typeface="Calibri" pitchFamily="34" charset="0"/>
                </a:rPr>
                <a:t>Network Pool</a:t>
              </a:r>
            </a:p>
          </p:txBody>
        </p:sp>
        <p:sp>
          <p:nvSpPr>
            <p:cNvPr id="119" name="Text Box 82"/>
            <p:cNvSpPr txBox="1">
              <a:spLocks noChangeArrowheads="1"/>
            </p:cNvSpPr>
            <p:nvPr/>
          </p:nvSpPr>
          <p:spPr bwMode="auto">
            <a:xfrm>
              <a:off x="6359525" y="4818063"/>
              <a:ext cx="993775" cy="274637"/>
            </a:xfrm>
            <a:prstGeom prst="rect">
              <a:avLst/>
            </a:prstGeom>
            <a:noFill/>
            <a:ln w="9525">
              <a:noFill/>
              <a:miter lim="800000"/>
              <a:headEnd/>
              <a:tailEnd/>
            </a:ln>
            <a:effectLst/>
          </p:spPr>
          <p:txBody>
            <a:bodyPr wrap="none">
              <a:spAutoFit/>
            </a:bodyPr>
            <a:lstStyle/>
            <a:p>
              <a:r>
                <a:rPr lang="en-US" sz="1200" b="1" dirty="0">
                  <a:latin typeface="Calibri" pitchFamily="34" charset="0"/>
                </a:rPr>
                <a:t>Grade: Silver</a:t>
              </a:r>
            </a:p>
          </p:txBody>
        </p:sp>
        <p:sp>
          <p:nvSpPr>
            <p:cNvPr id="120" name="AutoShape 83"/>
            <p:cNvSpPr>
              <a:spLocks noChangeArrowheads="1"/>
            </p:cNvSpPr>
            <p:nvPr/>
          </p:nvSpPr>
          <p:spPr bwMode="auto">
            <a:xfrm>
              <a:off x="7747000" y="3670300"/>
              <a:ext cx="1143000" cy="292100"/>
            </a:xfrm>
            <a:prstGeom prst="roundRect">
              <a:avLst>
                <a:gd name="adj" fmla="val 16667"/>
              </a:avLst>
            </a:prstGeom>
            <a:gradFill rotWithShape="1">
              <a:gsLst>
                <a:gs pos="0">
                  <a:srgbClr val="993366"/>
                </a:gs>
                <a:gs pos="100000">
                  <a:srgbClr val="993366">
                    <a:gamma/>
                    <a:shade val="46275"/>
                    <a:invGamma/>
                  </a:srgbClr>
                </a:gs>
              </a:gsLst>
              <a:lin ang="5400000" scaled="1"/>
            </a:gradFill>
            <a:ln w="9525">
              <a:noFill/>
              <a:round/>
              <a:headEnd/>
              <a:tailEnd/>
            </a:ln>
            <a:effectLst/>
          </p:spPr>
          <p:txBody>
            <a:bodyPr wrap="none" anchor="ctr"/>
            <a:lstStyle/>
            <a:p>
              <a:pPr algn="ctr"/>
              <a:r>
                <a:rPr lang="en-US" sz="1200" dirty="0" smtClean="0">
                  <a:solidFill>
                    <a:schemeClr val="bg1"/>
                  </a:solidFill>
                  <a:latin typeface="Calibri" pitchFamily="34" charset="0"/>
                </a:rPr>
                <a:t>Compute </a:t>
              </a:r>
              <a:r>
                <a:rPr lang="en-US" sz="1200" dirty="0">
                  <a:solidFill>
                    <a:schemeClr val="bg1"/>
                  </a:solidFill>
                  <a:latin typeface="Calibri" pitchFamily="34" charset="0"/>
                </a:rPr>
                <a:t>Pool</a:t>
              </a:r>
            </a:p>
          </p:txBody>
        </p:sp>
        <p:sp>
          <p:nvSpPr>
            <p:cNvPr id="121" name="Text Box 84"/>
            <p:cNvSpPr txBox="1">
              <a:spLocks noChangeArrowheads="1"/>
            </p:cNvSpPr>
            <p:nvPr/>
          </p:nvSpPr>
          <p:spPr bwMode="auto">
            <a:xfrm>
              <a:off x="7820025" y="3965575"/>
              <a:ext cx="993775"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Silver</a:t>
              </a:r>
            </a:p>
          </p:txBody>
        </p:sp>
        <p:sp>
          <p:nvSpPr>
            <p:cNvPr id="122" name="AutoShape 85"/>
            <p:cNvSpPr>
              <a:spLocks noChangeArrowheads="1"/>
            </p:cNvSpPr>
            <p:nvPr/>
          </p:nvSpPr>
          <p:spPr bwMode="auto">
            <a:xfrm>
              <a:off x="7747000" y="4522788"/>
              <a:ext cx="1143000" cy="292100"/>
            </a:xfrm>
            <a:prstGeom prst="roundRect">
              <a:avLst>
                <a:gd name="adj" fmla="val 16667"/>
              </a:avLst>
            </a:prstGeom>
            <a:gradFill rotWithShape="1">
              <a:gsLst>
                <a:gs pos="0">
                  <a:srgbClr val="993366"/>
                </a:gs>
                <a:gs pos="100000">
                  <a:srgbClr val="993366">
                    <a:gamma/>
                    <a:shade val="46275"/>
                    <a:invGamma/>
                  </a:srgb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Network Pool</a:t>
              </a:r>
            </a:p>
          </p:txBody>
        </p:sp>
        <p:sp>
          <p:nvSpPr>
            <p:cNvPr id="123" name="Text Box 86"/>
            <p:cNvSpPr txBox="1">
              <a:spLocks noChangeArrowheads="1"/>
            </p:cNvSpPr>
            <p:nvPr/>
          </p:nvSpPr>
          <p:spPr bwMode="auto">
            <a:xfrm>
              <a:off x="7820025" y="4818063"/>
              <a:ext cx="993775" cy="274637"/>
            </a:xfrm>
            <a:prstGeom prst="rect">
              <a:avLst/>
            </a:prstGeom>
            <a:noFill/>
            <a:ln w="9525">
              <a:noFill/>
              <a:miter lim="800000"/>
              <a:headEnd/>
              <a:tailEnd/>
            </a:ln>
            <a:effectLst/>
          </p:spPr>
          <p:txBody>
            <a:bodyPr wrap="none">
              <a:spAutoFit/>
            </a:bodyPr>
            <a:lstStyle/>
            <a:p>
              <a:r>
                <a:rPr lang="en-US" sz="1200" b="1" dirty="0">
                  <a:latin typeface="Calibri" pitchFamily="34" charset="0"/>
                </a:rPr>
                <a:t>Grade: Silver</a:t>
              </a:r>
            </a:p>
          </p:txBody>
        </p:sp>
        <p:sp>
          <p:nvSpPr>
            <p:cNvPr id="124" name="AutoShape 87"/>
            <p:cNvSpPr>
              <a:spLocks noChangeArrowheads="1"/>
            </p:cNvSpPr>
            <p:nvPr/>
          </p:nvSpPr>
          <p:spPr bwMode="auto">
            <a:xfrm>
              <a:off x="6286500" y="5372100"/>
              <a:ext cx="1143000" cy="292100"/>
            </a:xfrm>
            <a:prstGeom prst="roundRect">
              <a:avLst>
                <a:gd name="adj" fmla="val 16667"/>
              </a:avLst>
            </a:prstGeom>
            <a:gradFill rotWithShape="1">
              <a:gsLst>
                <a:gs pos="0">
                  <a:srgbClr val="FF9966"/>
                </a:gs>
                <a:gs pos="100000">
                  <a:srgbClr val="FF9966">
                    <a:gamma/>
                    <a:shade val="46275"/>
                    <a:invGamma/>
                  </a:srgb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Storage Pool</a:t>
              </a:r>
            </a:p>
          </p:txBody>
        </p:sp>
        <p:sp>
          <p:nvSpPr>
            <p:cNvPr id="125" name="Text Box 89"/>
            <p:cNvSpPr txBox="1">
              <a:spLocks noChangeArrowheads="1"/>
            </p:cNvSpPr>
            <p:nvPr/>
          </p:nvSpPr>
          <p:spPr bwMode="auto">
            <a:xfrm>
              <a:off x="6362700" y="5651500"/>
              <a:ext cx="1085850"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Bronze</a:t>
              </a:r>
            </a:p>
          </p:txBody>
        </p:sp>
        <p:sp>
          <p:nvSpPr>
            <p:cNvPr id="126" name="AutoShape 90"/>
            <p:cNvSpPr>
              <a:spLocks noChangeArrowheads="1"/>
            </p:cNvSpPr>
            <p:nvPr/>
          </p:nvSpPr>
          <p:spPr bwMode="auto">
            <a:xfrm>
              <a:off x="7734300" y="5372100"/>
              <a:ext cx="1143000" cy="292100"/>
            </a:xfrm>
            <a:prstGeom prst="roundRect">
              <a:avLst>
                <a:gd name="adj" fmla="val 16667"/>
              </a:avLst>
            </a:prstGeom>
            <a:gradFill rotWithShape="1">
              <a:gsLst>
                <a:gs pos="0">
                  <a:srgbClr val="FF9966"/>
                </a:gs>
                <a:gs pos="100000">
                  <a:srgbClr val="FF9966">
                    <a:gamma/>
                    <a:shade val="46275"/>
                    <a:invGamma/>
                  </a:srgbClr>
                </a:gs>
              </a:gsLst>
              <a:lin ang="5400000" scaled="1"/>
            </a:gradFill>
            <a:ln w="9525">
              <a:noFill/>
              <a:round/>
              <a:headEnd/>
              <a:tailEnd/>
            </a:ln>
            <a:effectLst/>
          </p:spPr>
          <p:txBody>
            <a:bodyPr wrap="none" anchor="ctr"/>
            <a:lstStyle/>
            <a:p>
              <a:pPr algn="ctr"/>
              <a:r>
                <a:rPr lang="en-US" sz="1200" dirty="0">
                  <a:solidFill>
                    <a:schemeClr val="bg1"/>
                  </a:solidFill>
                  <a:latin typeface="Calibri" pitchFamily="34" charset="0"/>
                </a:rPr>
                <a:t>Storage Pool</a:t>
              </a:r>
            </a:p>
          </p:txBody>
        </p:sp>
        <p:sp>
          <p:nvSpPr>
            <p:cNvPr id="127" name="Text Box 91"/>
            <p:cNvSpPr txBox="1">
              <a:spLocks noChangeArrowheads="1"/>
            </p:cNvSpPr>
            <p:nvPr/>
          </p:nvSpPr>
          <p:spPr bwMode="auto">
            <a:xfrm>
              <a:off x="7810500" y="5651500"/>
              <a:ext cx="1085850" cy="274638"/>
            </a:xfrm>
            <a:prstGeom prst="rect">
              <a:avLst/>
            </a:prstGeom>
            <a:noFill/>
            <a:ln w="9525">
              <a:noFill/>
              <a:miter lim="800000"/>
              <a:headEnd/>
              <a:tailEnd/>
            </a:ln>
            <a:effectLst/>
          </p:spPr>
          <p:txBody>
            <a:bodyPr wrap="none">
              <a:spAutoFit/>
            </a:bodyPr>
            <a:lstStyle/>
            <a:p>
              <a:r>
                <a:rPr lang="en-US" sz="1200" b="1" dirty="0">
                  <a:latin typeface="Calibri" pitchFamily="34" charset="0"/>
                </a:rPr>
                <a:t>Grade: Bronze</a:t>
              </a:r>
            </a:p>
          </p:txBody>
        </p:sp>
        <p:sp>
          <p:nvSpPr>
            <p:cNvPr id="128" name="TextBox 48"/>
            <p:cNvSpPr txBox="1">
              <a:spLocks noChangeArrowheads="1"/>
            </p:cNvSpPr>
            <p:nvPr/>
          </p:nvSpPr>
          <p:spPr bwMode="auto">
            <a:xfrm>
              <a:off x="6413500" y="2044700"/>
              <a:ext cx="914400" cy="622300"/>
            </a:xfrm>
            <a:prstGeom prst="rect">
              <a:avLst/>
            </a:prstGeom>
            <a:solidFill>
              <a:schemeClr val="bg1"/>
            </a:solidFill>
            <a:ln w="25400" algn="ctr">
              <a:solidFill>
                <a:schemeClr val="tx2"/>
              </a:solidFill>
              <a:miter lim="800000"/>
              <a:headEnd/>
              <a:tailEnd/>
            </a:ln>
          </p:spPr>
          <p:txBody>
            <a:bodyPr>
              <a:spAutoFit/>
            </a:bodyPr>
            <a:lstStyle/>
            <a:p>
              <a:pPr algn="ctr"/>
              <a:r>
                <a:rPr lang="en-US" sz="1100" b="1">
                  <a:solidFill>
                    <a:srgbClr val="000000"/>
                  </a:solidFill>
                  <a:latin typeface="Calibri" pitchFamily="34" charset="0"/>
                </a:rPr>
                <a:t>Bundle B</a:t>
              </a:r>
            </a:p>
            <a:p>
              <a:pPr algn="ctr"/>
              <a:endParaRPr lang="en-US" sz="1100" b="1">
                <a:solidFill>
                  <a:srgbClr val="000000"/>
                </a:solidFill>
                <a:latin typeface="Calibri" pitchFamily="34" charset="0"/>
              </a:endParaRPr>
            </a:p>
            <a:p>
              <a:pPr algn="ctr"/>
              <a:endParaRPr lang="en-US" sz="1100" b="1">
                <a:solidFill>
                  <a:srgbClr val="000000"/>
                </a:solidFill>
                <a:latin typeface="Calibri" pitchFamily="34" charset="0"/>
              </a:endParaRPr>
            </a:p>
          </p:txBody>
        </p:sp>
        <p:sp>
          <p:nvSpPr>
            <p:cNvPr id="129" name="Rounded Rectangle 76"/>
            <p:cNvSpPr>
              <a:spLocks noChangeArrowheads="1"/>
            </p:cNvSpPr>
            <p:nvPr/>
          </p:nvSpPr>
          <p:spPr bwMode="auto">
            <a:xfrm>
              <a:off x="6454775" y="2281238"/>
              <a:ext cx="838200" cy="304800"/>
            </a:xfrm>
            <a:prstGeom prst="roundRect">
              <a:avLst>
                <a:gd name="adj" fmla="val 16667"/>
              </a:avLst>
            </a:prstGeom>
            <a:gradFill rotWithShape="1">
              <a:gsLst>
                <a:gs pos="0">
                  <a:srgbClr val="333333"/>
                </a:gs>
                <a:gs pos="100000">
                  <a:srgbClr val="333333">
                    <a:gamma/>
                    <a:shade val="46275"/>
                    <a:invGamma/>
                  </a:srgbClr>
                </a:gs>
              </a:gsLst>
              <a:lin ang="5400000" scaled="1"/>
            </a:gradFill>
            <a:ln w="9525" algn="ctr">
              <a:solidFill>
                <a:srgbClr val="70BF62"/>
              </a:solidFill>
              <a:round/>
              <a:headEnd/>
              <a:tailEnd/>
            </a:ln>
            <a:effectLst>
              <a:outerShdw dist="20000" dir="5400000" rotWithShape="0">
                <a:srgbClr val="000000">
                  <a:alpha val="37999"/>
                </a:srgbClr>
              </a:outerShdw>
            </a:effectLst>
          </p:spPr>
          <p:txBody>
            <a:bodyPr anchor="ctr"/>
            <a:lstStyle/>
            <a:p>
              <a:pPr algn="ctr"/>
              <a:r>
                <a:rPr lang="en-US" sz="800" dirty="0">
                  <a:solidFill>
                    <a:schemeClr val="bg1"/>
                  </a:solidFill>
                  <a:latin typeface="Calibri" pitchFamily="34" charset="0"/>
                </a:rPr>
                <a:t>Application &amp; Platform</a:t>
              </a:r>
            </a:p>
          </p:txBody>
        </p:sp>
        <p:sp>
          <p:nvSpPr>
            <p:cNvPr id="130" name="TextBox 48"/>
            <p:cNvSpPr txBox="1">
              <a:spLocks noChangeArrowheads="1"/>
            </p:cNvSpPr>
            <p:nvPr/>
          </p:nvSpPr>
          <p:spPr bwMode="auto">
            <a:xfrm>
              <a:off x="7823200" y="2044700"/>
              <a:ext cx="914400" cy="622300"/>
            </a:xfrm>
            <a:prstGeom prst="rect">
              <a:avLst/>
            </a:prstGeom>
            <a:solidFill>
              <a:schemeClr val="bg1"/>
            </a:solidFill>
            <a:ln w="25400" algn="ctr">
              <a:solidFill>
                <a:schemeClr val="tx2"/>
              </a:solidFill>
              <a:miter lim="800000"/>
              <a:headEnd/>
              <a:tailEnd/>
            </a:ln>
          </p:spPr>
          <p:txBody>
            <a:bodyPr>
              <a:spAutoFit/>
            </a:bodyPr>
            <a:lstStyle/>
            <a:p>
              <a:pPr algn="ctr"/>
              <a:r>
                <a:rPr lang="en-US" sz="1100" b="1" dirty="0">
                  <a:solidFill>
                    <a:srgbClr val="000000"/>
                  </a:solidFill>
                  <a:latin typeface="Calibri" pitchFamily="34" charset="0"/>
                </a:rPr>
                <a:t>Bundle C</a:t>
              </a:r>
            </a:p>
            <a:p>
              <a:pPr algn="ctr"/>
              <a:endParaRPr lang="en-US" sz="1100" b="1" dirty="0">
                <a:solidFill>
                  <a:srgbClr val="000000"/>
                </a:solidFill>
                <a:latin typeface="Calibri" pitchFamily="34" charset="0"/>
              </a:endParaRPr>
            </a:p>
            <a:p>
              <a:pPr algn="ctr"/>
              <a:endParaRPr lang="en-US" sz="1100" b="1" dirty="0">
                <a:solidFill>
                  <a:srgbClr val="000000"/>
                </a:solidFill>
                <a:latin typeface="Calibri" pitchFamily="34" charset="0"/>
              </a:endParaRPr>
            </a:p>
          </p:txBody>
        </p:sp>
        <p:sp>
          <p:nvSpPr>
            <p:cNvPr id="131" name="Rounded Rectangle 76"/>
            <p:cNvSpPr>
              <a:spLocks noChangeArrowheads="1"/>
            </p:cNvSpPr>
            <p:nvPr/>
          </p:nvSpPr>
          <p:spPr bwMode="auto">
            <a:xfrm>
              <a:off x="7864475" y="2281238"/>
              <a:ext cx="838200" cy="304800"/>
            </a:xfrm>
            <a:prstGeom prst="roundRect">
              <a:avLst>
                <a:gd name="adj" fmla="val 16667"/>
              </a:avLst>
            </a:prstGeom>
            <a:gradFill rotWithShape="1">
              <a:gsLst>
                <a:gs pos="0">
                  <a:srgbClr val="333333"/>
                </a:gs>
                <a:gs pos="100000">
                  <a:srgbClr val="333333">
                    <a:gamma/>
                    <a:shade val="46275"/>
                    <a:invGamma/>
                  </a:srgbClr>
                </a:gs>
              </a:gsLst>
              <a:lin ang="5400000" scaled="1"/>
            </a:gradFill>
            <a:ln w="9525" algn="ctr">
              <a:solidFill>
                <a:srgbClr val="70BF62"/>
              </a:solidFill>
              <a:round/>
              <a:headEnd/>
              <a:tailEnd/>
            </a:ln>
            <a:effectLst>
              <a:outerShdw dist="20000" dir="5400000" rotWithShape="0">
                <a:srgbClr val="000000">
                  <a:alpha val="37999"/>
                </a:srgbClr>
              </a:outerShdw>
            </a:effectLst>
          </p:spPr>
          <p:txBody>
            <a:bodyPr anchor="ctr"/>
            <a:lstStyle/>
            <a:p>
              <a:pPr algn="ctr"/>
              <a:r>
                <a:rPr lang="en-US" sz="800" dirty="0">
                  <a:solidFill>
                    <a:schemeClr val="bg1"/>
                  </a:solidFill>
                  <a:latin typeface="Calibri" pitchFamily="34" charset="0"/>
                </a:rPr>
                <a:t>Application &amp; Platform</a:t>
              </a:r>
            </a:p>
          </p:txBody>
        </p:sp>
      </p:grpSp>
      <p:sp>
        <p:nvSpPr>
          <p:cNvPr id="54" name="Rectangle 53"/>
          <p:cNvSpPr/>
          <p:nvPr/>
        </p:nvSpPr>
        <p:spPr>
          <a:xfrm>
            <a:off x="312760" y="914400"/>
            <a:ext cx="4411640" cy="5158335"/>
          </a:xfrm>
          <a:prstGeom prst="rect">
            <a:avLst/>
          </a:prstGeom>
        </p:spPr>
        <p:txBody>
          <a:bodyPr wrap="square">
            <a:spAutoFit/>
          </a:bodyPr>
          <a:lstStyle/>
          <a:p>
            <a:pPr marL="231775" lvl="0" indent="-231775">
              <a:spcBef>
                <a:spcPct val="20000"/>
              </a:spcBef>
              <a:buClr>
                <a:srgbClr val="92D050"/>
              </a:buClr>
              <a:buSzPct val="120000"/>
            </a:pPr>
            <a:r>
              <a:rPr lang="en-US" sz="2400" dirty="0" smtClean="0">
                <a:solidFill>
                  <a:srgbClr val="5F5F5F">
                    <a:lumMod val="75000"/>
                  </a:srgbClr>
                </a:solidFill>
                <a:latin typeface="Calibri" pitchFamily="34" charset="0"/>
                <a:cs typeface="Arial"/>
              </a:rPr>
              <a:t>Bundling Resources:</a:t>
            </a:r>
          </a:p>
          <a:p>
            <a:pPr marL="231775" indent="-231775">
              <a:spcBef>
                <a:spcPct val="20000"/>
              </a:spcBef>
              <a:buClr>
                <a:srgbClr val="92D050"/>
              </a:buClr>
              <a:buSzPct val="120000"/>
              <a:buFont typeface="Arial" charset="0"/>
              <a:buChar char="•"/>
            </a:pPr>
            <a:r>
              <a:rPr lang="en-US" sz="2200" dirty="0" smtClean="0">
                <a:solidFill>
                  <a:schemeClr val="bg2">
                    <a:lumMod val="75000"/>
                  </a:schemeClr>
                </a:solidFill>
                <a:latin typeface="Calibri" pitchFamily="34" charset="0"/>
              </a:rPr>
              <a:t>It is a process of integrating a graded compute pool (CPU + memory) with a graded network pool and a graded storage pool</a:t>
            </a:r>
          </a:p>
          <a:p>
            <a:pPr marL="231775" lvl="0" indent="-231775">
              <a:spcBef>
                <a:spcPct val="20000"/>
              </a:spcBef>
              <a:buClr>
                <a:srgbClr val="92D050"/>
              </a:buClr>
              <a:buSzPct val="120000"/>
              <a:buFont typeface="Arial" charset="0"/>
              <a:buChar char="•"/>
            </a:pPr>
            <a:r>
              <a:rPr lang="en-US" sz="2200" dirty="0" smtClean="0">
                <a:solidFill>
                  <a:schemeClr val="bg2">
                    <a:lumMod val="75000"/>
                  </a:schemeClr>
                </a:solidFill>
                <a:latin typeface="Calibri" pitchFamily="34" charset="0"/>
                <a:cs typeface="Arial"/>
              </a:rPr>
              <a:t>A bundle may be associated with application and/or platform software used to create a Cloud service.</a:t>
            </a:r>
          </a:p>
          <a:p>
            <a:pPr marL="682625" lvl="1" indent="-341313">
              <a:spcBef>
                <a:spcPct val="20000"/>
              </a:spcBef>
              <a:buClr>
                <a:srgbClr val="FFC425"/>
              </a:buClr>
              <a:buSzPct val="90000"/>
              <a:buFont typeface="Webdings" pitchFamily="18" charset="2"/>
              <a:buChar char="4"/>
            </a:pPr>
            <a:r>
              <a:rPr lang="en-US" sz="2000" dirty="0" smtClean="0">
                <a:solidFill>
                  <a:schemeClr val="bg2">
                    <a:lumMod val="75000"/>
                  </a:schemeClr>
                </a:solidFill>
                <a:latin typeface="Calibri" pitchFamily="34" charset="0"/>
                <a:cs typeface="Arial"/>
              </a:rPr>
              <a:t>Exception </a:t>
            </a:r>
            <a:r>
              <a:rPr lang="en-US" sz="2000" dirty="0" err="1" smtClean="0">
                <a:solidFill>
                  <a:schemeClr val="bg2">
                    <a:lumMod val="75000"/>
                  </a:schemeClr>
                </a:solidFill>
                <a:latin typeface="Calibri" pitchFamily="34" charset="0"/>
                <a:cs typeface="Arial"/>
              </a:rPr>
              <a:t>IaaS</a:t>
            </a:r>
            <a:endParaRPr lang="en-US" sz="2000" dirty="0" smtClean="0">
              <a:solidFill>
                <a:schemeClr val="bg2">
                  <a:lumMod val="75000"/>
                </a:schemeClr>
              </a:solidFill>
              <a:latin typeface="Calibri" pitchFamily="34" charset="0"/>
              <a:cs typeface="Arial"/>
            </a:endParaRPr>
          </a:p>
          <a:p>
            <a:pPr marL="231775" indent="-231775">
              <a:spcBef>
                <a:spcPct val="20000"/>
              </a:spcBef>
              <a:buClr>
                <a:srgbClr val="92D050"/>
              </a:buClr>
              <a:buSzPct val="120000"/>
              <a:buFont typeface="Arial" charset="0"/>
              <a:buChar char="•"/>
            </a:pPr>
            <a:r>
              <a:rPr lang="en-US" sz="2200" dirty="0" smtClean="0">
                <a:solidFill>
                  <a:schemeClr val="bg2">
                    <a:lumMod val="75000"/>
                  </a:schemeClr>
                </a:solidFill>
                <a:latin typeface="Calibri" pitchFamily="34" charset="0"/>
                <a:cs typeface="Arial"/>
              </a:rPr>
              <a:t>Each bundle provides resources to create a Cloud service</a:t>
            </a:r>
          </a:p>
          <a:p>
            <a:pPr marL="682625" lvl="1" indent="-341313">
              <a:spcBef>
                <a:spcPct val="20000"/>
              </a:spcBef>
              <a:buClr>
                <a:srgbClr val="FFC425"/>
              </a:buClr>
              <a:buSzPct val="90000"/>
              <a:buFont typeface="Webdings" pitchFamily="18" charset="2"/>
              <a:buChar char="4"/>
            </a:pPr>
            <a:endParaRPr lang="en-US" sz="2200" dirty="0" smtClean="0">
              <a:solidFill>
                <a:srgbClr val="5F5F5F">
                  <a:lumMod val="75000"/>
                </a:srgbClr>
              </a:solidFill>
              <a:latin typeface="Calibri" pitchFamily="34" charset="0"/>
              <a:cs typeface="Arial"/>
            </a:endParaRPr>
          </a:p>
          <a:p>
            <a:pPr marL="682625" lvl="1" indent="-341313">
              <a:spcBef>
                <a:spcPct val="20000"/>
              </a:spcBef>
              <a:buClr>
                <a:srgbClr val="FFC425"/>
              </a:buClr>
              <a:buSzPct val="90000"/>
              <a:buFont typeface="Webdings" pitchFamily="18" charset="2"/>
              <a:buChar char="4"/>
            </a:pPr>
            <a:endParaRPr lang="en-US" dirty="0"/>
          </a:p>
        </p:txBody>
      </p:sp>
      <p:grpSp>
        <p:nvGrpSpPr>
          <p:cNvPr id="59" name="Group 58"/>
          <p:cNvGrpSpPr/>
          <p:nvPr/>
        </p:nvGrpSpPr>
        <p:grpSpPr>
          <a:xfrm rot="16200000">
            <a:off x="4779579" y="128140"/>
            <a:ext cx="256277" cy="1828799"/>
            <a:chOff x="-5486399" y="1144178"/>
            <a:chExt cx="1039019" cy="4061641"/>
          </a:xfrm>
          <a:effectLst/>
        </p:grpSpPr>
        <p:sp>
          <p:nvSpPr>
            <p:cNvPr id="60" name="Freeform 59"/>
            <p:cNvSpPr/>
            <p:nvPr/>
          </p:nvSpPr>
          <p:spPr>
            <a:xfrm>
              <a:off x="-5486399" y="1144178"/>
              <a:ext cx="1039019" cy="148431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1</a:t>
              </a:r>
              <a:endParaRPr lang="en-US" sz="1600" b="1" dirty="0">
                <a:solidFill>
                  <a:schemeClr val="tx2">
                    <a:lumMod val="75000"/>
                  </a:schemeClr>
                </a:solidFill>
                <a:latin typeface="Calibri" pitchFamily="34" charset="0"/>
              </a:endParaRPr>
            </a:p>
          </p:txBody>
        </p:sp>
        <p:sp>
          <p:nvSpPr>
            <p:cNvPr id="61" name="Freeform 60"/>
            <p:cNvSpPr/>
            <p:nvPr/>
          </p:nvSpPr>
          <p:spPr>
            <a:xfrm>
              <a:off x="-5486399" y="2432843"/>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vert" wrap="square" lIns="19050" tIns="538560" rIns="19051"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2</a:t>
              </a:r>
              <a:endParaRPr lang="en-US" sz="1600" b="1" dirty="0">
                <a:solidFill>
                  <a:schemeClr val="tx2">
                    <a:lumMod val="75000"/>
                  </a:schemeClr>
                </a:solidFill>
                <a:latin typeface="Calibri" pitchFamily="34" charset="0"/>
              </a:endParaRPr>
            </a:p>
          </p:txBody>
        </p:sp>
        <p:sp>
          <p:nvSpPr>
            <p:cNvPr id="66" name="Freeform 65"/>
            <p:cNvSpPr/>
            <p:nvPr/>
          </p:nvSpPr>
          <p:spPr>
            <a:xfrm>
              <a:off x="-5486399" y="3721507"/>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3</a:t>
              </a:r>
              <a:endParaRPr lang="en-US" sz="1600" b="1" kern="1200" dirty="0">
                <a:solidFill>
                  <a:schemeClr val="tx2">
                    <a:lumMod val="75000"/>
                  </a:schemeClr>
                </a:solidFill>
                <a:latin typeface="Calibri" pitchFamily="34" charset="0"/>
              </a:endParaRPr>
            </a:p>
          </p:txBody>
        </p:sp>
      </p:grpSp>
      <p:sp>
        <p:nvSpPr>
          <p:cNvPr id="67" name="Freeform 66"/>
          <p:cNvSpPr/>
          <p:nvPr/>
        </p:nvSpPr>
        <p:spPr>
          <a:xfrm rot="16200000">
            <a:off x="5938497" y="709159"/>
            <a:ext cx="256277" cy="668328"/>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4</a:t>
            </a:r>
            <a:endParaRPr lang="en-US" sz="1600" b="1" kern="1200" dirty="0">
              <a:solidFill>
                <a:schemeClr val="tx2">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86600" cy="762000"/>
          </a:xfrm>
        </p:spPr>
        <p:txBody>
          <a:bodyPr/>
          <a:lstStyle/>
          <a:p>
            <a:r>
              <a:rPr lang="en-US" dirty="0" smtClean="0"/>
              <a:t>Unified Management Software (contd.)</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63" name="Rectangle 62"/>
          <p:cNvSpPr/>
          <p:nvPr/>
        </p:nvSpPr>
        <p:spPr bwMode="auto">
          <a:xfrm>
            <a:off x="5638800" y="1752600"/>
            <a:ext cx="3200400" cy="4190999"/>
          </a:xfrm>
          <a:prstGeom prst="rect">
            <a:avLst/>
          </a:prstGeom>
          <a:ln>
            <a:solidFill>
              <a:srgbClr val="FFC000"/>
            </a:solidFill>
          </a:ln>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61" name="Rounded Rectangle 60"/>
          <p:cNvSpPr/>
          <p:nvPr/>
        </p:nvSpPr>
        <p:spPr>
          <a:xfrm>
            <a:off x="6778977" y="2008094"/>
            <a:ext cx="1905000" cy="1295400"/>
          </a:xfrm>
          <a:prstGeom prst="roundRect">
            <a:avLst/>
          </a:prstGeom>
          <a:noFill/>
          <a:ln w="3175"/>
        </p:spPr>
        <p:style>
          <a:lnRef idx="2">
            <a:schemeClr val="dk1"/>
          </a:lnRef>
          <a:fillRef idx="1">
            <a:schemeClr val="lt1"/>
          </a:fillRef>
          <a:effectRef idx="0">
            <a:schemeClr val="dk1"/>
          </a:effectRef>
          <a:fontRef idx="minor">
            <a:schemeClr val="dk1"/>
          </a:fontRef>
        </p:style>
        <p:txBody>
          <a:bodyPr rtlCol="0" anchor="ctr"/>
          <a:lstStyle/>
          <a:p>
            <a:r>
              <a:rPr lang="en-US" sz="900" b="1" dirty="0" smtClean="0">
                <a:latin typeface="Calibri" pitchFamily="34" charset="0"/>
              </a:rPr>
              <a:t>Service (SaaS) attributes:</a:t>
            </a:r>
          </a:p>
          <a:p>
            <a:r>
              <a:rPr lang="en-US" sz="900" dirty="0" smtClean="0">
                <a:latin typeface="Calibri" pitchFamily="34" charset="0"/>
              </a:rPr>
              <a:t>Application: SAP</a:t>
            </a:r>
          </a:p>
          <a:p>
            <a:r>
              <a:rPr lang="en-US" sz="900" dirty="0" smtClean="0">
                <a:latin typeface="Calibri" pitchFamily="34" charset="0"/>
              </a:rPr>
              <a:t>OS: Windows Server 2003</a:t>
            </a:r>
          </a:p>
          <a:p>
            <a:r>
              <a:rPr lang="en-US" sz="900" dirty="0" smtClean="0">
                <a:latin typeface="Calibri" pitchFamily="34" charset="0"/>
              </a:rPr>
              <a:t>CPU: 5.86 GHz</a:t>
            </a:r>
          </a:p>
          <a:p>
            <a:r>
              <a:rPr lang="en-US" sz="900" dirty="0" smtClean="0">
                <a:latin typeface="Calibri" pitchFamily="34" charset="0"/>
              </a:rPr>
              <a:t>Memory: 10 GB</a:t>
            </a:r>
          </a:p>
          <a:p>
            <a:r>
              <a:rPr lang="en-US" sz="900" dirty="0" smtClean="0">
                <a:latin typeface="Calibri" pitchFamily="34" charset="0"/>
              </a:rPr>
              <a:t>Storage: 100 GB</a:t>
            </a:r>
          </a:p>
          <a:p>
            <a:r>
              <a:rPr lang="en-US" sz="900" dirty="0" smtClean="0">
                <a:latin typeface="Calibri" pitchFamily="34" charset="0"/>
              </a:rPr>
              <a:t>Network Bandwidth: 1 </a:t>
            </a:r>
            <a:r>
              <a:rPr lang="en-US" sz="900" dirty="0" err="1" smtClean="0">
                <a:latin typeface="Calibri" pitchFamily="34" charset="0"/>
              </a:rPr>
              <a:t>Gbps</a:t>
            </a:r>
            <a:endParaRPr lang="en-US" sz="900" dirty="0" smtClean="0">
              <a:latin typeface="Calibri" pitchFamily="34" charset="0"/>
            </a:endParaRPr>
          </a:p>
          <a:p>
            <a:r>
              <a:rPr lang="en-US" sz="900" dirty="0" smtClean="0">
                <a:latin typeface="Calibri" pitchFamily="34" charset="0"/>
              </a:rPr>
              <a:t>Backup: 1 local and 1 remote</a:t>
            </a:r>
          </a:p>
          <a:p>
            <a:r>
              <a:rPr lang="en-US" sz="900" dirty="0" smtClean="0">
                <a:latin typeface="Calibri" pitchFamily="34" charset="0"/>
              </a:rPr>
              <a:t>Location: ABC</a:t>
            </a:r>
          </a:p>
        </p:txBody>
      </p:sp>
      <p:sp>
        <p:nvSpPr>
          <p:cNvPr id="91" name="Rounded Rectangle 4"/>
          <p:cNvSpPr/>
          <p:nvPr/>
        </p:nvSpPr>
        <p:spPr bwMode="auto">
          <a:xfrm>
            <a:off x="6187329" y="1591235"/>
            <a:ext cx="2042271" cy="301713"/>
          </a:xfrm>
          <a:prstGeom prst="rect">
            <a:avLst/>
          </a:prstGeom>
        </p:spPr>
        <p:style>
          <a:lnRef idx="0">
            <a:schemeClr val="accent4"/>
          </a:lnRef>
          <a:fillRef idx="3">
            <a:schemeClr val="accent4"/>
          </a:fillRef>
          <a:effectRef idx="3">
            <a:schemeClr val="accent4"/>
          </a:effectRef>
          <a:fontRef idx="minor">
            <a:schemeClr val="lt1"/>
          </a:fontRef>
        </p:style>
        <p:txBody>
          <a:bodyPr lIns="101362" tIns="0" rIns="101362" bIns="0" anchor="ctr"/>
          <a:lstStyle/>
          <a:p>
            <a:pPr lvl="0" algn="ctr" defTabSz="800100">
              <a:lnSpc>
                <a:spcPct val="90000"/>
              </a:lnSpc>
              <a:spcAft>
                <a:spcPct val="35000"/>
              </a:spcAft>
            </a:pPr>
            <a:r>
              <a:rPr lang="en-US" b="1" dirty="0" smtClean="0">
                <a:latin typeface="Calibri" pitchFamily="34" charset="0"/>
              </a:rPr>
              <a:t>Service Examples</a:t>
            </a:r>
          </a:p>
        </p:txBody>
      </p:sp>
      <p:sp>
        <p:nvSpPr>
          <p:cNvPr id="46" name="Slide Number Placeholder 45"/>
          <p:cNvSpPr>
            <a:spLocks noGrp="1"/>
          </p:cNvSpPr>
          <p:nvPr>
            <p:ph type="sldNum" sz="quarter" idx="11"/>
          </p:nvPr>
        </p:nvSpPr>
        <p:spPr/>
        <p:txBody>
          <a:bodyPr/>
          <a:lstStyle/>
          <a:p>
            <a:pPr>
              <a:defRPr/>
            </a:pPr>
            <a:fld id="{5BA1DFFF-3F85-458B-986A-7762775E0CEF}" type="slidenum">
              <a:rPr lang="en-US" smtClean="0"/>
              <a:pPr>
                <a:defRPr/>
              </a:pPr>
              <a:t>14</a:t>
            </a:fld>
            <a:endParaRPr lang="en-US"/>
          </a:p>
        </p:txBody>
      </p:sp>
      <p:sp>
        <p:nvSpPr>
          <p:cNvPr id="47" name="Rounded Rectangle 46"/>
          <p:cNvSpPr/>
          <p:nvPr/>
        </p:nvSpPr>
        <p:spPr>
          <a:xfrm>
            <a:off x="6778977" y="3413561"/>
            <a:ext cx="1905000" cy="1295400"/>
          </a:xfrm>
          <a:prstGeom prst="roundRect">
            <a:avLst/>
          </a:prstGeom>
          <a:noFill/>
          <a:ln w="3175"/>
        </p:spPr>
        <p:style>
          <a:lnRef idx="2">
            <a:schemeClr val="dk1"/>
          </a:lnRef>
          <a:fillRef idx="1">
            <a:schemeClr val="lt1"/>
          </a:fillRef>
          <a:effectRef idx="0">
            <a:schemeClr val="dk1"/>
          </a:effectRef>
          <a:fontRef idx="minor">
            <a:schemeClr val="dk1"/>
          </a:fontRef>
        </p:style>
        <p:txBody>
          <a:bodyPr rtlCol="0" anchor="ctr"/>
          <a:lstStyle/>
          <a:p>
            <a:r>
              <a:rPr lang="en-US" sz="900" b="1" dirty="0" smtClean="0">
                <a:latin typeface="Calibri" pitchFamily="34" charset="0"/>
              </a:rPr>
              <a:t>Service (PaaS) attributes:</a:t>
            </a:r>
          </a:p>
          <a:p>
            <a:r>
              <a:rPr lang="en-US" sz="900" dirty="0" smtClean="0">
                <a:latin typeface="Calibri" pitchFamily="34" charset="0"/>
              </a:rPr>
              <a:t>OS: Windows Server 2008</a:t>
            </a:r>
          </a:p>
          <a:p>
            <a:r>
              <a:rPr lang="en-US" sz="900" dirty="0" smtClean="0">
                <a:latin typeface="Calibri" pitchFamily="34" charset="0"/>
              </a:rPr>
              <a:t>CPU: 2.93 GHz</a:t>
            </a:r>
          </a:p>
          <a:p>
            <a:r>
              <a:rPr lang="en-US" sz="900" dirty="0" smtClean="0">
                <a:latin typeface="Calibri" pitchFamily="34" charset="0"/>
              </a:rPr>
              <a:t>Memory: 4 GB</a:t>
            </a:r>
          </a:p>
          <a:p>
            <a:r>
              <a:rPr lang="en-US" sz="900" dirty="0" smtClean="0">
                <a:latin typeface="Calibri" pitchFamily="34" charset="0"/>
              </a:rPr>
              <a:t>Storage: 50 GB</a:t>
            </a:r>
          </a:p>
          <a:p>
            <a:r>
              <a:rPr lang="en-US" sz="900" dirty="0" smtClean="0">
                <a:latin typeface="Calibri" pitchFamily="34" charset="0"/>
              </a:rPr>
              <a:t>Network Bandwidth: 1 </a:t>
            </a:r>
            <a:r>
              <a:rPr lang="en-US" sz="900" dirty="0" err="1" smtClean="0">
                <a:latin typeface="Calibri" pitchFamily="34" charset="0"/>
              </a:rPr>
              <a:t>Gbps</a:t>
            </a:r>
            <a:endParaRPr lang="en-US" sz="900" dirty="0" smtClean="0">
              <a:latin typeface="Calibri" pitchFamily="34" charset="0"/>
            </a:endParaRPr>
          </a:p>
          <a:p>
            <a:r>
              <a:rPr lang="en-US" sz="900" dirty="0" smtClean="0">
                <a:latin typeface="Calibri" pitchFamily="34" charset="0"/>
              </a:rPr>
              <a:t>Backup: 1 local and 1 remote</a:t>
            </a:r>
          </a:p>
          <a:p>
            <a:r>
              <a:rPr lang="en-US" sz="900" dirty="0" smtClean="0">
                <a:latin typeface="Calibri" pitchFamily="34" charset="0"/>
              </a:rPr>
              <a:t>Location: XYZ</a:t>
            </a:r>
            <a:endParaRPr lang="en-US" sz="900" dirty="0">
              <a:latin typeface="Calibri" pitchFamily="34" charset="0"/>
            </a:endParaRPr>
          </a:p>
        </p:txBody>
      </p:sp>
      <p:sp>
        <p:nvSpPr>
          <p:cNvPr id="48" name="Rounded Rectangle 47"/>
          <p:cNvSpPr/>
          <p:nvPr/>
        </p:nvSpPr>
        <p:spPr>
          <a:xfrm>
            <a:off x="6778977" y="4841606"/>
            <a:ext cx="1905000" cy="990600"/>
          </a:xfrm>
          <a:prstGeom prst="roundRect">
            <a:avLst/>
          </a:prstGeom>
          <a:noFill/>
          <a:ln w="3175"/>
        </p:spPr>
        <p:style>
          <a:lnRef idx="2">
            <a:schemeClr val="dk1"/>
          </a:lnRef>
          <a:fillRef idx="1">
            <a:schemeClr val="lt1"/>
          </a:fillRef>
          <a:effectRef idx="0">
            <a:schemeClr val="dk1"/>
          </a:effectRef>
          <a:fontRef idx="minor">
            <a:schemeClr val="dk1"/>
          </a:fontRef>
        </p:style>
        <p:txBody>
          <a:bodyPr rtlCol="0" anchor="ctr"/>
          <a:lstStyle/>
          <a:p>
            <a:r>
              <a:rPr lang="en-US" sz="900" b="1" dirty="0" smtClean="0">
                <a:latin typeface="Calibri" pitchFamily="34" charset="0"/>
              </a:rPr>
              <a:t>Service (IaaS) attributes:</a:t>
            </a:r>
          </a:p>
          <a:p>
            <a:r>
              <a:rPr lang="en-US" sz="900" dirty="0" smtClean="0">
                <a:latin typeface="Calibri" pitchFamily="34" charset="0"/>
              </a:rPr>
              <a:t>CPU: 5.86 GHz</a:t>
            </a:r>
          </a:p>
          <a:p>
            <a:r>
              <a:rPr lang="en-US" sz="900" dirty="0" smtClean="0">
                <a:latin typeface="Calibri" pitchFamily="34" charset="0"/>
              </a:rPr>
              <a:t>Memory: 10 GB</a:t>
            </a:r>
          </a:p>
          <a:p>
            <a:r>
              <a:rPr lang="en-US" sz="900" dirty="0" smtClean="0">
                <a:latin typeface="Calibri" pitchFamily="34" charset="0"/>
              </a:rPr>
              <a:t>Storage: 80 GB</a:t>
            </a:r>
          </a:p>
          <a:p>
            <a:r>
              <a:rPr lang="en-US" sz="900" dirty="0" smtClean="0">
                <a:latin typeface="Calibri" pitchFamily="34" charset="0"/>
              </a:rPr>
              <a:t>Network Bandwidth: 1 </a:t>
            </a:r>
            <a:r>
              <a:rPr lang="en-US" sz="900" dirty="0" err="1" smtClean="0">
                <a:latin typeface="Calibri" pitchFamily="34" charset="0"/>
              </a:rPr>
              <a:t>Gbps</a:t>
            </a:r>
            <a:endParaRPr lang="en-US" sz="900" dirty="0" smtClean="0">
              <a:latin typeface="Calibri" pitchFamily="34" charset="0"/>
            </a:endParaRPr>
          </a:p>
          <a:p>
            <a:r>
              <a:rPr lang="en-US" sz="900" dirty="0" smtClean="0">
                <a:latin typeface="Calibri" pitchFamily="34" charset="0"/>
              </a:rPr>
              <a:t>Backup: 1 local and 1 remote</a:t>
            </a:r>
          </a:p>
          <a:p>
            <a:r>
              <a:rPr lang="en-US" sz="900" dirty="0" smtClean="0">
                <a:latin typeface="Calibri" pitchFamily="34" charset="0"/>
              </a:rPr>
              <a:t>Location: ABC</a:t>
            </a:r>
            <a:endParaRPr lang="en-US" sz="900" dirty="0">
              <a:latin typeface="Calibri" pitchFamily="34" charset="0"/>
            </a:endParaRPr>
          </a:p>
        </p:txBody>
      </p:sp>
      <p:pic>
        <p:nvPicPr>
          <p:cNvPr id="69" name="Picture 43" descr="Picture5"/>
          <p:cNvPicPr>
            <a:picLocks noChangeAspect="1" noChangeArrowheads="1"/>
          </p:cNvPicPr>
          <p:nvPr/>
        </p:nvPicPr>
        <p:blipFill>
          <a:blip r:embed="rId3" cstate="print"/>
          <a:srcRect/>
          <a:stretch>
            <a:fillRect/>
          </a:stretch>
        </p:blipFill>
        <p:spPr bwMode="auto">
          <a:xfrm>
            <a:off x="5748867" y="3517371"/>
            <a:ext cx="871537" cy="1122363"/>
          </a:xfrm>
          <a:prstGeom prst="rect">
            <a:avLst/>
          </a:prstGeom>
          <a:noFill/>
        </p:spPr>
      </p:pic>
      <p:pic>
        <p:nvPicPr>
          <p:cNvPr id="71" name="Picture 20" descr="VM.png"/>
          <p:cNvPicPr>
            <a:picLocks noChangeAspect="1"/>
          </p:cNvPicPr>
          <p:nvPr/>
        </p:nvPicPr>
        <p:blipFill>
          <a:blip r:embed="rId4" cstate="print"/>
          <a:srcRect/>
          <a:stretch>
            <a:fillRect/>
          </a:stretch>
        </p:blipFill>
        <p:spPr bwMode="auto">
          <a:xfrm>
            <a:off x="5748867" y="4767615"/>
            <a:ext cx="871538" cy="1122363"/>
          </a:xfrm>
          <a:prstGeom prst="rect">
            <a:avLst/>
          </a:prstGeom>
          <a:noFill/>
          <a:ln w="9525">
            <a:noFill/>
            <a:miter lim="800000"/>
            <a:headEnd/>
            <a:tailEnd/>
          </a:ln>
        </p:spPr>
      </p:pic>
      <p:grpSp>
        <p:nvGrpSpPr>
          <p:cNvPr id="24" name="Group 42"/>
          <p:cNvGrpSpPr>
            <a:grpSpLocks/>
          </p:cNvGrpSpPr>
          <p:nvPr/>
        </p:nvGrpSpPr>
        <p:grpSpPr bwMode="auto">
          <a:xfrm>
            <a:off x="5746044" y="2190273"/>
            <a:ext cx="871538" cy="1010127"/>
            <a:chOff x="3552" y="528"/>
            <a:chExt cx="549" cy="707"/>
          </a:xfrm>
        </p:grpSpPr>
        <p:pic>
          <p:nvPicPr>
            <p:cNvPr id="25" name="Picture 20" descr="VM.png"/>
            <p:cNvPicPr>
              <a:picLocks noChangeAspect="1"/>
            </p:cNvPicPr>
            <p:nvPr/>
          </p:nvPicPr>
          <p:blipFill>
            <a:blip r:embed="rId4" cstate="print"/>
            <a:srcRect/>
            <a:stretch>
              <a:fillRect/>
            </a:stretch>
          </p:blipFill>
          <p:spPr bwMode="auto">
            <a:xfrm>
              <a:off x="3552" y="528"/>
              <a:ext cx="549" cy="707"/>
            </a:xfrm>
            <a:prstGeom prst="rect">
              <a:avLst/>
            </a:prstGeom>
            <a:noFill/>
            <a:ln w="9525">
              <a:noFill/>
              <a:miter lim="800000"/>
              <a:headEnd/>
              <a:tailEnd/>
            </a:ln>
          </p:spPr>
        </p:pic>
        <p:pic>
          <p:nvPicPr>
            <p:cNvPr id="26" name="Picture 5" descr="AP_OS Single.png"/>
            <p:cNvPicPr>
              <a:picLocks noChangeAspect="1"/>
            </p:cNvPicPr>
            <p:nvPr/>
          </p:nvPicPr>
          <p:blipFill>
            <a:blip r:embed="rId5" cstate="print"/>
            <a:srcRect/>
            <a:stretch>
              <a:fillRect/>
            </a:stretch>
          </p:blipFill>
          <p:spPr bwMode="auto">
            <a:xfrm>
              <a:off x="3680" y="576"/>
              <a:ext cx="299" cy="484"/>
            </a:xfrm>
            <a:prstGeom prst="rect">
              <a:avLst/>
            </a:prstGeom>
            <a:noFill/>
            <a:ln w="9525">
              <a:noFill/>
              <a:miter lim="800000"/>
              <a:headEnd/>
              <a:tailEnd/>
            </a:ln>
          </p:spPr>
        </p:pic>
      </p:grpSp>
      <p:sp>
        <p:nvSpPr>
          <p:cNvPr id="27" name="Rectangle 26"/>
          <p:cNvSpPr/>
          <p:nvPr/>
        </p:nvSpPr>
        <p:spPr>
          <a:xfrm>
            <a:off x="312760" y="914400"/>
            <a:ext cx="4945040" cy="5835444"/>
          </a:xfrm>
          <a:prstGeom prst="rect">
            <a:avLst/>
          </a:prstGeom>
        </p:spPr>
        <p:txBody>
          <a:bodyPr wrap="square">
            <a:spAutoFit/>
          </a:bodyPr>
          <a:lstStyle/>
          <a:p>
            <a:pPr marL="231775" lvl="0" indent="-231775">
              <a:spcBef>
                <a:spcPct val="20000"/>
              </a:spcBef>
              <a:buClr>
                <a:srgbClr val="92D050"/>
              </a:buClr>
              <a:buSzPct val="120000"/>
            </a:pPr>
            <a:r>
              <a:rPr lang="en-US" sz="2400" dirty="0" smtClean="0">
                <a:solidFill>
                  <a:srgbClr val="5F5F5F">
                    <a:lumMod val="75000"/>
                  </a:srgbClr>
                </a:solidFill>
                <a:latin typeface="Calibri" pitchFamily="34" charset="0"/>
                <a:cs typeface="Arial"/>
              </a:rPr>
              <a:t>Defining Services:</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It is a process of documenting attributes of all Cloud services that are to be created from different bundles.</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Service attributes are:</a:t>
            </a:r>
          </a:p>
          <a:p>
            <a:pPr marL="682625" lvl="1" indent="-341313">
              <a:spcBef>
                <a:spcPct val="20000"/>
              </a:spcBef>
              <a:buClr>
                <a:srgbClr val="FFC425"/>
              </a:buClr>
              <a:buSzPct val="90000"/>
              <a:buFont typeface="Webdings" pitchFamily="18" charset="2"/>
              <a:buChar char="4"/>
            </a:pPr>
            <a:r>
              <a:rPr lang="en-US" sz="2000" dirty="0" smtClean="0">
                <a:solidFill>
                  <a:schemeClr val="bg2">
                    <a:lumMod val="75000"/>
                  </a:schemeClr>
                </a:solidFill>
                <a:latin typeface="Calibri" pitchFamily="34" charset="0"/>
                <a:cs typeface="+mn-cs"/>
              </a:rPr>
              <a:t>CPU, memory, network bandwidth and storage capacity</a:t>
            </a:r>
          </a:p>
          <a:p>
            <a:pPr marL="682625" lvl="1" indent="-341313">
              <a:spcBef>
                <a:spcPct val="20000"/>
              </a:spcBef>
              <a:buClr>
                <a:srgbClr val="FFC425"/>
              </a:buClr>
              <a:buSzPct val="90000"/>
              <a:buFont typeface="Webdings" pitchFamily="18" charset="2"/>
              <a:buChar char="4"/>
            </a:pPr>
            <a:r>
              <a:rPr lang="en-US" sz="2000" dirty="0" smtClean="0">
                <a:solidFill>
                  <a:schemeClr val="bg2">
                    <a:lumMod val="75000"/>
                  </a:schemeClr>
                </a:solidFill>
                <a:latin typeface="Calibri" pitchFamily="34" charset="0"/>
                <a:cs typeface="+mn-cs"/>
              </a:rPr>
              <a:t>Name and description of applications and platform softwares</a:t>
            </a:r>
          </a:p>
          <a:p>
            <a:pPr marL="682625" lvl="1" indent="-341313">
              <a:spcBef>
                <a:spcPct val="20000"/>
              </a:spcBef>
              <a:buClr>
                <a:srgbClr val="FFC425"/>
              </a:buClr>
              <a:buSzPct val="90000"/>
              <a:buFont typeface="Webdings" pitchFamily="18" charset="2"/>
              <a:buChar char="4"/>
            </a:pPr>
            <a:r>
              <a:rPr lang="en-US" sz="2000" dirty="0" smtClean="0">
                <a:solidFill>
                  <a:schemeClr val="bg2">
                    <a:lumMod val="75000"/>
                  </a:schemeClr>
                </a:solidFill>
                <a:latin typeface="Calibri" pitchFamily="34" charset="0"/>
                <a:cs typeface="+mn-cs"/>
              </a:rPr>
              <a:t>VDC location from where resources are to be allocated </a:t>
            </a:r>
          </a:p>
          <a:p>
            <a:pPr marL="682625" lvl="1" indent="-341313">
              <a:spcBef>
                <a:spcPct val="20000"/>
              </a:spcBef>
              <a:buClr>
                <a:srgbClr val="FFC425"/>
              </a:buClr>
              <a:buSzPct val="90000"/>
              <a:buFont typeface="Webdings" pitchFamily="18" charset="2"/>
              <a:buChar char="4"/>
            </a:pPr>
            <a:r>
              <a:rPr lang="en-US" sz="2000" dirty="0" smtClean="0">
                <a:solidFill>
                  <a:schemeClr val="bg2">
                    <a:lumMod val="75000"/>
                  </a:schemeClr>
                </a:solidFill>
                <a:latin typeface="Calibri" pitchFamily="34" charset="0"/>
                <a:cs typeface="+mn-cs"/>
              </a:rPr>
              <a:t>Backup policy</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Service attributes are associated with VMs</a:t>
            </a:r>
          </a:p>
          <a:p>
            <a:pPr marL="682625" lvl="1" indent="-341313">
              <a:spcBef>
                <a:spcPct val="20000"/>
              </a:spcBef>
              <a:buClr>
                <a:srgbClr val="FFC425"/>
              </a:buClr>
              <a:buSzPct val="90000"/>
              <a:buFont typeface="Webdings" pitchFamily="18" charset="2"/>
              <a:buChar char="4"/>
            </a:pPr>
            <a:endParaRPr lang="en-US" sz="2200" dirty="0" smtClean="0">
              <a:solidFill>
                <a:srgbClr val="5F5F5F">
                  <a:lumMod val="75000"/>
                </a:srgbClr>
              </a:solidFill>
              <a:latin typeface="Calibri" pitchFamily="34" charset="0"/>
              <a:cs typeface="Arial"/>
            </a:endParaRPr>
          </a:p>
          <a:p>
            <a:pPr marL="682625" lvl="1" indent="-341313">
              <a:spcBef>
                <a:spcPct val="20000"/>
              </a:spcBef>
              <a:buClr>
                <a:srgbClr val="FFC425"/>
              </a:buClr>
              <a:buSzPct val="90000"/>
              <a:buFont typeface="Webdings" pitchFamily="18" charset="2"/>
              <a:buChar char="4"/>
            </a:pPr>
            <a:endParaRPr lang="en-US" dirty="0"/>
          </a:p>
        </p:txBody>
      </p:sp>
      <p:grpSp>
        <p:nvGrpSpPr>
          <p:cNvPr id="22" name="Group 21"/>
          <p:cNvGrpSpPr/>
          <p:nvPr/>
        </p:nvGrpSpPr>
        <p:grpSpPr>
          <a:xfrm rot="16200000">
            <a:off x="4779579" y="128140"/>
            <a:ext cx="256277" cy="1828799"/>
            <a:chOff x="-5486399" y="1144178"/>
            <a:chExt cx="1039019" cy="4061641"/>
          </a:xfrm>
          <a:effectLst/>
        </p:grpSpPr>
        <p:sp>
          <p:nvSpPr>
            <p:cNvPr id="23" name="Freeform 22"/>
            <p:cNvSpPr/>
            <p:nvPr/>
          </p:nvSpPr>
          <p:spPr>
            <a:xfrm>
              <a:off x="-5486399" y="1144178"/>
              <a:ext cx="1039019" cy="148431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1</a:t>
              </a:r>
              <a:endParaRPr lang="en-US" sz="1600" b="1" dirty="0">
                <a:solidFill>
                  <a:schemeClr val="tx2">
                    <a:lumMod val="75000"/>
                  </a:schemeClr>
                </a:solidFill>
                <a:latin typeface="Calibri" pitchFamily="34" charset="0"/>
              </a:endParaRPr>
            </a:p>
          </p:txBody>
        </p:sp>
        <p:sp>
          <p:nvSpPr>
            <p:cNvPr id="28" name="Freeform 27"/>
            <p:cNvSpPr/>
            <p:nvPr/>
          </p:nvSpPr>
          <p:spPr>
            <a:xfrm>
              <a:off x="-5486399" y="2432843"/>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2</a:t>
              </a:r>
            </a:p>
          </p:txBody>
        </p:sp>
        <p:sp>
          <p:nvSpPr>
            <p:cNvPr id="29" name="Freeform 28"/>
            <p:cNvSpPr/>
            <p:nvPr/>
          </p:nvSpPr>
          <p:spPr>
            <a:xfrm>
              <a:off x="-5486399" y="3721507"/>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vert" wrap="square" lIns="19050" tIns="538560" rIns="19051" bIns="538559" numCol="1" spcCol="1270" anchor="ctr" anchorCtr="0">
              <a:noAutofit/>
            </a:bodyPr>
            <a:lstStyle/>
            <a:p>
              <a:pPr lvl="0" algn="ctr" defTabSz="1333500">
                <a:lnSpc>
                  <a:spcPct val="90000"/>
                </a:lnSpc>
                <a:spcAft>
                  <a:spcPct val="35000"/>
                </a:spcAft>
              </a:pPr>
              <a:r>
                <a:rPr lang="en-US" sz="1600" b="1" dirty="0" smtClean="0">
                  <a:solidFill>
                    <a:schemeClr val="tx2">
                      <a:lumMod val="75000"/>
                    </a:schemeClr>
                  </a:solidFill>
                  <a:latin typeface="Calibri" pitchFamily="34" charset="0"/>
                </a:rPr>
                <a:t>3</a:t>
              </a:r>
              <a:endParaRPr lang="en-US" sz="1600" b="1" dirty="0">
                <a:solidFill>
                  <a:schemeClr val="tx2">
                    <a:lumMod val="75000"/>
                  </a:schemeClr>
                </a:solidFill>
                <a:latin typeface="Calibri" pitchFamily="34" charset="0"/>
              </a:endParaRPr>
            </a:p>
          </p:txBody>
        </p:sp>
      </p:grpSp>
      <p:sp>
        <p:nvSpPr>
          <p:cNvPr id="30" name="Freeform 29"/>
          <p:cNvSpPr/>
          <p:nvPr/>
        </p:nvSpPr>
        <p:spPr>
          <a:xfrm rot="16200000">
            <a:off x="5938497" y="709159"/>
            <a:ext cx="256277" cy="668328"/>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Bef>
                <a:spcPct val="0"/>
              </a:spcBef>
              <a:spcAft>
                <a:spcPct val="35000"/>
              </a:spcAft>
            </a:pPr>
            <a:r>
              <a:rPr lang="en-US" sz="1600" b="1" kern="1200" dirty="0" smtClean="0">
                <a:solidFill>
                  <a:schemeClr val="tx2">
                    <a:lumMod val="75000"/>
                  </a:schemeClr>
                </a:solidFill>
                <a:latin typeface="Calibri" pitchFamily="34" charset="0"/>
              </a:rPr>
              <a:t>4</a:t>
            </a:r>
            <a:endParaRPr lang="en-US" sz="1600" b="1" kern="1200" dirty="0">
              <a:solidFill>
                <a:schemeClr val="tx2">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86600" cy="762000"/>
          </a:xfrm>
        </p:spPr>
        <p:txBody>
          <a:bodyPr/>
          <a:lstStyle/>
          <a:p>
            <a:r>
              <a:rPr lang="en-US" dirty="0" smtClean="0"/>
              <a:t>Unified Management Software (contd.)</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15</a:t>
            </a:fld>
            <a:endParaRPr lang="en-US"/>
          </a:p>
        </p:txBody>
      </p:sp>
      <p:grpSp>
        <p:nvGrpSpPr>
          <p:cNvPr id="34" name="Group 33"/>
          <p:cNvGrpSpPr/>
          <p:nvPr/>
        </p:nvGrpSpPr>
        <p:grpSpPr>
          <a:xfrm>
            <a:off x="5197606" y="1371600"/>
            <a:ext cx="3668890" cy="3901262"/>
            <a:chOff x="5197606" y="1371600"/>
            <a:chExt cx="3668890" cy="3901262"/>
          </a:xfrm>
        </p:grpSpPr>
        <p:sp>
          <p:nvSpPr>
            <p:cNvPr id="112" name="Up Arrow 111"/>
            <p:cNvSpPr/>
            <p:nvPr/>
          </p:nvSpPr>
          <p:spPr>
            <a:xfrm>
              <a:off x="6907390" y="2746375"/>
              <a:ext cx="381000" cy="685800"/>
            </a:xfrm>
            <a:prstGeom prst="upArrow">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endParaRPr lang="en-US"/>
            </a:p>
          </p:txBody>
        </p:sp>
        <p:grpSp>
          <p:nvGrpSpPr>
            <p:cNvPr id="118" name="Group 72"/>
            <p:cNvGrpSpPr>
              <a:grpSpLocks/>
            </p:cNvGrpSpPr>
            <p:nvPr/>
          </p:nvGrpSpPr>
          <p:grpSpPr bwMode="auto">
            <a:xfrm>
              <a:off x="6602590" y="1752600"/>
              <a:ext cx="457200" cy="588963"/>
              <a:chOff x="5562600" y="1905000"/>
              <a:chExt cx="871656" cy="1121571"/>
            </a:xfrm>
          </p:grpSpPr>
          <p:pic>
            <p:nvPicPr>
              <p:cNvPr id="132" name="Picture 71" descr="VM.png"/>
              <p:cNvPicPr>
                <a:picLocks noChangeAspect="1"/>
              </p:cNvPicPr>
              <p:nvPr/>
            </p:nvPicPr>
            <p:blipFill>
              <a:blip r:embed="rId3" cstate="print"/>
              <a:srcRect/>
              <a:stretch>
                <a:fillRect/>
              </a:stretch>
            </p:blipFill>
            <p:spPr bwMode="auto">
              <a:xfrm>
                <a:off x="5562600" y="1905000"/>
                <a:ext cx="871656" cy="1121571"/>
              </a:xfrm>
              <a:prstGeom prst="rect">
                <a:avLst/>
              </a:prstGeom>
              <a:noFill/>
              <a:ln w="9525">
                <a:noFill/>
                <a:miter lim="800000"/>
                <a:headEnd/>
                <a:tailEnd/>
              </a:ln>
            </p:spPr>
          </p:pic>
          <p:pic>
            <p:nvPicPr>
              <p:cNvPr id="133" name="Picture 70" descr="AP_OS Single.png"/>
              <p:cNvPicPr>
                <a:picLocks noChangeAspect="1"/>
              </p:cNvPicPr>
              <p:nvPr/>
            </p:nvPicPr>
            <p:blipFill>
              <a:blip r:embed="rId4" cstate="print"/>
              <a:srcRect/>
              <a:stretch>
                <a:fillRect/>
              </a:stretch>
            </p:blipFill>
            <p:spPr bwMode="auto">
              <a:xfrm>
                <a:off x="5768050" y="1975167"/>
                <a:ext cx="475449" cy="768033"/>
              </a:xfrm>
              <a:prstGeom prst="rect">
                <a:avLst/>
              </a:prstGeom>
              <a:noFill/>
              <a:ln w="9525">
                <a:noFill/>
                <a:miter lim="800000"/>
                <a:headEnd/>
                <a:tailEnd/>
              </a:ln>
            </p:spPr>
          </p:pic>
        </p:grpSp>
        <p:grpSp>
          <p:nvGrpSpPr>
            <p:cNvPr id="119" name="Group 73"/>
            <p:cNvGrpSpPr>
              <a:grpSpLocks/>
            </p:cNvGrpSpPr>
            <p:nvPr/>
          </p:nvGrpSpPr>
          <p:grpSpPr bwMode="auto">
            <a:xfrm>
              <a:off x="6831190" y="1905000"/>
              <a:ext cx="457200" cy="588963"/>
              <a:chOff x="5562600" y="1905000"/>
              <a:chExt cx="871656" cy="1121571"/>
            </a:xfrm>
          </p:grpSpPr>
          <p:pic>
            <p:nvPicPr>
              <p:cNvPr id="130" name="Picture 74" descr="VM.png"/>
              <p:cNvPicPr>
                <a:picLocks noChangeAspect="1"/>
              </p:cNvPicPr>
              <p:nvPr/>
            </p:nvPicPr>
            <p:blipFill>
              <a:blip r:embed="rId3" cstate="print"/>
              <a:srcRect/>
              <a:stretch>
                <a:fillRect/>
              </a:stretch>
            </p:blipFill>
            <p:spPr bwMode="auto">
              <a:xfrm>
                <a:off x="5562600" y="1905000"/>
                <a:ext cx="871656" cy="1121571"/>
              </a:xfrm>
              <a:prstGeom prst="rect">
                <a:avLst/>
              </a:prstGeom>
              <a:noFill/>
              <a:ln w="9525">
                <a:noFill/>
                <a:miter lim="800000"/>
                <a:headEnd/>
                <a:tailEnd/>
              </a:ln>
            </p:spPr>
          </p:pic>
          <p:pic>
            <p:nvPicPr>
              <p:cNvPr id="131" name="Picture 75" descr="AP_OS Single.png"/>
              <p:cNvPicPr>
                <a:picLocks noChangeAspect="1"/>
              </p:cNvPicPr>
              <p:nvPr/>
            </p:nvPicPr>
            <p:blipFill>
              <a:blip r:embed="rId4" cstate="print"/>
              <a:srcRect/>
              <a:stretch>
                <a:fillRect/>
              </a:stretch>
            </p:blipFill>
            <p:spPr bwMode="auto">
              <a:xfrm>
                <a:off x="5768050" y="1975167"/>
                <a:ext cx="475449" cy="768033"/>
              </a:xfrm>
              <a:prstGeom prst="rect">
                <a:avLst/>
              </a:prstGeom>
              <a:noFill/>
              <a:ln w="9525">
                <a:noFill/>
                <a:miter lim="800000"/>
                <a:headEnd/>
                <a:tailEnd/>
              </a:ln>
            </p:spPr>
          </p:pic>
        </p:grpSp>
        <p:grpSp>
          <p:nvGrpSpPr>
            <p:cNvPr id="120" name="Group 76"/>
            <p:cNvGrpSpPr>
              <a:grpSpLocks/>
            </p:cNvGrpSpPr>
            <p:nvPr/>
          </p:nvGrpSpPr>
          <p:grpSpPr bwMode="auto">
            <a:xfrm>
              <a:off x="7059790" y="2057400"/>
              <a:ext cx="457200" cy="588963"/>
              <a:chOff x="5562600" y="1905000"/>
              <a:chExt cx="871656" cy="1121571"/>
            </a:xfrm>
          </p:grpSpPr>
          <p:pic>
            <p:nvPicPr>
              <p:cNvPr id="128" name="Picture 77" descr="VM.png"/>
              <p:cNvPicPr>
                <a:picLocks noChangeAspect="1"/>
              </p:cNvPicPr>
              <p:nvPr/>
            </p:nvPicPr>
            <p:blipFill>
              <a:blip r:embed="rId3" cstate="print"/>
              <a:srcRect/>
              <a:stretch>
                <a:fillRect/>
              </a:stretch>
            </p:blipFill>
            <p:spPr bwMode="auto">
              <a:xfrm>
                <a:off x="5562600" y="1905000"/>
                <a:ext cx="871656" cy="1121571"/>
              </a:xfrm>
              <a:prstGeom prst="rect">
                <a:avLst/>
              </a:prstGeom>
              <a:noFill/>
              <a:ln w="9525">
                <a:noFill/>
                <a:miter lim="800000"/>
                <a:headEnd/>
                <a:tailEnd/>
              </a:ln>
            </p:spPr>
          </p:pic>
          <p:pic>
            <p:nvPicPr>
              <p:cNvPr id="129" name="Picture 78" descr="AP_OS Single.png"/>
              <p:cNvPicPr>
                <a:picLocks noChangeAspect="1"/>
              </p:cNvPicPr>
              <p:nvPr/>
            </p:nvPicPr>
            <p:blipFill>
              <a:blip r:embed="rId4" cstate="print"/>
              <a:srcRect/>
              <a:stretch>
                <a:fillRect/>
              </a:stretch>
            </p:blipFill>
            <p:spPr bwMode="auto">
              <a:xfrm>
                <a:off x="5768050" y="1975167"/>
                <a:ext cx="475449" cy="768033"/>
              </a:xfrm>
              <a:prstGeom prst="rect">
                <a:avLst/>
              </a:prstGeom>
              <a:noFill/>
              <a:ln w="9525">
                <a:noFill/>
                <a:miter lim="800000"/>
                <a:headEnd/>
                <a:tailEnd/>
              </a:ln>
            </p:spPr>
          </p:pic>
        </p:grpSp>
        <p:sp>
          <p:nvSpPr>
            <p:cNvPr id="122" name="Rounded Rectangle 121"/>
            <p:cNvSpPr/>
            <p:nvPr/>
          </p:nvSpPr>
          <p:spPr>
            <a:xfrm>
              <a:off x="6297790" y="1638300"/>
              <a:ext cx="1600200" cy="1066800"/>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23" name="TextBox 62"/>
            <p:cNvSpPr txBox="1">
              <a:spLocks noChangeArrowheads="1"/>
            </p:cNvSpPr>
            <p:nvPr/>
          </p:nvSpPr>
          <p:spPr bwMode="auto">
            <a:xfrm>
              <a:off x="6450190" y="1371600"/>
              <a:ext cx="1322210" cy="276999"/>
            </a:xfrm>
            <a:prstGeom prst="rect">
              <a:avLst/>
            </a:prstGeom>
            <a:noFill/>
            <a:ln w="9525">
              <a:noFill/>
              <a:miter lim="800000"/>
              <a:headEnd/>
              <a:tailEnd/>
            </a:ln>
          </p:spPr>
          <p:txBody>
            <a:bodyPr wrap="square">
              <a:spAutoFit/>
            </a:bodyPr>
            <a:lstStyle/>
            <a:p>
              <a:r>
                <a:rPr lang="en-US" sz="1200" b="1" dirty="0">
                  <a:latin typeface="Calibri" pitchFamily="34" charset="0"/>
                </a:rPr>
                <a:t>Service Instances</a:t>
              </a:r>
            </a:p>
          </p:txBody>
        </p:sp>
        <p:sp>
          <p:nvSpPr>
            <p:cNvPr id="113" name="Rounded Rectangle 112"/>
            <p:cNvSpPr>
              <a:spLocks noChangeArrowheads="1"/>
            </p:cNvSpPr>
            <p:nvPr/>
          </p:nvSpPr>
          <p:spPr bwMode="auto">
            <a:xfrm>
              <a:off x="5197606" y="3505200"/>
              <a:ext cx="3668890" cy="1477963"/>
            </a:xfrm>
            <a:prstGeom prst="roundRect">
              <a:avLst>
                <a:gd name="adj" fmla="val 16667"/>
              </a:avLst>
            </a:prstGeom>
            <a:solidFill>
              <a:srgbClr val="CCFFCC"/>
            </a:solidFill>
            <a:ln w="9525" algn="ctr">
              <a:solidFill>
                <a:srgbClr val="800000"/>
              </a:solidFill>
              <a:round/>
              <a:headEnd/>
              <a:tailEnd/>
            </a:ln>
            <a:effectLst>
              <a:outerShdw dist="20000" dir="5400000" rotWithShape="0">
                <a:srgbClr val="000000">
                  <a:alpha val="37999"/>
                </a:srgbClr>
              </a:outerShdw>
            </a:effectLst>
          </p:spPr>
          <p:txBody>
            <a:bodyPr anchor="ctr"/>
            <a:lstStyle/>
            <a:p>
              <a:pPr algn="ctr">
                <a:defRPr/>
              </a:pPr>
              <a:endParaRPr lang="en-US">
                <a:solidFill>
                  <a:schemeClr val="dk1"/>
                </a:solidFill>
                <a:latin typeface="+mn-lt"/>
                <a:cs typeface="+mn-cs"/>
              </a:endParaRPr>
            </a:p>
          </p:txBody>
        </p:sp>
        <p:sp>
          <p:nvSpPr>
            <p:cNvPr id="114" name="TextBox 52"/>
            <p:cNvSpPr txBox="1">
              <a:spLocks noChangeArrowheads="1"/>
            </p:cNvSpPr>
            <p:nvPr/>
          </p:nvSpPr>
          <p:spPr bwMode="auto">
            <a:xfrm>
              <a:off x="6343430" y="3968750"/>
              <a:ext cx="1219200" cy="276999"/>
            </a:xfrm>
            <a:prstGeom prst="rect">
              <a:avLst/>
            </a:prstGeom>
            <a:noFill/>
            <a:ln w="9525">
              <a:noFill/>
              <a:miter lim="800000"/>
              <a:headEnd/>
              <a:tailEnd/>
            </a:ln>
          </p:spPr>
          <p:txBody>
            <a:bodyPr>
              <a:spAutoFit/>
            </a:bodyPr>
            <a:lstStyle/>
            <a:p>
              <a:pPr algn="r"/>
              <a:r>
                <a:rPr lang="en-US" sz="1200" b="1" dirty="0">
                  <a:latin typeface="Calibri" pitchFamily="34" charset="0"/>
                </a:rPr>
                <a:t>Compute Pool</a:t>
              </a:r>
            </a:p>
          </p:txBody>
        </p:sp>
        <p:sp>
          <p:nvSpPr>
            <p:cNvPr id="115" name="TextBox 53"/>
            <p:cNvSpPr txBox="1">
              <a:spLocks noChangeArrowheads="1"/>
            </p:cNvSpPr>
            <p:nvPr/>
          </p:nvSpPr>
          <p:spPr bwMode="auto">
            <a:xfrm>
              <a:off x="6340606" y="4286603"/>
              <a:ext cx="1219200" cy="276999"/>
            </a:xfrm>
            <a:prstGeom prst="rect">
              <a:avLst/>
            </a:prstGeom>
            <a:noFill/>
            <a:ln w="9525">
              <a:noFill/>
              <a:miter lim="800000"/>
              <a:headEnd/>
              <a:tailEnd/>
            </a:ln>
          </p:spPr>
          <p:txBody>
            <a:bodyPr>
              <a:spAutoFit/>
            </a:bodyPr>
            <a:lstStyle/>
            <a:p>
              <a:pPr algn="r"/>
              <a:r>
                <a:rPr lang="en-US" sz="1200" b="1" dirty="0">
                  <a:latin typeface="Calibri" pitchFamily="34" charset="0"/>
                </a:rPr>
                <a:t>Storage Pool</a:t>
              </a:r>
            </a:p>
          </p:txBody>
        </p:sp>
        <p:sp>
          <p:nvSpPr>
            <p:cNvPr id="116" name="TextBox 54"/>
            <p:cNvSpPr txBox="1">
              <a:spLocks noChangeArrowheads="1"/>
            </p:cNvSpPr>
            <p:nvPr/>
          </p:nvSpPr>
          <p:spPr bwMode="auto">
            <a:xfrm>
              <a:off x="6340606" y="4604103"/>
              <a:ext cx="1219200" cy="276999"/>
            </a:xfrm>
            <a:prstGeom prst="rect">
              <a:avLst/>
            </a:prstGeom>
            <a:noFill/>
            <a:ln w="9525">
              <a:noFill/>
              <a:miter lim="800000"/>
              <a:headEnd/>
              <a:tailEnd/>
            </a:ln>
          </p:spPr>
          <p:txBody>
            <a:bodyPr>
              <a:spAutoFit/>
            </a:bodyPr>
            <a:lstStyle/>
            <a:p>
              <a:pPr algn="r"/>
              <a:r>
                <a:rPr lang="en-US" sz="1200" b="1" dirty="0">
                  <a:latin typeface="Calibri" pitchFamily="34" charset="0"/>
                </a:rPr>
                <a:t>Network Pool</a:t>
              </a:r>
            </a:p>
          </p:txBody>
        </p:sp>
        <p:sp>
          <p:nvSpPr>
            <p:cNvPr id="117" name="TextBox 55"/>
            <p:cNvSpPr txBox="1">
              <a:spLocks noChangeArrowheads="1"/>
            </p:cNvSpPr>
            <p:nvPr/>
          </p:nvSpPr>
          <p:spPr bwMode="auto">
            <a:xfrm>
              <a:off x="6781800" y="4995863"/>
              <a:ext cx="1219200" cy="276999"/>
            </a:xfrm>
            <a:prstGeom prst="rect">
              <a:avLst/>
            </a:prstGeom>
            <a:noFill/>
            <a:ln w="9525">
              <a:noFill/>
              <a:miter lim="800000"/>
              <a:headEnd/>
              <a:tailEnd/>
            </a:ln>
          </p:spPr>
          <p:txBody>
            <a:bodyPr>
              <a:spAutoFit/>
            </a:bodyPr>
            <a:lstStyle/>
            <a:p>
              <a:r>
                <a:rPr lang="en-US" sz="1200" b="1" dirty="0">
                  <a:latin typeface="Calibri" pitchFamily="34" charset="0"/>
                </a:rPr>
                <a:t>Bundle A</a:t>
              </a:r>
            </a:p>
          </p:txBody>
        </p:sp>
        <p:sp>
          <p:nvSpPr>
            <p:cNvPr id="121" name="TextBox 59"/>
            <p:cNvSpPr txBox="1">
              <a:spLocks noChangeArrowheads="1"/>
            </p:cNvSpPr>
            <p:nvPr/>
          </p:nvSpPr>
          <p:spPr bwMode="auto">
            <a:xfrm>
              <a:off x="5197606" y="3646311"/>
              <a:ext cx="2369962" cy="276999"/>
            </a:xfrm>
            <a:prstGeom prst="rect">
              <a:avLst/>
            </a:prstGeom>
            <a:noFill/>
            <a:ln w="9525">
              <a:noFill/>
              <a:miter lim="800000"/>
              <a:headEnd/>
              <a:tailEnd/>
            </a:ln>
          </p:spPr>
          <p:txBody>
            <a:bodyPr wrap="square">
              <a:spAutoFit/>
            </a:bodyPr>
            <a:lstStyle/>
            <a:p>
              <a:pPr algn="r"/>
              <a:r>
                <a:rPr lang="en-US" sz="1200" b="1" dirty="0" smtClean="0">
                  <a:latin typeface="Calibri" pitchFamily="34" charset="0"/>
                </a:rPr>
                <a:t>Application and Platform software</a:t>
              </a:r>
              <a:endParaRPr lang="en-US" sz="1200" b="1" dirty="0">
                <a:latin typeface="Calibri" pitchFamily="34" charset="0"/>
              </a:endParaRPr>
            </a:p>
          </p:txBody>
        </p:sp>
        <p:sp>
          <p:nvSpPr>
            <p:cNvPr id="124" name="AutoShape 49"/>
            <p:cNvSpPr>
              <a:spLocks noChangeArrowheads="1"/>
            </p:cNvSpPr>
            <p:nvPr/>
          </p:nvSpPr>
          <p:spPr bwMode="auto">
            <a:xfrm>
              <a:off x="7571096" y="3953933"/>
              <a:ext cx="1143000" cy="292100"/>
            </a:xfrm>
            <a:prstGeom prst="roundRect">
              <a:avLst>
                <a:gd name="adj" fmla="val 16667"/>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lgn="ctr"/>
              <a:endParaRPr lang="en-US" sz="1200">
                <a:solidFill>
                  <a:schemeClr val="bg1"/>
                </a:solidFill>
                <a:latin typeface="Calibri" pitchFamily="34" charset="0"/>
              </a:endParaRPr>
            </a:p>
          </p:txBody>
        </p:sp>
        <p:sp>
          <p:nvSpPr>
            <p:cNvPr id="125" name="AutoShape 50"/>
            <p:cNvSpPr>
              <a:spLocks noChangeArrowheads="1"/>
            </p:cNvSpPr>
            <p:nvPr/>
          </p:nvSpPr>
          <p:spPr bwMode="auto">
            <a:xfrm>
              <a:off x="7571096" y="4597400"/>
              <a:ext cx="1143000" cy="292100"/>
            </a:xfrm>
            <a:prstGeom prst="roundRect">
              <a:avLst>
                <a:gd name="adj" fmla="val 16667"/>
              </a:avLst>
            </a:prstGeom>
            <a:gradFill rotWithShape="1">
              <a:gsLst>
                <a:gs pos="0">
                  <a:srgbClr val="993366"/>
                </a:gs>
                <a:gs pos="100000">
                  <a:srgbClr val="993366">
                    <a:gamma/>
                    <a:shade val="46275"/>
                    <a:invGamma/>
                  </a:srgbClr>
                </a:gs>
              </a:gsLst>
              <a:lin ang="5400000" scaled="1"/>
            </a:gradFill>
            <a:ln w="9525">
              <a:noFill/>
              <a:round/>
              <a:headEnd/>
              <a:tailEnd/>
            </a:ln>
            <a:effectLst/>
          </p:spPr>
          <p:txBody>
            <a:bodyPr wrap="none" anchor="ctr"/>
            <a:lstStyle/>
            <a:p>
              <a:pPr algn="ctr"/>
              <a:endParaRPr lang="en-US" sz="1200">
                <a:solidFill>
                  <a:schemeClr val="bg1"/>
                </a:solidFill>
                <a:latin typeface="Calibri" pitchFamily="34" charset="0"/>
              </a:endParaRPr>
            </a:p>
          </p:txBody>
        </p:sp>
        <p:sp>
          <p:nvSpPr>
            <p:cNvPr id="126" name="AutoShape 51"/>
            <p:cNvSpPr>
              <a:spLocks noChangeArrowheads="1"/>
            </p:cNvSpPr>
            <p:nvPr/>
          </p:nvSpPr>
          <p:spPr bwMode="auto">
            <a:xfrm>
              <a:off x="7571096" y="4275666"/>
              <a:ext cx="1143000" cy="292100"/>
            </a:xfrm>
            <a:prstGeom prst="roundRect">
              <a:avLst>
                <a:gd name="adj" fmla="val 16667"/>
              </a:avLst>
            </a:prstGeom>
            <a:gradFill rotWithShape="1">
              <a:gsLst>
                <a:gs pos="0">
                  <a:srgbClr val="FF9966"/>
                </a:gs>
                <a:gs pos="100000">
                  <a:srgbClr val="FF9966">
                    <a:gamma/>
                    <a:shade val="46275"/>
                    <a:invGamma/>
                  </a:srgbClr>
                </a:gs>
              </a:gsLst>
              <a:lin ang="5400000" scaled="1"/>
            </a:gradFill>
            <a:ln w="9525">
              <a:noFill/>
              <a:round/>
              <a:headEnd/>
              <a:tailEnd/>
            </a:ln>
            <a:effectLst/>
          </p:spPr>
          <p:txBody>
            <a:bodyPr wrap="none" anchor="ctr"/>
            <a:lstStyle/>
            <a:p>
              <a:pPr algn="ctr"/>
              <a:endParaRPr lang="en-US" sz="1200">
                <a:solidFill>
                  <a:schemeClr val="bg1"/>
                </a:solidFill>
                <a:latin typeface="Calibri" pitchFamily="34" charset="0"/>
              </a:endParaRPr>
            </a:p>
          </p:txBody>
        </p:sp>
        <p:sp>
          <p:nvSpPr>
            <p:cNvPr id="127" name="AutoShape 53"/>
            <p:cNvSpPr>
              <a:spLocks noChangeArrowheads="1"/>
            </p:cNvSpPr>
            <p:nvPr/>
          </p:nvSpPr>
          <p:spPr bwMode="auto">
            <a:xfrm>
              <a:off x="7571096" y="3632200"/>
              <a:ext cx="1143000" cy="292100"/>
            </a:xfrm>
            <a:prstGeom prst="roundRect">
              <a:avLst>
                <a:gd name="adj" fmla="val 16667"/>
              </a:avLst>
            </a:prstGeom>
            <a:gradFill rotWithShape="1">
              <a:gsLst>
                <a:gs pos="0">
                  <a:srgbClr val="333333"/>
                </a:gs>
                <a:gs pos="100000">
                  <a:srgbClr val="333333">
                    <a:gamma/>
                    <a:shade val="46275"/>
                    <a:invGamma/>
                  </a:srgbClr>
                </a:gs>
              </a:gsLst>
              <a:lin ang="5400000" scaled="1"/>
            </a:gradFill>
            <a:ln w="9525">
              <a:noFill/>
              <a:round/>
              <a:headEnd/>
              <a:tailEnd/>
            </a:ln>
            <a:effectLst/>
          </p:spPr>
          <p:txBody>
            <a:bodyPr wrap="none" anchor="ctr"/>
            <a:lstStyle/>
            <a:p>
              <a:pPr algn="ctr"/>
              <a:endParaRPr lang="en-US" sz="1200">
                <a:solidFill>
                  <a:schemeClr val="bg1"/>
                </a:solidFill>
                <a:latin typeface="Calibri" pitchFamily="34" charset="0"/>
              </a:endParaRPr>
            </a:p>
          </p:txBody>
        </p:sp>
      </p:grpSp>
      <p:sp>
        <p:nvSpPr>
          <p:cNvPr id="37" name="Rectangle 36"/>
          <p:cNvSpPr/>
          <p:nvPr/>
        </p:nvSpPr>
        <p:spPr>
          <a:xfrm>
            <a:off x="318448" y="914400"/>
            <a:ext cx="4634552" cy="5127558"/>
          </a:xfrm>
          <a:prstGeom prst="rect">
            <a:avLst/>
          </a:prstGeom>
        </p:spPr>
        <p:txBody>
          <a:bodyPr wrap="square">
            <a:spAutoFit/>
          </a:bodyPr>
          <a:lstStyle/>
          <a:p>
            <a:pPr marL="231775" lvl="0" indent="-231775">
              <a:spcBef>
                <a:spcPct val="20000"/>
              </a:spcBef>
              <a:buClr>
                <a:srgbClr val="92D050"/>
              </a:buClr>
              <a:buSzPct val="120000"/>
            </a:pPr>
            <a:r>
              <a:rPr lang="en-US" sz="2400" dirty="0" smtClean="0">
                <a:solidFill>
                  <a:srgbClr val="5F5F5F">
                    <a:lumMod val="75000"/>
                  </a:srgbClr>
                </a:solidFill>
                <a:latin typeface="Calibri" pitchFamily="34" charset="0"/>
                <a:cs typeface="Arial"/>
              </a:rPr>
              <a:t>Distributing Resources:</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It is a process of creating service instances and allocating resources from bundles to service instances, when consumers request services</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To create a service instance, VMs are constructed and integrated with virtual network (VLAN) and virtual volume (virtual disk)</a:t>
            </a:r>
          </a:p>
          <a:p>
            <a:pPr marL="231775" lvl="0" indent="-231775">
              <a:spcBef>
                <a:spcPct val="20000"/>
              </a:spcBef>
              <a:buClr>
                <a:srgbClr val="92D050"/>
              </a:buClr>
              <a:buSzPct val="120000"/>
              <a:buFont typeface="Arial" charset="0"/>
              <a:buChar char="•"/>
            </a:pPr>
            <a:r>
              <a:rPr lang="en-US" sz="2200" dirty="0" smtClean="0">
                <a:solidFill>
                  <a:srgbClr val="5F5F5F">
                    <a:lumMod val="75000"/>
                  </a:srgbClr>
                </a:solidFill>
                <a:latin typeface="Calibri" pitchFamily="34" charset="0"/>
                <a:cs typeface="Arial"/>
              </a:rPr>
              <a:t>Service instances get resources based on predefined service attributes</a:t>
            </a:r>
          </a:p>
          <a:p>
            <a:pPr marL="682625" lvl="1" indent="-341313">
              <a:spcBef>
                <a:spcPct val="20000"/>
              </a:spcBef>
              <a:buClr>
                <a:srgbClr val="FFC425"/>
              </a:buClr>
              <a:buSzPct val="90000"/>
              <a:buFont typeface="Webdings" pitchFamily="18" charset="2"/>
              <a:buChar char="4"/>
            </a:pPr>
            <a:endParaRPr lang="en-US" sz="2200" dirty="0" smtClean="0">
              <a:solidFill>
                <a:srgbClr val="5F5F5F">
                  <a:lumMod val="75000"/>
                </a:srgbClr>
              </a:solidFill>
              <a:latin typeface="Calibri" pitchFamily="34" charset="0"/>
              <a:cs typeface="Arial"/>
            </a:endParaRPr>
          </a:p>
          <a:p>
            <a:pPr marL="682625" lvl="1" indent="-341313">
              <a:spcBef>
                <a:spcPct val="20000"/>
              </a:spcBef>
              <a:buClr>
                <a:srgbClr val="FFC425"/>
              </a:buClr>
              <a:buSzPct val="90000"/>
              <a:buFont typeface="Webdings" pitchFamily="18" charset="2"/>
              <a:buChar char="4"/>
            </a:pPr>
            <a:endParaRPr lang="en-US" dirty="0"/>
          </a:p>
        </p:txBody>
      </p:sp>
      <p:grpSp>
        <p:nvGrpSpPr>
          <p:cNvPr id="35" name="Group 34"/>
          <p:cNvGrpSpPr/>
          <p:nvPr/>
        </p:nvGrpSpPr>
        <p:grpSpPr>
          <a:xfrm rot="16200000">
            <a:off x="4779579" y="128140"/>
            <a:ext cx="256277" cy="1828799"/>
            <a:chOff x="-5486399" y="1144178"/>
            <a:chExt cx="1039019" cy="4061641"/>
          </a:xfrm>
          <a:effectLst/>
        </p:grpSpPr>
        <p:sp>
          <p:nvSpPr>
            <p:cNvPr id="36" name="Freeform 35"/>
            <p:cNvSpPr/>
            <p:nvPr/>
          </p:nvSpPr>
          <p:spPr>
            <a:xfrm>
              <a:off x="-5486399" y="1144178"/>
              <a:ext cx="1039019" cy="1484313"/>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1</a:t>
              </a:r>
              <a:endParaRPr lang="en-US" sz="1600" b="1" dirty="0">
                <a:solidFill>
                  <a:schemeClr val="tx2">
                    <a:lumMod val="75000"/>
                  </a:schemeClr>
                </a:solidFill>
                <a:latin typeface="Calibri" pitchFamily="34" charset="0"/>
              </a:endParaRPr>
            </a:p>
          </p:txBody>
        </p:sp>
        <p:sp>
          <p:nvSpPr>
            <p:cNvPr id="38" name="Freeform 37"/>
            <p:cNvSpPr/>
            <p:nvPr/>
          </p:nvSpPr>
          <p:spPr>
            <a:xfrm>
              <a:off x="-5486399" y="2432843"/>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2</a:t>
              </a:r>
            </a:p>
          </p:txBody>
        </p:sp>
        <p:sp>
          <p:nvSpPr>
            <p:cNvPr id="43" name="Freeform 42"/>
            <p:cNvSpPr/>
            <p:nvPr/>
          </p:nvSpPr>
          <p:spPr>
            <a:xfrm>
              <a:off x="-5486399" y="3721507"/>
              <a:ext cx="1039018" cy="1484312"/>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a:solidFill>
              <a:schemeClr val="bg1"/>
            </a:solidFill>
          </p:spPr>
          <p:style>
            <a:lnRef idx="1">
              <a:schemeClr val="dk1"/>
            </a:lnRef>
            <a:fillRef idx="2">
              <a:schemeClr val="dk1"/>
            </a:fillRef>
            <a:effectRef idx="1">
              <a:schemeClr val="dk1"/>
            </a:effectRef>
            <a:fontRef idx="minor">
              <a:schemeClr val="dk1"/>
            </a:fontRef>
          </p:style>
          <p:txBody>
            <a:bodyPr spcFirstLastPara="0" vert="vert" wrap="square" lIns="19050" tIns="538559" rIns="19050" bIns="538559" numCol="1" spcCol="1270" anchor="ctr" anchorCtr="0">
              <a:noAutofit/>
            </a:bodyPr>
            <a:lstStyle/>
            <a:p>
              <a:pPr lvl="0" algn="ctr" defTabSz="1333500">
                <a:lnSpc>
                  <a:spcPct val="90000"/>
                </a:lnSpc>
                <a:spcAft>
                  <a:spcPct val="35000"/>
                </a:spcAft>
              </a:pPr>
              <a:r>
                <a:rPr lang="en-US" sz="1600" b="1" dirty="0" smtClean="0">
                  <a:solidFill>
                    <a:schemeClr val="tx2">
                      <a:lumMod val="75000"/>
                    </a:schemeClr>
                  </a:solidFill>
                  <a:latin typeface="Calibri" pitchFamily="34" charset="0"/>
                </a:rPr>
                <a:t>3</a:t>
              </a:r>
            </a:p>
          </p:txBody>
        </p:sp>
      </p:grpSp>
      <p:sp>
        <p:nvSpPr>
          <p:cNvPr id="44" name="Freeform 43"/>
          <p:cNvSpPr/>
          <p:nvPr/>
        </p:nvSpPr>
        <p:spPr>
          <a:xfrm rot="16200000">
            <a:off x="5938497" y="709159"/>
            <a:ext cx="256277" cy="668328"/>
          </a:xfrm>
          <a:custGeom>
            <a:avLst/>
            <a:gdLst>
              <a:gd name="connsiteX0" fmla="*/ 0 w 1484312"/>
              <a:gd name="connsiteY0" fmla="*/ 0 h 1039018"/>
              <a:gd name="connsiteX1" fmla="*/ 964803 w 1484312"/>
              <a:gd name="connsiteY1" fmla="*/ 0 h 1039018"/>
              <a:gd name="connsiteX2" fmla="*/ 1484312 w 1484312"/>
              <a:gd name="connsiteY2" fmla="*/ 519509 h 1039018"/>
              <a:gd name="connsiteX3" fmla="*/ 964803 w 1484312"/>
              <a:gd name="connsiteY3" fmla="*/ 1039018 h 1039018"/>
              <a:gd name="connsiteX4" fmla="*/ 0 w 1484312"/>
              <a:gd name="connsiteY4" fmla="*/ 1039018 h 1039018"/>
              <a:gd name="connsiteX5" fmla="*/ 519509 w 1484312"/>
              <a:gd name="connsiteY5" fmla="*/ 519509 h 1039018"/>
              <a:gd name="connsiteX6" fmla="*/ 0 w 1484312"/>
              <a:gd name="connsiteY6" fmla="*/ 0 h 10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4312" h="1039018">
                <a:moveTo>
                  <a:pt x="1484312" y="0"/>
                </a:moveTo>
                <a:lnTo>
                  <a:pt x="1484312" y="675362"/>
                </a:lnTo>
                <a:lnTo>
                  <a:pt x="742156" y="1039018"/>
                </a:lnTo>
                <a:lnTo>
                  <a:pt x="0" y="675362"/>
                </a:lnTo>
                <a:lnTo>
                  <a:pt x="0" y="0"/>
                </a:lnTo>
                <a:lnTo>
                  <a:pt x="742156" y="363656"/>
                </a:lnTo>
                <a:lnTo>
                  <a:pt x="1484312"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vert" wrap="square" lIns="19050" tIns="538560" rIns="19051" bIns="538559" numCol="1" spcCol="1270" anchor="ctr" anchorCtr="0">
            <a:noAutofit/>
          </a:bodyPr>
          <a:lstStyle/>
          <a:p>
            <a:pPr algn="ctr" defTabSz="1333500">
              <a:lnSpc>
                <a:spcPct val="90000"/>
              </a:lnSpc>
              <a:spcAft>
                <a:spcPct val="35000"/>
              </a:spcAft>
            </a:pPr>
            <a:r>
              <a:rPr lang="en-US" sz="1600" b="1" dirty="0" smtClean="0">
                <a:solidFill>
                  <a:schemeClr val="tx2">
                    <a:lumMod val="75000"/>
                  </a:schemeClr>
                </a:solidFill>
                <a:latin typeface="Calibri" pitchFamily="34" charset="0"/>
              </a:rPr>
              <a:t>4</a:t>
            </a:r>
            <a:endParaRPr lang="en-US" sz="1600" b="1" dirty="0">
              <a:solidFill>
                <a:schemeClr val="tx2">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086600" cy="762000"/>
          </a:xfrm>
        </p:spPr>
        <p:txBody>
          <a:bodyPr/>
          <a:lstStyle/>
          <a:p>
            <a:r>
              <a:rPr lang="en-US" dirty="0" smtClean="0"/>
              <a:t>User Access Management Software</a:t>
            </a:r>
            <a:endParaRPr lang="en-US" dirty="0"/>
          </a:p>
        </p:txBody>
      </p:sp>
      <p:sp>
        <p:nvSpPr>
          <p:cNvPr id="35" name="Content Placeholder 2"/>
          <p:cNvSpPr>
            <a:spLocks noGrp="1"/>
          </p:cNvSpPr>
          <p:nvPr>
            <p:ph idx="1"/>
          </p:nvPr>
        </p:nvSpPr>
        <p:spPr>
          <a:xfrm>
            <a:off x="315684" y="914400"/>
            <a:ext cx="7990116" cy="4953000"/>
          </a:xfrm>
        </p:spPr>
        <p:txBody>
          <a:bodyPr/>
          <a:lstStyle/>
          <a:p>
            <a:r>
              <a:rPr lang="en-US" dirty="0" smtClean="0"/>
              <a:t>Provides a Web based user interface to consumers</a:t>
            </a:r>
          </a:p>
          <a:p>
            <a:pPr lvl="1"/>
            <a:r>
              <a:rPr lang="en-US" dirty="0" smtClean="0"/>
              <a:t>Allows consumers to request Cloud services</a:t>
            </a:r>
          </a:p>
          <a:p>
            <a:r>
              <a:rPr lang="en-US" dirty="0" smtClean="0"/>
              <a:t>Interacts with unified management software and forwards all service requests</a:t>
            </a:r>
          </a:p>
          <a:p>
            <a:r>
              <a:rPr lang="en-US" dirty="0" smtClean="0"/>
              <a:t>Allows an administrator to create and publish service catalogue</a:t>
            </a:r>
          </a:p>
          <a:p>
            <a:pPr lvl="1"/>
            <a:r>
              <a:rPr lang="en-US" dirty="0" smtClean="0"/>
              <a:t>Service catalogue: A structured document with information about all Cloud services available for consumers</a:t>
            </a:r>
          </a:p>
          <a:p>
            <a:r>
              <a:rPr lang="en-US" dirty="0" smtClean="0"/>
              <a:t>Authenticates consumers before fulfilling their service requests</a:t>
            </a:r>
          </a:p>
          <a:p>
            <a:r>
              <a:rPr lang="en-US" dirty="0" smtClean="0"/>
              <a:t>Monitors allocation or usage of resources associated with each Cloud service instance</a:t>
            </a:r>
          </a:p>
          <a:p>
            <a:pPr lvl="1"/>
            <a:r>
              <a:rPr lang="en-US" dirty="0" smtClean="0"/>
              <a:t>Generates chargeback report, visible to consumers</a:t>
            </a:r>
          </a:p>
          <a:p>
            <a:endParaRPr lang="en-US" dirty="0" smtClean="0"/>
          </a:p>
          <a:p>
            <a:endParaRPr lang="en-US" dirty="0"/>
          </a:p>
        </p:txBody>
      </p:sp>
      <p:sp>
        <p:nvSpPr>
          <p:cNvPr id="15" name="Slide Number Placeholder 14"/>
          <p:cNvSpPr>
            <a:spLocks noGrp="1"/>
          </p:cNvSpPr>
          <p:nvPr>
            <p:ph type="sldNum" sz="quarter" idx="11"/>
          </p:nvPr>
        </p:nvSpPr>
        <p:spPr/>
        <p:txBody>
          <a:bodyPr/>
          <a:lstStyle/>
          <a:p>
            <a:pPr>
              <a:defRPr/>
            </a:pPr>
            <a:fld id="{5BA1DFFF-3F85-458B-986A-7762775E0CEF}" type="slidenum">
              <a:rPr lang="en-US" smtClean="0"/>
              <a:pPr>
                <a:defRPr/>
              </a:pPr>
              <a:t>16</a:t>
            </a:fld>
            <a:endParaRPr lang="en-US"/>
          </a:p>
        </p:txBody>
      </p:sp>
      <p:sp>
        <p:nvSpPr>
          <p:cNvPr id="16" name="Footer Placeholder 15"/>
          <p:cNvSpPr>
            <a:spLocks noGrp="1"/>
          </p:cNvSpPr>
          <p:nvPr>
            <p:ph type="ftr" sz="quarter" idx="10"/>
          </p:nvPr>
        </p:nvSpPr>
        <p:spPr/>
        <p:txBody>
          <a:bodyPr/>
          <a:lstStyle/>
          <a:p>
            <a:pPr>
              <a:defRPr/>
            </a:pPr>
            <a:r>
              <a:rPr lang="en-US" smtClean="0"/>
              <a:t>Cloud Infrastructure and Management</a:t>
            </a:r>
            <a:endParaRPr lang="en-US" dirty="0"/>
          </a:p>
        </p:txBody>
      </p:sp>
      <p:grpSp>
        <p:nvGrpSpPr>
          <p:cNvPr id="22" name="Group 21"/>
          <p:cNvGrpSpPr/>
          <p:nvPr/>
        </p:nvGrpSpPr>
        <p:grpSpPr>
          <a:xfrm>
            <a:off x="7239000" y="101490"/>
            <a:ext cx="1828800" cy="1498710"/>
            <a:chOff x="7620000" y="101490"/>
            <a:chExt cx="1388129" cy="1141750"/>
          </a:xfrm>
        </p:grpSpPr>
        <p:sp>
          <p:nvSpPr>
            <p:cNvPr id="23" name="Rounded Rectangle 22"/>
            <p:cNvSpPr/>
            <p:nvPr/>
          </p:nvSpPr>
          <p:spPr>
            <a:xfrm>
              <a:off x="7620000" y="990853"/>
              <a:ext cx="1388129" cy="252387"/>
            </a:xfrm>
            <a:prstGeom prst="roundRect">
              <a:avLst/>
            </a:prstGeom>
            <a:noFill/>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Virtual Infrastructure Management</a:t>
              </a:r>
            </a:p>
          </p:txBody>
        </p:sp>
        <p:sp>
          <p:nvSpPr>
            <p:cNvPr id="24" name="Rounded Rectangle 23"/>
            <p:cNvSpPr/>
            <p:nvPr/>
          </p:nvSpPr>
          <p:spPr>
            <a:xfrm>
              <a:off x="7620000" y="555186"/>
              <a:ext cx="1388129" cy="252387"/>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Unified Management</a:t>
              </a:r>
              <a:endParaRPr lang="en-US" sz="1100" dirty="0">
                <a:solidFill>
                  <a:schemeClr val="tx1"/>
                </a:solidFill>
                <a:latin typeface="Calibri" pitchFamily="34" charset="0"/>
              </a:endParaRPr>
            </a:p>
          </p:txBody>
        </p:sp>
        <p:sp>
          <p:nvSpPr>
            <p:cNvPr id="25" name="Rounded Rectangle 24"/>
            <p:cNvSpPr/>
            <p:nvPr/>
          </p:nvSpPr>
          <p:spPr>
            <a:xfrm>
              <a:off x="7620000" y="101490"/>
              <a:ext cx="1388129" cy="252387"/>
            </a:xfrm>
            <a:prstGeom prst="roundRect">
              <a:avLst/>
            </a:prstGeom>
            <a:solidFill>
              <a:schemeClr val="bg2">
                <a:lumMod val="40000"/>
                <a:lumOff val="60000"/>
              </a:schemeClr>
            </a:solidFill>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User Access Management</a:t>
              </a:r>
              <a:endParaRPr lang="en-US" sz="1100" dirty="0">
                <a:solidFill>
                  <a:schemeClr val="tx1"/>
                </a:solidFill>
                <a:latin typeface="Calibri" pitchFamily="34" charset="0"/>
              </a:endParaRPr>
            </a:p>
          </p:txBody>
        </p:sp>
        <p:sp>
          <p:nvSpPr>
            <p:cNvPr id="26" name="Up-Down Arrow 25"/>
            <p:cNvSpPr/>
            <p:nvPr/>
          </p:nvSpPr>
          <p:spPr>
            <a:xfrm>
              <a:off x="7956516"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7" name="Up-Down Arrow 26"/>
            <p:cNvSpPr/>
            <p:nvPr/>
          </p:nvSpPr>
          <p:spPr>
            <a:xfrm>
              <a:off x="8241954"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8" name="Up-Down Arrow 27"/>
            <p:cNvSpPr/>
            <p:nvPr/>
          </p:nvSpPr>
          <p:spPr>
            <a:xfrm>
              <a:off x="8503355"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9" name="Up-Down Arrow 28"/>
            <p:cNvSpPr/>
            <p:nvPr/>
          </p:nvSpPr>
          <p:spPr>
            <a:xfrm>
              <a:off x="7953510"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0" name="Up-Down Arrow 29"/>
            <p:cNvSpPr/>
            <p:nvPr/>
          </p:nvSpPr>
          <p:spPr>
            <a:xfrm>
              <a:off x="8238948"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31" name="Up-Down Arrow 30"/>
            <p:cNvSpPr/>
            <p:nvPr/>
          </p:nvSpPr>
          <p:spPr>
            <a:xfrm>
              <a:off x="8500349"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609600"/>
            <a:ext cx="7010400" cy="1219200"/>
          </a:xfrm>
        </p:spPr>
        <p:txBody>
          <a:bodyPr/>
          <a:lstStyle/>
          <a:p>
            <a:pPr>
              <a:defRPr/>
            </a:pPr>
            <a:r>
              <a:rPr lang="en-US" dirty="0" smtClean="0"/>
              <a:t>Module 9: Cloud Infrastructure and Management</a:t>
            </a:r>
            <a:endParaRPr lang="en-US" dirty="0"/>
          </a:p>
        </p:txBody>
      </p:sp>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Overview of Cloud service management</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Processes in Cloud service management</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Automation of service management processes</a:t>
            </a:r>
          </a:p>
        </p:txBody>
      </p:sp>
      <p:sp>
        <p:nvSpPr>
          <p:cNvPr id="23556" name="Content Placeholder 7"/>
          <p:cNvSpPr>
            <a:spLocks noGrp="1"/>
          </p:cNvSpPr>
          <p:nvPr>
            <p:ph sz="quarter" idx="13"/>
          </p:nvPr>
        </p:nvSpPr>
        <p:spPr/>
        <p:txBody>
          <a:bodyPr/>
          <a:lstStyle/>
          <a:p>
            <a:pPr lvl="0"/>
            <a:r>
              <a:rPr lang="en-US" dirty="0" smtClean="0"/>
              <a:t>Lesson 2: Cloud Service Management</a:t>
            </a:r>
          </a:p>
          <a:p>
            <a:endParaRPr lang="en-US" dirty="0" smtClean="0"/>
          </a:p>
          <a:p>
            <a:pPr lvl="0"/>
            <a:endParaRPr lang="en-US" dirty="0" smtClean="0"/>
          </a:p>
          <a:p>
            <a:endParaRPr lang="en-US" dirty="0" smtClean="0"/>
          </a:p>
        </p:txBody>
      </p:sp>
      <p:sp>
        <p:nvSpPr>
          <p:cNvPr id="9" name="Footer Placeholder 8"/>
          <p:cNvSpPr>
            <a:spLocks noGrp="1"/>
          </p:cNvSpPr>
          <p:nvPr>
            <p:ph type="ftr" sz="quarter" idx="14"/>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Cloud Service Management</a:t>
            </a:r>
            <a:endParaRPr lang="en-US" dirty="0"/>
          </a:p>
        </p:txBody>
      </p:sp>
      <p:sp>
        <p:nvSpPr>
          <p:cNvPr id="3" name="Content Placeholder 2"/>
          <p:cNvSpPr>
            <a:spLocks noGrp="1"/>
          </p:cNvSpPr>
          <p:nvPr>
            <p:ph idx="1"/>
          </p:nvPr>
        </p:nvSpPr>
        <p:spPr>
          <a:xfrm>
            <a:off x="304800" y="2438400"/>
            <a:ext cx="8458200" cy="3505200"/>
          </a:xfrm>
        </p:spPr>
        <p:txBody>
          <a:bodyPr/>
          <a:lstStyle/>
          <a:p>
            <a:r>
              <a:rPr lang="en-US" dirty="0" smtClean="0"/>
              <a:t>Service management processes align delivery of Cloud services: </a:t>
            </a:r>
          </a:p>
          <a:p>
            <a:pPr lvl="1"/>
            <a:r>
              <a:rPr lang="en-US" dirty="0" smtClean="0"/>
              <a:t>To an organization’s business objectives</a:t>
            </a:r>
          </a:p>
          <a:p>
            <a:pPr lvl="1"/>
            <a:r>
              <a:rPr lang="en-US" dirty="0" smtClean="0"/>
              <a:t>To the expectation of Cloud service consumers</a:t>
            </a:r>
          </a:p>
          <a:p>
            <a:pPr marL="231775" lvl="1" indent="-231775">
              <a:buClr>
                <a:srgbClr val="92D050"/>
              </a:buClr>
              <a:buSzPct val="120000"/>
              <a:buFont typeface="Arial" charset="0"/>
              <a:buChar char="•"/>
            </a:pPr>
            <a:r>
              <a:rPr lang="en-US" sz="2400" dirty="0" smtClean="0"/>
              <a:t>The requirement is to understand objectives and activities in each service management process</a:t>
            </a:r>
          </a:p>
          <a:p>
            <a:pPr lvl="1"/>
            <a:r>
              <a:rPr lang="en-US" dirty="0" smtClean="0"/>
              <a:t>An organization with the best service creation tools, but poor service management processes, often fails to deliver services of required quality and meet business objectives</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18</a:t>
            </a:fld>
            <a:endParaRPr lang="en-US"/>
          </a:p>
        </p:txBody>
      </p:sp>
      <p:sp>
        <p:nvSpPr>
          <p:cNvPr id="6" name="Rectangle 5"/>
          <p:cNvSpPr/>
          <p:nvPr/>
        </p:nvSpPr>
        <p:spPr>
          <a:xfrm>
            <a:off x="323244" y="1082560"/>
            <a:ext cx="8364180" cy="1051040"/>
          </a:xfrm>
          <a:prstGeom prst="rect">
            <a:avLst/>
          </a:prstGeom>
          <a:solidFill>
            <a:schemeClr val="bg1">
              <a:lumMod val="95000"/>
            </a:schemeClr>
          </a:solidFill>
          <a:ln>
            <a:solidFill>
              <a:srgbClr val="00B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ctr" anchorCtr="0">
            <a:noAutofit/>
          </a:bodyPr>
          <a:lstStyle/>
          <a:p>
            <a:r>
              <a:rPr lang="en-US" sz="2000" dirty="0" smtClean="0">
                <a:solidFill>
                  <a:schemeClr val="tx1"/>
                </a:solidFill>
                <a:latin typeface="Calibri" pitchFamily="34" charset="0"/>
              </a:rPr>
              <a:t>It is a set of processes that enable and optimize Cloud services in order to satisfy business requirements and provide value to consumers.</a:t>
            </a:r>
          </a:p>
        </p:txBody>
      </p:sp>
      <p:sp>
        <p:nvSpPr>
          <p:cNvPr id="7" name="Rounded Rectangle 4"/>
          <p:cNvSpPr/>
          <p:nvPr/>
        </p:nvSpPr>
        <p:spPr>
          <a:xfrm>
            <a:off x="685800" y="914400"/>
            <a:ext cx="2743200" cy="304800"/>
          </a:xfrm>
          <a:prstGeom prst="rect">
            <a:avLst/>
          </a:prstGeom>
        </p:spPr>
        <p:style>
          <a:lnRef idx="0">
            <a:schemeClr val="accent2"/>
          </a:lnRef>
          <a:fillRef idx="3">
            <a:schemeClr val="accent2"/>
          </a:fillRef>
          <a:effectRef idx="3">
            <a:schemeClr val="accent2"/>
          </a:effectRef>
          <a:fontRef idx="minor">
            <a:schemeClr val="lt1"/>
          </a:fontRef>
        </p:style>
        <p:txBody>
          <a:bodyPr spcFirstLastPara="0" vert="horz" wrap="square" lIns="101362" tIns="0" rIns="101362" bIns="0" numCol="1" spcCol="1270" anchor="ctr" anchorCtr="0">
            <a:noAutofit/>
          </a:bodyPr>
          <a:lstStyle/>
          <a:p>
            <a:pPr lvl="0" algn="ctr" defTabSz="800100" rtl="0">
              <a:lnSpc>
                <a:spcPct val="90000"/>
              </a:lnSpc>
              <a:spcBef>
                <a:spcPct val="0"/>
              </a:spcBef>
              <a:spcAft>
                <a:spcPct val="35000"/>
              </a:spcAft>
            </a:pPr>
            <a:r>
              <a:rPr lang="en-US" sz="1600" b="1" dirty="0" smtClean="0">
                <a:solidFill>
                  <a:schemeClr val="bg1"/>
                </a:solidFill>
                <a:latin typeface="Calibri" pitchFamily="34" charset="0"/>
              </a:rPr>
              <a:t>Cloud Service Management</a:t>
            </a:r>
            <a:endParaRPr lang="en-US" sz="1600" b="1" kern="12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 in Cloud Service Management</a:t>
            </a:r>
            <a:endParaRPr lang="en-US" dirty="0"/>
          </a:p>
        </p:txBody>
      </p:sp>
      <p:sp>
        <p:nvSpPr>
          <p:cNvPr id="3" name="Content Placeholder 2"/>
          <p:cNvSpPr>
            <a:spLocks noGrp="1"/>
          </p:cNvSpPr>
          <p:nvPr>
            <p:ph idx="1"/>
          </p:nvPr>
        </p:nvSpPr>
        <p:spPr>
          <a:xfrm>
            <a:off x="319314" y="914400"/>
            <a:ext cx="8138886" cy="4953000"/>
          </a:xfrm>
        </p:spPr>
        <p:txBody>
          <a:bodyPr/>
          <a:lstStyle/>
          <a:p>
            <a:r>
              <a:rPr lang="en-US" dirty="0" smtClean="0"/>
              <a:t>Service asset and configuration management</a:t>
            </a:r>
          </a:p>
          <a:p>
            <a:r>
              <a:rPr lang="en-US" dirty="0" smtClean="0"/>
              <a:t>Capacity management</a:t>
            </a:r>
          </a:p>
          <a:p>
            <a:r>
              <a:rPr lang="en-US" dirty="0" smtClean="0"/>
              <a:t>Performance management</a:t>
            </a:r>
          </a:p>
          <a:p>
            <a:r>
              <a:rPr lang="en-US" dirty="0" smtClean="0"/>
              <a:t>Incident management</a:t>
            </a:r>
          </a:p>
          <a:p>
            <a:r>
              <a:rPr lang="en-US" dirty="0" smtClean="0"/>
              <a:t>Problem management</a:t>
            </a:r>
          </a:p>
          <a:p>
            <a:r>
              <a:rPr lang="en-US" dirty="0" smtClean="0"/>
              <a:t>Availability management</a:t>
            </a:r>
          </a:p>
          <a:p>
            <a:r>
              <a:rPr lang="en-US" dirty="0" smtClean="0"/>
              <a:t>Service catalogue management</a:t>
            </a:r>
          </a:p>
          <a:p>
            <a:r>
              <a:rPr lang="en-US" dirty="0" smtClean="0"/>
              <a:t>Financial management</a:t>
            </a:r>
          </a:p>
          <a:p>
            <a:r>
              <a:rPr lang="en-US" dirty="0" smtClean="0"/>
              <a:t>Compliance management</a:t>
            </a:r>
          </a:p>
          <a:p>
            <a:pPr>
              <a:buNone/>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a:xfrm>
            <a:off x="838200" y="1295400"/>
            <a:ext cx="8077200" cy="688975"/>
          </a:xfrm>
        </p:spPr>
        <p:txBody>
          <a:bodyPr/>
          <a:lstStyle/>
          <a:p>
            <a:r>
              <a:rPr lang="en-US" dirty="0" smtClean="0"/>
              <a:t>Module 9: Cloud Infrastructure and Management</a:t>
            </a:r>
          </a:p>
        </p:txBody>
      </p:sp>
      <p:sp>
        <p:nvSpPr>
          <p:cNvPr id="6" name="Text Placeholder 5"/>
          <p:cNvSpPr>
            <a:spLocks noGrp="1"/>
          </p:cNvSpPr>
          <p:nvPr>
            <p:ph type="subTitle" idx="1"/>
          </p:nvPr>
        </p:nvSpPr>
        <p:spPr>
          <a:xfrm>
            <a:off x="1371600" y="2438400"/>
            <a:ext cx="7086600" cy="3276600"/>
          </a:xfrm>
        </p:spPr>
        <p:txBody>
          <a:bodyPr>
            <a:normAutofit/>
          </a:bodyPr>
          <a:lstStyle/>
          <a:p>
            <a:pPr>
              <a:spcBef>
                <a:spcPts val="1200"/>
              </a:spcBef>
              <a:defRPr/>
            </a:pPr>
            <a:r>
              <a:rPr lang="en-US" dirty="0" smtClean="0">
                <a:solidFill>
                  <a:schemeClr val="bg2">
                    <a:lumMod val="75000"/>
                  </a:schemeClr>
                </a:solidFill>
              </a:rPr>
              <a:t>Upon completion of this module, you should be able to:</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Explain the Cloud infrastructure components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Describe the Cloud service creation processes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Describe the Cloud service management processes </a:t>
            </a:r>
            <a:endParaRPr lang="en-US" sz="4800" dirty="0" smtClean="0">
              <a:solidFill>
                <a:schemeClr val="bg2">
                  <a:lumMod val="75000"/>
                </a:schemeClr>
              </a:solidFill>
            </a:endParaRPr>
          </a:p>
          <a:p>
            <a:pPr lvl="1" indent="-223838" algn="l">
              <a:buClr>
                <a:srgbClr val="92D050"/>
              </a:buClr>
              <a:buSzPct val="110000"/>
              <a:buFont typeface="Arial" pitchFamily="34" charset="0"/>
              <a:buChar char="•"/>
              <a:defRPr/>
            </a:pPr>
            <a:endParaRPr lang="en-US" sz="2000" dirty="0">
              <a:solidFill>
                <a:schemeClr val="bg2">
                  <a:lumMod val="75000"/>
                </a:schemeClr>
              </a:solidFill>
            </a:endParaRPr>
          </a:p>
        </p:txBody>
      </p:sp>
      <p:sp>
        <p:nvSpPr>
          <p:cNvPr id="8" name="Footer Placeholder 7"/>
          <p:cNvSpPr>
            <a:spLocks noGrp="1"/>
          </p:cNvSpPr>
          <p:nvPr>
            <p:ph type="ftr" sz="quarter" idx="10"/>
          </p:nvPr>
        </p:nvSpPr>
        <p:spPr/>
        <p:txBody>
          <a:bodyPr/>
          <a:lstStyle/>
          <a:p>
            <a:pPr>
              <a:defRPr/>
            </a:pPr>
            <a:r>
              <a:rPr lang="en-US" dirty="0" smtClean="0"/>
              <a:t>Cloud Infrastructure and Management</a:t>
            </a:r>
            <a:endParaRPr lang="en-US" dirty="0"/>
          </a:p>
        </p:txBody>
      </p:sp>
      <p:sp>
        <p:nvSpPr>
          <p:cNvPr id="4" name="Slide Number Placeholder 3"/>
          <p:cNvSpPr>
            <a:spLocks noGrp="1"/>
          </p:cNvSpPr>
          <p:nvPr>
            <p:ph type="sldNum" sz="quarter" idx="11"/>
          </p:nvPr>
        </p:nvSpPr>
        <p:spPr/>
        <p:txBody>
          <a:bodyPr/>
          <a:lstStyle/>
          <a:p>
            <a:pPr>
              <a:defRPr/>
            </a:pPr>
            <a:fld id="{91E976C5-867F-44DB-A20C-2FC1C56FCDC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dirty="0" smtClean="0"/>
              <a:t>Service Asset and Configuration Management</a:t>
            </a:r>
            <a:endParaRPr lang="en-US" dirty="0"/>
          </a:p>
        </p:txBody>
      </p:sp>
      <p:sp>
        <p:nvSpPr>
          <p:cNvPr id="3" name="Content Placeholder 2"/>
          <p:cNvSpPr>
            <a:spLocks noGrp="1"/>
          </p:cNvSpPr>
          <p:nvPr>
            <p:ph idx="1"/>
          </p:nvPr>
        </p:nvSpPr>
        <p:spPr>
          <a:xfrm>
            <a:off x="318448" y="2397456"/>
            <a:ext cx="8368352" cy="3657600"/>
          </a:xfrm>
        </p:spPr>
        <p:txBody>
          <a:bodyPr/>
          <a:lstStyle/>
          <a:p>
            <a:r>
              <a:rPr lang="en-US" dirty="0" smtClean="0"/>
              <a:t>Maintains information on attributes of Cloud infrastructure resources </a:t>
            </a:r>
          </a:p>
          <a:p>
            <a:pPr lvl="1"/>
            <a:r>
              <a:rPr lang="en-US" dirty="0" smtClean="0"/>
              <a:t>For example: CI name, manufacturer name, serial number, version</a:t>
            </a:r>
          </a:p>
          <a:p>
            <a:r>
              <a:rPr lang="en-US" dirty="0" smtClean="0"/>
              <a:t>Keeps information on used and available capacity of CIs and any issues linked to CIs</a:t>
            </a:r>
          </a:p>
          <a:p>
            <a:r>
              <a:rPr lang="en-US" dirty="0" smtClean="0"/>
              <a:t>Maintains information on inter-relationships among CIs, for example: a service to its consumer, a VM to a service</a:t>
            </a:r>
          </a:p>
          <a:p>
            <a:pPr lvl="1"/>
            <a:r>
              <a:rPr lang="en-US" dirty="0" smtClean="0"/>
              <a:t>Helps identifying root cause of the problem and assessing the impact of any change in the relationship</a:t>
            </a:r>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20</a:t>
            </a:fld>
            <a:endParaRPr lang="en-US"/>
          </a:p>
        </p:txBody>
      </p:sp>
      <p:sp>
        <p:nvSpPr>
          <p:cNvPr id="8" name="Rectangle 7"/>
          <p:cNvSpPr/>
          <p:nvPr/>
        </p:nvSpPr>
        <p:spPr>
          <a:xfrm>
            <a:off x="469184" y="1076283"/>
            <a:ext cx="8001716" cy="13935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t" anchorCtr="0">
            <a:noAutofit/>
          </a:bodyPr>
          <a:lstStyle/>
          <a:p>
            <a:endParaRPr lang="en-US" sz="1800" b="0" dirty="0">
              <a:solidFill>
                <a:schemeClr val="tx1"/>
              </a:solidFill>
              <a:latin typeface="Calibri" pitchFamily="34" charset="0"/>
            </a:endParaRPr>
          </a:p>
        </p:txBody>
      </p:sp>
      <p:sp>
        <p:nvSpPr>
          <p:cNvPr id="9" name="Rounded Rectangle 8"/>
          <p:cNvSpPr/>
          <p:nvPr/>
        </p:nvSpPr>
        <p:spPr>
          <a:xfrm>
            <a:off x="381000" y="1066800"/>
            <a:ext cx="8077200" cy="11430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alibri" pitchFamily="34" charset="0"/>
              </a:rPr>
              <a:t>The goal of the Service Asset and Configuration Management is to maintain information on “Configuration Items (CIs)” (which include attributes of Cloud services and Cloud infrastructure resources) and their relationship.</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Asset and Configuration Management (contd.)</a:t>
            </a:r>
            <a:endParaRPr lang="en-US" dirty="0"/>
          </a:p>
        </p:txBody>
      </p:sp>
      <p:sp>
        <p:nvSpPr>
          <p:cNvPr id="3" name="Content Placeholder 2"/>
          <p:cNvSpPr>
            <a:spLocks noGrp="1"/>
          </p:cNvSpPr>
          <p:nvPr>
            <p:ph idx="1"/>
          </p:nvPr>
        </p:nvSpPr>
        <p:spPr>
          <a:xfrm>
            <a:off x="319314" y="914400"/>
            <a:ext cx="8519886" cy="4876800"/>
          </a:xfrm>
        </p:spPr>
        <p:txBody>
          <a:bodyPr/>
          <a:lstStyle/>
          <a:p>
            <a:r>
              <a:rPr lang="en-US" dirty="0" smtClean="0"/>
              <a:t>Maintains information about CIs in one or more federated databases called Configuration Management Database (CMDB)</a:t>
            </a:r>
          </a:p>
          <a:p>
            <a:pPr lvl="1"/>
            <a:r>
              <a:rPr lang="en-US" dirty="0" smtClean="0"/>
              <a:t>CMDB is used by all Cloud service management processes</a:t>
            </a:r>
          </a:p>
          <a:p>
            <a:pPr lvl="2"/>
            <a:r>
              <a:rPr lang="en-US" dirty="0" smtClean="0"/>
              <a:t>To handle problems and changes in Cloud infrastructure and services</a:t>
            </a:r>
          </a:p>
          <a:p>
            <a:r>
              <a:rPr lang="en-US" dirty="0" smtClean="0"/>
              <a:t>Updates CMDB when new CIs are deployed or when attributes of CIs change</a:t>
            </a:r>
          </a:p>
          <a:p>
            <a:r>
              <a:rPr lang="en-US" dirty="0" smtClean="0"/>
              <a:t>Checks veracity of information about CIs periodically</a:t>
            </a:r>
          </a:p>
          <a:p>
            <a:pPr lvl="1"/>
            <a:r>
              <a:rPr lang="en-US" dirty="0" smtClean="0"/>
              <a:t>To ensure that the information in CMDB is a representation of the CIs used to provide Cloud services</a:t>
            </a:r>
            <a:endParaRPr lang="en-US"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dirty="0" smtClean="0"/>
              <a:t>Capacity Management</a:t>
            </a:r>
            <a:endParaRPr lang="en-US" dirty="0"/>
          </a:p>
        </p:txBody>
      </p:sp>
      <p:sp>
        <p:nvSpPr>
          <p:cNvPr id="3" name="Content Placeholder 2"/>
          <p:cNvSpPr>
            <a:spLocks noGrp="1"/>
          </p:cNvSpPr>
          <p:nvPr>
            <p:ph idx="1"/>
          </p:nvPr>
        </p:nvSpPr>
        <p:spPr>
          <a:xfrm>
            <a:off x="318448" y="2411104"/>
            <a:ext cx="8596952" cy="3886200"/>
          </a:xfrm>
        </p:spPr>
        <p:txBody>
          <a:bodyPr/>
          <a:lstStyle/>
          <a:p>
            <a:r>
              <a:rPr lang="en-US" sz="2200" dirty="0" smtClean="0"/>
              <a:t>Monitors and analyzes utilization of Cloud infrastructure resources</a:t>
            </a:r>
          </a:p>
          <a:p>
            <a:pPr lvl="1"/>
            <a:r>
              <a:rPr lang="en-US" sz="2000" dirty="0" smtClean="0"/>
              <a:t>Identifies over utilized, underutilized, and unutilized resources</a:t>
            </a:r>
          </a:p>
          <a:p>
            <a:r>
              <a:rPr lang="en-US" sz="2200" dirty="0" smtClean="0"/>
              <a:t>Optimizes utilization of IT resources </a:t>
            </a:r>
          </a:p>
          <a:p>
            <a:pPr lvl="1"/>
            <a:r>
              <a:rPr lang="en-US" sz="2000" dirty="0" smtClean="0"/>
              <a:t>Adds capacity or reclaims excess capacity to/from VMs based on utilization of VMs</a:t>
            </a:r>
          </a:p>
          <a:p>
            <a:r>
              <a:rPr lang="en-US" sz="2200" dirty="0" smtClean="0"/>
              <a:t>Analyzes capacity consumption trends and plans for future capacity requirements</a:t>
            </a:r>
          </a:p>
          <a:p>
            <a:pPr lvl="1"/>
            <a:r>
              <a:rPr lang="en-US" sz="2000" dirty="0" smtClean="0"/>
              <a:t>Forecasts timing of potential capacity shortfalls</a:t>
            </a:r>
          </a:p>
          <a:p>
            <a:pPr lvl="1"/>
            <a:r>
              <a:rPr lang="en-US" sz="2000" dirty="0" smtClean="0"/>
              <a:t>Plans for procurement and provisioning of capacity when needed</a:t>
            </a:r>
            <a:endParaRPr lang="en-US" sz="2000"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22</a:t>
            </a:fld>
            <a:endParaRPr lang="en-US"/>
          </a:p>
        </p:txBody>
      </p:sp>
      <p:sp>
        <p:nvSpPr>
          <p:cNvPr id="8" name="Rectangle 7"/>
          <p:cNvSpPr/>
          <p:nvPr/>
        </p:nvSpPr>
        <p:spPr>
          <a:xfrm>
            <a:off x="469184" y="1447799"/>
            <a:ext cx="8001716" cy="10981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t" anchorCtr="0">
            <a:noAutofit/>
          </a:bodyPr>
          <a:lstStyle/>
          <a:p>
            <a:endParaRPr lang="en-US" sz="1800" b="0" dirty="0">
              <a:solidFill>
                <a:schemeClr val="tx1"/>
              </a:solidFill>
              <a:latin typeface="Calibri" pitchFamily="34" charset="0"/>
            </a:endParaRPr>
          </a:p>
        </p:txBody>
      </p:sp>
      <p:sp>
        <p:nvSpPr>
          <p:cNvPr id="9" name="Rounded Rectangle 8"/>
          <p:cNvSpPr/>
          <p:nvPr/>
        </p:nvSpPr>
        <p:spPr>
          <a:xfrm>
            <a:off x="381000" y="1072488"/>
            <a:ext cx="8077200" cy="10668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000000"/>
                </a:solidFill>
                <a:latin typeface="Calibri" pitchFamily="34" charset="0"/>
              </a:rPr>
              <a:t>The goal of Capacity Management is to ensure that a Cloud infrastructure is able to meet the required capacity demands for Cloud services in a cost effective and timely manner.</a:t>
            </a:r>
            <a:endParaRPr lang="en-US"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a:t>
            </a:r>
            <a:endParaRPr lang="en-US" dirty="0"/>
          </a:p>
        </p:txBody>
      </p:sp>
      <p:sp>
        <p:nvSpPr>
          <p:cNvPr id="3" name="Content Placeholder 2"/>
          <p:cNvSpPr>
            <a:spLocks noGrp="1"/>
          </p:cNvSpPr>
          <p:nvPr>
            <p:ph idx="1"/>
          </p:nvPr>
        </p:nvSpPr>
        <p:spPr>
          <a:xfrm>
            <a:off x="318448" y="2416792"/>
            <a:ext cx="8596952" cy="3733800"/>
          </a:xfrm>
        </p:spPr>
        <p:txBody>
          <a:bodyPr/>
          <a:lstStyle/>
          <a:p>
            <a:r>
              <a:rPr lang="en-US" sz="2200" dirty="0" smtClean="0"/>
              <a:t>Monitors and measures performance of Cloud infrastructure resources and services</a:t>
            </a:r>
          </a:p>
          <a:p>
            <a:r>
              <a:rPr lang="en-US" sz="2200" dirty="0" smtClean="0"/>
              <a:t>Analyzes performance statistics, and identifies resources and services that are performing below the expected level</a:t>
            </a:r>
          </a:p>
          <a:p>
            <a:r>
              <a:rPr lang="en-US" sz="2200" dirty="0" smtClean="0"/>
              <a:t>Implements changes in resource configuration to improve performance of the resources and consequently Cloud services</a:t>
            </a:r>
          </a:p>
          <a:p>
            <a:r>
              <a:rPr lang="en-US" sz="2200" dirty="0" smtClean="0"/>
              <a:t>Determines the required capacity of Cloud infrastructure resources and services to meet the expected performance level</a:t>
            </a:r>
          </a:p>
          <a:p>
            <a:pPr lvl="1"/>
            <a:r>
              <a:rPr lang="en-US" sz="2000" dirty="0" smtClean="0"/>
              <a:t>Works with capacity management to implement capacity changes</a:t>
            </a:r>
          </a:p>
          <a:p>
            <a:pPr lvl="1"/>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23</a:t>
            </a:fld>
            <a:endParaRPr lang="en-US"/>
          </a:p>
        </p:txBody>
      </p:sp>
      <p:sp>
        <p:nvSpPr>
          <p:cNvPr id="9" name="Rounded Rectangle 8"/>
          <p:cNvSpPr/>
          <p:nvPr/>
        </p:nvSpPr>
        <p:spPr>
          <a:xfrm>
            <a:off x="381000" y="1072488"/>
            <a:ext cx="8077200" cy="9906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000000"/>
                </a:solidFill>
                <a:latin typeface="Calibri" pitchFamily="34" charset="0"/>
              </a:rPr>
              <a:t>The goal of Performance Management is to monitor, measure, analyze, and improve the performance of Cloud infrastructure and services.</a:t>
            </a:r>
            <a:endParaRPr lang="en-US"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Management</a:t>
            </a:r>
            <a:endParaRPr lang="en-US" dirty="0"/>
          </a:p>
        </p:txBody>
      </p:sp>
      <p:sp>
        <p:nvSpPr>
          <p:cNvPr id="3" name="Content Placeholder 2"/>
          <p:cNvSpPr>
            <a:spLocks noGrp="1"/>
          </p:cNvSpPr>
          <p:nvPr>
            <p:ph idx="1"/>
          </p:nvPr>
        </p:nvSpPr>
        <p:spPr>
          <a:xfrm>
            <a:off x="318448" y="2416792"/>
            <a:ext cx="8596952" cy="3810000"/>
          </a:xfrm>
        </p:spPr>
        <p:txBody>
          <a:bodyPr/>
          <a:lstStyle/>
          <a:p>
            <a:r>
              <a:rPr lang="en-US" sz="2200" dirty="0" smtClean="0"/>
              <a:t>Prioritizes incidents based on their severity</a:t>
            </a:r>
          </a:p>
          <a:p>
            <a:r>
              <a:rPr lang="en-US" sz="2200" dirty="0" smtClean="0"/>
              <a:t>Corrects errors or failures to bring back Cloud services within targeted timeframe</a:t>
            </a:r>
          </a:p>
          <a:p>
            <a:r>
              <a:rPr lang="en-US" sz="2200" dirty="0" smtClean="0"/>
              <a:t>Documents incident history that includes incident detection to resolution information</a:t>
            </a:r>
          </a:p>
          <a:p>
            <a:pPr lvl="1"/>
            <a:r>
              <a:rPr lang="en-US" sz="2000" dirty="0" smtClean="0"/>
              <a:t>Used as input for “Problem Management”</a:t>
            </a:r>
          </a:p>
          <a:p>
            <a:r>
              <a:rPr lang="en-US" sz="2200" dirty="0" smtClean="0"/>
              <a:t>Transfers error correction activity to “Problem Management”, if unable to determine “root cause” of an incident</a:t>
            </a:r>
          </a:p>
          <a:p>
            <a:pPr lvl="1"/>
            <a:r>
              <a:rPr lang="en-US" sz="2000" dirty="0" smtClean="0"/>
              <a:t>Provides temporary solutions to return Cloud services, for example, migrating a service to another resource pool in same or different VDC</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24</a:t>
            </a:fld>
            <a:endParaRPr lang="en-US"/>
          </a:p>
        </p:txBody>
      </p:sp>
      <p:sp>
        <p:nvSpPr>
          <p:cNvPr id="8" name="Rounded Rectangle 7"/>
          <p:cNvSpPr/>
          <p:nvPr/>
        </p:nvSpPr>
        <p:spPr>
          <a:xfrm>
            <a:off x="381000" y="990600"/>
            <a:ext cx="8077200" cy="11430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000000"/>
                </a:solidFill>
                <a:latin typeface="Calibri" pitchFamily="34" charset="0"/>
              </a:rPr>
              <a:t>The goal of Incident Management is to return Cloud services to consumers as quickly as possible when unplanned events, called “Incidents”, cause interruption to services or degrade service qualities.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Management (contd.)</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25</a:t>
            </a:fld>
            <a:endParaRPr lang="en-US"/>
          </a:p>
        </p:txBody>
      </p:sp>
      <p:graphicFrame>
        <p:nvGraphicFramePr>
          <p:cNvPr id="10" name="Table 9"/>
          <p:cNvGraphicFramePr>
            <a:graphicFrameLocks noGrp="1"/>
          </p:cNvGraphicFramePr>
          <p:nvPr/>
        </p:nvGraphicFramePr>
        <p:xfrm>
          <a:off x="397930" y="1600200"/>
          <a:ext cx="8365069" cy="3886201"/>
        </p:xfrm>
        <a:graphic>
          <a:graphicData uri="http://schemas.openxmlformats.org/drawingml/2006/table">
            <a:tbl>
              <a:tblPr firstRow="1" bandRow="1">
                <a:tableStyleId>{5C22544A-7EE6-4342-B048-85BDC9FD1C3A}</a:tableStyleId>
              </a:tblPr>
              <a:tblGrid>
                <a:gridCol w="2192869"/>
                <a:gridCol w="6172200"/>
              </a:tblGrid>
              <a:tr h="416379">
                <a:tc>
                  <a:txBody>
                    <a:bodyPr/>
                    <a:lstStyle/>
                    <a:p>
                      <a:pPr marL="0" algn="ctr" defTabSz="914400" rtl="0" eaLnBrk="1" latinLnBrk="0" hangingPunct="1"/>
                      <a:r>
                        <a:rPr lang="en-US" sz="1600" b="1" kern="1200" dirty="0" smtClean="0">
                          <a:solidFill>
                            <a:schemeClr val="lt1"/>
                          </a:solidFill>
                          <a:latin typeface="+mn-lt"/>
                          <a:ea typeface="+mn-ea"/>
                          <a:cs typeface="+mn-cs"/>
                        </a:rPr>
                        <a:t>Support Group</a:t>
                      </a:r>
                    </a:p>
                  </a:txBody>
                  <a:tcPr anchor="ctr"/>
                </a:tc>
                <a:tc>
                  <a:txBody>
                    <a:bodyPr/>
                    <a:lstStyle/>
                    <a:p>
                      <a:pPr marL="0" algn="ctr" defTabSz="914400" rtl="0" eaLnBrk="1" latinLnBrk="0" hangingPunct="1"/>
                      <a:r>
                        <a:rPr lang="en-US" sz="1600" b="1" kern="1200" dirty="0" smtClean="0">
                          <a:solidFill>
                            <a:schemeClr val="lt1"/>
                          </a:solidFill>
                          <a:latin typeface="+mn-lt"/>
                          <a:ea typeface="+mn-ea"/>
                          <a:cs typeface="+mn-cs"/>
                        </a:rPr>
                        <a:t>Description</a:t>
                      </a:r>
                    </a:p>
                  </a:txBody>
                  <a:tcPr anchor="ctr"/>
                </a:tc>
              </a:tr>
              <a:tr h="1561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First level support group: Service Desk</a:t>
                      </a:r>
                    </a:p>
                  </a:txBody>
                  <a:tcPr anchor="ctr"/>
                </a:tc>
                <a:tc>
                  <a:txBody>
                    <a:bodyPr/>
                    <a:lstStyle/>
                    <a:p>
                      <a:pPr marL="236538" indent="-236538" algn="l" defTabSz="914400" rtl="0" eaLnBrk="1" latinLnBrk="0" hangingPunct="1">
                        <a:buFont typeface="Arial" pitchFamily="34" charset="0"/>
                        <a:buChar char="•"/>
                      </a:pPr>
                      <a:r>
                        <a:rPr lang="en-US" sz="1400" kern="1200" dirty="0" smtClean="0">
                          <a:solidFill>
                            <a:schemeClr val="dk1"/>
                          </a:solidFill>
                          <a:latin typeface="+mn-lt"/>
                          <a:ea typeface="+mn-ea"/>
                          <a:cs typeface="+mn-cs"/>
                        </a:rPr>
                        <a:t>Single point of contact between Cloud service provider and consumers.</a:t>
                      </a:r>
                    </a:p>
                    <a:p>
                      <a:pPr marL="236538" indent="-236538" algn="l" defTabSz="914400" rtl="0" eaLnBrk="1" latinLnBrk="0" hangingPunct="1">
                        <a:buFont typeface="Arial" pitchFamily="34" charset="0"/>
                        <a:buChar char="•"/>
                      </a:pPr>
                      <a:r>
                        <a:rPr lang="en-US" sz="1400" kern="1200" dirty="0" smtClean="0">
                          <a:solidFill>
                            <a:schemeClr val="dk1"/>
                          </a:solidFill>
                          <a:latin typeface="+mn-lt"/>
                          <a:ea typeface="+mn-ea"/>
                          <a:cs typeface="+mn-cs"/>
                        </a:rPr>
                        <a:t>Registers incidents and sets priority to incidents.</a:t>
                      </a:r>
                    </a:p>
                    <a:p>
                      <a:pPr marL="236538" indent="-236538" algn="l" defTabSz="914400" rtl="0" eaLnBrk="1" latinLnBrk="0" hangingPunct="1">
                        <a:buFont typeface="Arial" pitchFamily="34" charset="0"/>
                        <a:buChar char="•"/>
                      </a:pPr>
                      <a:r>
                        <a:rPr lang="en-US" sz="1400" kern="1200" dirty="0" smtClean="0">
                          <a:solidFill>
                            <a:schemeClr val="dk1"/>
                          </a:solidFill>
                          <a:latin typeface="+mn-lt"/>
                          <a:ea typeface="+mn-ea"/>
                          <a:cs typeface="+mn-cs"/>
                        </a:rPr>
                        <a:t>Undertakes corrective measures to restore a failed service.</a:t>
                      </a:r>
                    </a:p>
                    <a:p>
                      <a:pPr marL="236538" indent="-236538" algn="l" defTabSz="914400" rtl="0" eaLnBrk="1" latinLnBrk="0" hangingPunct="1">
                        <a:buFont typeface="Arial" pitchFamily="34" charset="0"/>
                        <a:buChar char="•"/>
                      </a:pPr>
                      <a:r>
                        <a:rPr lang="en-US" sz="1400" kern="1200" dirty="0" smtClean="0">
                          <a:solidFill>
                            <a:schemeClr val="dk1"/>
                          </a:solidFill>
                          <a:latin typeface="+mn-lt"/>
                          <a:ea typeface="+mn-ea"/>
                          <a:cs typeface="+mn-cs"/>
                        </a:rPr>
                        <a:t>Transfers incidents to Technical Support Group, if unable to solve the incidents.</a:t>
                      </a:r>
                    </a:p>
                    <a:p>
                      <a:pPr marL="236538" indent="-236538" algn="l" defTabSz="914400" rtl="0" eaLnBrk="1" latinLnBrk="0" hangingPunct="1">
                        <a:buFont typeface="Arial" pitchFamily="34" charset="0"/>
                        <a:buChar char="•"/>
                      </a:pPr>
                      <a:r>
                        <a:rPr lang="en-US" sz="1400" kern="1200" dirty="0" smtClean="0">
                          <a:solidFill>
                            <a:schemeClr val="dk1"/>
                          </a:solidFill>
                          <a:latin typeface="+mn-lt"/>
                          <a:ea typeface="+mn-ea"/>
                          <a:cs typeface="+mn-cs"/>
                        </a:rPr>
                        <a:t>Keeps consumers informed about incident status.</a:t>
                      </a:r>
                    </a:p>
                  </a:txBody>
                  <a:tcPr anchor="ctr"/>
                </a:tc>
              </a:tr>
              <a:tr h="10756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Second level support group: Technical Support Group</a:t>
                      </a:r>
                    </a:p>
                  </a:txBody>
                  <a:tcPr anchor="ctr"/>
                </a:tc>
                <a:tc>
                  <a:txBody>
                    <a:bodyPr/>
                    <a:lstStyle/>
                    <a:p>
                      <a:pPr marL="236538" marR="0" lvl="0" indent="-2365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noProof="0" dirty="0" smtClean="0">
                          <a:solidFill>
                            <a:schemeClr val="dk1"/>
                          </a:solidFill>
                          <a:latin typeface="+mn-lt"/>
                          <a:ea typeface="+mn-ea"/>
                          <a:cs typeface="+mn-cs"/>
                        </a:rPr>
                        <a:t>Provides solution to incidents which can not be solved by first level support group.</a:t>
                      </a:r>
                    </a:p>
                    <a:p>
                      <a:pPr marL="236538" marR="0" lvl="0" indent="-2365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noProof="0" dirty="0" smtClean="0">
                          <a:solidFill>
                            <a:schemeClr val="dk1"/>
                          </a:solidFill>
                          <a:latin typeface="+mn-lt"/>
                          <a:ea typeface="+mn-ea"/>
                          <a:cs typeface="+mn-cs"/>
                        </a:rPr>
                        <a:t>May request for incident resolution from hardware and software manufacturers</a:t>
                      </a:r>
                      <a:endParaRPr lang="en-US" sz="1400" kern="1200" dirty="0">
                        <a:solidFill>
                          <a:schemeClr val="dk1"/>
                        </a:solidFill>
                        <a:latin typeface="+mn-lt"/>
                        <a:ea typeface="+mn-ea"/>
                        <a:cs typeface="+mn-cs"/>
                      </a:endParaRPr>
                    </a:p>
                  </a:txBody>
                  <a:tcPr anchor="ctr"/>
                </a:tc>
              </a:tr>
              <a:tr h="832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Third level support group: Hardware and Software Manufacturers </a:t>
                      </a:r>
                    </a:p>
                  </a:txBody>
                  <a:tcPr anchor="ctr"/>
                </a:tc>
                <a:tc>
                  <a:txBody>
                    <a:bodyPr/>
                    <a:lstStyle/>
                    <a:p>
                      <a:pPr marL="236538" marR="0" lvl="0" indent="-2365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noProof="0" dirty="0" smtClean="0">
                          <a:solidFill>
                            <a:schemeClr val="dk1"/>
                          </a:solidFill>
                          <a:latin typeface="+mn-lt"/>
                          <a:ea typeface="+mn-ea"/>
                          <a:cs typeface="+mn-cs"/>
                        </a:rPr>
                        <a:t>Provide solutions to incidents, if requested by second level support group.</a:t>
                      </a:r>
                    </a:p>
                  </a:txBody>
                  <a:tcPr anchor="ctr"/>
                </a:tc>
              </a:tr>
            </a:tbl>
          </a:graphicData>
        </a:graphic>
      </p:graphicFrame>
      <p:sp>
        <p:nvSpPr>
          <p:cNvPr id="13" name="Content Placeholder 2"/>
          <p:cNvSpPr>
            <a:spLocks noGrp="1"/>
          </p:cNvSpPr>
          <p:nvPr>
            <p:ph idx="1"/>
          </p:nvPr>
        </p:nvSpPr>
        <p:spPr>
          <a:xfrm>
            <a:off x="319314" y="914400"/>
            <a:ext cx="8367486" cy="533400"/>
          </a:xfrm>
        </p:spPr>
        <p:txBody>
          <a:bodyPr/>
          <a:lstStyle/>
          <a:p>
            <a:r>
              <a:rPr lang="en-US" dirty="0" smtClean="0"/>
              <a:t>Involves multiple support groups to solve incidents</a:t>
            </a:r>
          </a:p>
          <a:p>
            <a:pPr lvl="1"/>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Management</a:t>
            </a:r>
            <a:endParaRPr lang="en-US" dirty="0"/>
          </a:p>
        </p:txBody>
      </p:sp>
      <p:sp>
        <p:nvSpPr>
          <p:cNvPr id="3" name="Content Placeholder 2"/>
          <p:cNvSpPr>
            <a:spLocks noGrp="1"/>
          </p:cNvSpPr>
          <p:nvPr>
            <p:ph idx="1"/>
          </p:nvPr>
        </p:nvSpPr>
        <p:spPr>
          <a:xfrm>
            <a:off x="318448" y="2411104"/>
            <a:ext cx="8596952" cy="3581400"/>
          </a:xfrm>
        </p:spPr>
        <p:txBody>
          <a:bodyPr/>
          <a:lstStyle/>
          <a:p>
            <a:r>
              <a:rPr lang="en-US" sz="2200" dirty="0" smtClean="0"/>
              <a:t>Identifies the root cause of a problem and initiates the most appropriate solution for the problems</a:t>
            </a:r>
          </a:p>
          <a:p>
            <a:r>
              <a:rPr lang="en-US" sz="2200" dirty="0" smtClean="0"/>
              <a:t>Provides methods to reduce or eliminate the impact of a problem, if a complete solution is not available</a:t>
            </a:r>
          </a:p>
          <a:p>
            <a:r>
              <a:rPr lang="en-US" sz="2200" dirty="0" smtClean="0"/>
              <a:t>Analyzes the incident history and identifies the impending service failures</a:t>
            </a:r>
          </a:p>
          <a:p>
            <a:pPr lvl="1"/>
            <a:r>
              <a:rPr lang="en-US" sz="2000" dirty="0" smtClean="0"/>
              <a:t>Identifies and solves errors before a problem occurs</a:t>
            </a:r>
          </a:p>
          <a:p>
            <a:r>
              <a:rPr lang="en-US" sz="2200" dirty="0" smtClean="0"/>
              <a:t>Documents problem history that includes problem detection to resolution information</a:t>
            </a:r>
          </a:p>
          <a:p>
            <a:pPr lvl="1"/>
            <a:r>
              <a:rPr lang="en-US" sz="2000" dirty="0" smtClean="0"/>
              <a:t>Provide opportunity to learn lesson for future problem handling</a:t>
            </a:r>
          </a:p>
          <a:p>
            <a:pPr lvl="1"/>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26</a:t>
            </a:fld>
            <a:endParaRPr lang="en-US"/>
          </a:p>
        </p:txBody>
      </p:sp>
      <p:sp>
        <p:nvSpPr>
          <p:cNvPr id="9" name="Rounded Rectangle 8"/>
          <p:cNvSpPr/>
          <p:nvPr/>
        </p:nvSpPr>
        <p:spPr>
          <a:xfrm>
            <a:off x="381000" y="990600"/>
            <a:ext cx="8077200" cy="11430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The goal of Problem Management is to prevent incidents from exhibiting the common symptom, called “Problem”, from happening, and to minimize the adverse impact of the incidents that cannot be prevented.</a:t>
            </a:r>
            <a:endParaRPr lang="en-US" sz="2000" dirty="0" smtClean="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 Management</a:t>
            </a:r>
            <a:endParaRPr lang="en-US" dirty="0"/>
          </a:p>
        </p:txBody>
      </p:sp>
      <p:sp>
        <p:nvSpPr>
          <p:cNvPr id="3" name="Content Placeholder 2"/>
          <p:cNvSpPr>
            <a:spLocks noGrp="1"/>
          </p:cNvSpPr>
          <p:nvPr>
            <p:ph idx="1"/>
          </p:nvPr>
        </p:nvSpPr>
        <p:spPr>
          <a:xfrm>
            <a:off x="318448" y="2397456"/>
            <a:ext cx="8520752" cy="3657600"/>
          </a:xfrm>
        </p:spPr>
        <p:txBody>
          <a:bodyPr/>
          <a:lstStyle/>
          <a:p>
            <a:r>
              <a:rPr lang="en-US" dirty="0" smtClean="0"/>
              <a:t>Designs and implements the procedures and technical features required to fulfill stated availability of a service</a:t>
            </a:r>
          </a:p>
          <a:p>
            <a:pPr lvl="1"/>
            <a:r>
              <a:rPr lang="en-US" dirty="0" smtClean="0"/>
              <a:t>For example: clustering of servers and redundant network path</a:t>
            </a:r>
          </a:p>
          <a:p>
            <a:r>
              <a:rPr lang="en-US" dirty="0" smtClean="0"/>
              <a:t>Monitors and compares the stated availability and achieved availability for a Cloud service</a:t>
            </a:r>
          </a:p>
          <a:p>
            <a:r>
              <a:rPr lang="en-US" dirty="0" smtClean="0"/>
              <a:t>Identifies areas where availability must be improved</a:t>
            </a:r>
          </a:p>
          <a:p>
            <a:pPr lvl="1"/>
            <a:r>
              <a:rPr lang="en-US" dirty="0" smtClean="0"/>
              <a:t>Requires to understand the reasons for a service failures</a:t>
            </a:r>
          </a:p>
          <a:p>
            <a:pPr lvl="1"/>
            <a:r>
              <a:rPr lang="en-US" dirty="0" smtClean="0"/>
              <a:t>Gets input from incident management and problem management</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27</a:t>
            </a:fld>
            <a:endParaRPr lang="en-US"/>
          </a:p>
        </p:txBody>
      </p:sp>
      <p:sp>
        <p:nvSpPr>
          <p:cNvPr id="11" name="Rounded Rectangle 10"/>
          <p:cNvSpPr/>
          <p:nvPr/>
        </p:nvSpPr>
        <p:spPr>
          <a:xfrm>
            <a:off x="381000" y="990600"/>
            <a:ext cx="8077200" cy="10668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The goal of Availability Management is to design, implement, measure and improve Cloud services, ensuring stated availability commitments are consistently met.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Catalogue Management</a:t>
            </a:r>
            <a:endParaRPr lang="en-US" dirty="0"/>
          </a:p>
        </p:txBody>
      </p:sp>
      <p:sp>
        <p:nvSpPr>
          <p:cNvPr id="3" name="Content Placeholder 2"/>
          <p:cNvSpPr>
            <a:spLocks noGrp="1"/>
          </p:cNvSpPr>
          <p:nvPr>
            <p:ph idx="1"/>
          </p:nvPr>
        </p:nvSpPr>
        <p:spPr>
          <a:xfrm>
            <a:off x="318448" y="2403144"/>
            <a:ext cx="8596952" cy="3048000"/>
          </a:xfrm>
        </p:spPr>
        <p:txBody>
          <a:bodyPr/>
          <a:lstStyle/>
          <a:p>
            <a:r>
              <a:rPr lang="en-US" dirty="0" smtClean="0"/>
              <a:t>Ensures that the information in the service catalogue is accurate and up-to-date</a:t>
            </a:r>
          </a:p>
          <a:p>
            <a:r>
              <a:rPr lang="en-US" dirty="0" smtClean="0"/>
              <a:t>Ensures clarity, completeness, and usefulness when describing service offerings in the service catalogue</a:t>
            </a:r>
          </a:p>
          <a:p>
            <a:r>
              <a:rPr lang="en-US" dirty="0" smtClean="0"/>
              <a:t>Evaluates and upgrades service catalogue continually to include new services and improvements in service offerings</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28</a:t>
            </a:fld>
            <a:endParaRPr lang="en-US"/>
          </a:p>
        </p:txBody>
      </p:sp>
      <p:sp>
        <p:nvSpPr>
          <p:cNvPr id="10" name="Rounded Rectangle 9"/>
          <p:cNvSpPr/>
          <p:nvPr/>
        </p:nvSpPr>
        <p:spPr>
          <a:xfrm>
            <a:off x="381000" y="990600"/>
            <a:ext cx="8077200" cy="10668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The goal of Service Catalogue Management is to ensure that a “Service Catalogue” is created and maintained with accurate information on all the available Cloud services.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Attributes of a Service in Service Catalogue</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29</a:t>
            </a:fld>
            <a:endParaRPr lang="en-US"/>
          </a:p>
        </p:txBody>
      </p:sp>
      <p:graphicFrame>
        <p:nvGraphicFramePr>
          <p:cNvPr id="6" name="Table 5"/>
          <p:cNvGraphicFramePr>
            <a:graphicFrameLocks noGrp="1"/>
          </p:cNvGraphicFramePr>
          <p:nvPr/>
        </p:nvGraphicFramePr>
        <p:xfrm>
          <a:off x="457200" y="762000"/>
          <a:ext cx="8229600" cy="5290318"/>
        </p:xfrm>
        <a:graphic>
          <a:graphicData uri="http://schemas.openxmlformats.org/drawingml/2006/table">
            <a:tbl>
              <a:tblPr firstRow="1" bandRow="1">
                <a:tableStyleId>{5C22544A-7EE6-4342-B048-85BDC9FD1C3A}</a:tableStyleId>
              </a:tblPr>
              <a:tblGrid>
                <a:gridCol w="1524000"/>
                <a:gridCol w="6705600"/>
              </a:tblGrid>
              <a:tr h="352558">
                <a:tc>
                  <a:txBody>
                    <a:bodyPr/>
                    <a:lstStyle/>
                    <a:p>
                      <a:pPr algn="ctr"/>
                      <a:r>
                        <a:rPr lang="en-US" sz="1600" dirty="0" smtClean="0"/>
                        <a:t>Attribute</a:t>
                      </a:r>
                      <a:endParaRPr lang="en-US" sz="1600" dirty="0"/>
                    </a:p>
                  </a:txBody>
                  <a:tcPr/>
                </a:tc>
                <a:tc>
                  <a:txBody>
                    <a:bodyPr/>
                    <a:lstStyle/>
                    <a:p>
                      <a:pPr algn="ctr"/>
                      <a:r>
                        <a:rPr lang="en-US" sz="1600" dirty="0" smtClean="0"/>
                        <a:t>Description</a:t>
                      </a:r>
                      <a:endParaRPr lang="en-US" sz="1600" dirty="0"/>
                    </a:p>
                  </a:txBody>
                  <a:tcPr/>
                </a:tc>
              </a:tr>
              <a:tr h="560693">
                <a:tc>
                  <a:txBody>
                    <a:bodyPr/>
                    <a:lstStyle/>
                    <a:p>
                      <a:r>
                        <a:rPr lang="en-US" sz="1600" dirty="0" smtClean="0"/>
                        <a:t>Service name</a:t>
                      </a:r>
                      <a:endParaRPr lang="en-US" sz="1600" dirty="0"/>
                    </a:p>
                  </a:txBody>
                  <a:tcPr/>
                </a:tc>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solidFill>
                            <a:schemeClr val="dk1"/>
                          </a:solidFill>
                          <a:latin typeface="+mn-lt"/>
                          <a:ea typeface="+mn-ea"/>
                          <a:cs typeface="+mn-cs"/>
                        </a:rPr>
                        <a:t>Enables consumers to easily understand what a service offering is, by its name. </a:t>
                      </a:r>
                    </a:p>
                  </a:txBody>
                  <a:tcPr/>
                </a:tc>
              </a:tr>
              <a:tr h="796774">
                <a:tc>
                  <a:txBody>
                    <a:bodyPr/>
                    <a:lstStyle/>
                    <a:p>
                      <a:r>
                        <a:rPr lang="en-US" sz="1600" dirty="0" smtClean="0"/>
                        <a:t>Description</a:t>
                      </a:r>
                      <a:endParaRPr lang="en-US" sz="1600" dirty="0"/>
                    </a:p>
                  </a:txBody>
                  <a:tcPr/>
                </a:tc>
                <a:tc>
                  <a:txBody>
                    <a:bodyPr/>
                    <a:lstStyle/>
                    <a:p>
                      <a:pPr marL="225425" indent="-225425">
                        <a:buFont typeface="Arial" pitchFamily="34" charset="0"/>
                        <a:buChar char="•"/>
                      </a:pPr>
                      <a:r>
                        <a:rPr lang="en-US" sz="1600" kern="1200" baseline="0" dirty="0" smtClean="0">
                          <a:solidFill>
                            <a:schemeClr val="dk1"/>
                          </a:solidFill>
                          <a:latin typeface="+mn-lt"/>
                          <a:ea typeface="+mn-ea"/>
                          <a:cs typeface="+mn-cs"/>
                        </a:rPr>
                        <a:t>Tells consumers what the service is and what value the service provides. </a:t>
                      </a:r>
                    </a:p>
                    <a:p>
                      <a:pPr marL="225425" indent="-225425">
                        <a:buFont typeface="Arial" pitchFamily="34" charset="0"/>
                        <a:buChar char="•"/>
                      </a:pPr>
                      <a:r>
                        <a:rPr lang="en-US" sz="1600" kern="1200" baseline="0" dirty="0" smtClean="0">
                          <a:solidFill>
                            <a:schemeClr val="dk1"/>
                          </a:solidFill>
                          <a:latin typeface="+mn-lt"/>
                          <a:ea typeface="+mn-ea"/>
                          <a:cs typeface="+mn-cs"/>
                        </a:rPr>
                        <a:t>It should be clear, concise, and complete, and use simple and appropriate language. </a:t>
                      </a:r>
                    </a:p>
                  </a:txBody>
                  <a:tcPr/>
                </a:tc>
              </a:tr>
              <a:tr h="796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dk1"/>
                          </a:solidFill>
                          <a:latin typeface="+mn-lt"/>
                          <a:ea typeface="+mn-ea"/>
                          <a:cs typeface="+mn-cs"/>
                        </a:rPr>
                        <a:t>Features and Options 	</a:t>
                      </a:r>
                    </a:p>
                  </a:txBody>
                  <a:tcPr/>
                </a:tc>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solidFill>
                            <a:schemeClr val="dk1"/>
                          </a:solidFill>
                          <a:latin typeface="+mn-lt"/>
                          <a:ea typeface="+mn-ea"/>
                          <a:cs typeface="+mn-cs"/>
                        </a:rPr>
                        <a:t>Provides a list of options for selection, such as a list of operating systems for virtual desktop service.</a:t>
                      </a:r>
                    </a:p>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solidFill>
                            <a:schemeClr val="dk1"/>
                          </a:solidFill>
                          <a:latin typeface="+mn-lt"/>
                          <a:ea typeface="+mn-ea"/>
                          <a:cs typeface="+mn-cs"/>
                        </a:rPr>
                        <a:t>Provides technical description of each option, such as the software version.</a:t>
                      </a:r>
                      <a:endParaRPr lang="en-US" sz="1600" dirty="0"/>
                    </a:p>
                  </a:txBody>
                  <a:tcPr/>
                </a:tc>
              </a:tr>
              <a:tr h="12689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dk1"/>
                          </a:solidFill>
                          <a:latin typeface="+mn-lt"/>
                          <a:ea typeface="+mn-ea"/>
                          <a:cs typeface="+mn-cs"/>
                        </a:rPr>
                        <a:t>Service and Support Expectations </a:t>
                      </a:r>
                    </a:p>
                  </a:txBody>
                  <a:tcPr/>
                </a:tc>
                <a:tc>
                  <a:txBody>
                    <a:bodyPr/>
                    <a:lstStyle/>
                    <a:p>
                      <a:pPr marL="225425" indent="-225425">
                        <a:buFont typeface="Arial" pitchFamily="34" charset="0"/>
                        <a:buChar char="•"/>
                      </a:pPr>
                      <a:r>
                        <a:rPr lang="en-US" sz="1600" kern="1200" baseline="0" dirty="0" smtClean="0">
                          <a:solidFill>
                            <a:schemeClr val="dk1"/>
                          </a:solidFill>
                          <a:latin typeface="+mn-lt"/>
                          <a:ea typeface="+mn-ea"/>
                          <a:cs typeface="+mn-cs"/>
                        </a:rPr>
                        <a:t>Describes quality of service such as performance, availability and security.</a:t>
                      </a:r>
                    </a:p>
                    <a:p>
                      <a:pPr marL="225425" indent="-225425">
                        <a:buFont typeface="Arial" pitchFamily="34" charset="0"/>
                        <a:buChar char="•"/>
                      </a:pPr>
                      <a:r>
                        <a:rPr lang="en-US" sz="1600" kern="1200" baseline="0" dirty="0" smtClean="0">
                          <a:solidFill>
                            <a:schemeClr val="dk1"/>
                          </a:solidFill>
                          <a:latin typeface="+mn-lt"/>
                          <a:ea typeface="+mn-ea"/>
                          <a:cs typeface="+mn-cs"/>
                        </a:rPr>
                        <a:t>Describes technical support provided with a service; for example, a technical support may be from Monday through Friday during normal business hours or continuous (24x7) technical support. </a:t>
                      </a:r>
                      <a:endParaRPr lang="en-US" sz="1600" dirty="0"/>
                    </a:p>
                  </a:txBody>
                  <a:tcPr/>
                </a:tc>
              </a:tr>
              <a:tr h="560693">
                <a:tc>
                  <a:txBody>
                    <a:bodyPr/>
                    <a:lstStyle/>
                    <a:p>
                      <a:r>
                        <a:rPr lang="en-US" sz="1600" dirty="0" smtClean="0"/>
                        <a:t>Price</a:t>
                      </a:r>
                      <a:endParaRPr lang="en-US" sz="1600" dirty="0"/>
                    </a:p>
                  </a:txBody>
                  <a:tcPr/>
                </a:tc>
                <a:tc>
                  <a:txBody>
                    <a:bodyPr/>
                    <a:lstStyle/>
                    <a:p>
                      <a:pPr marL="225425" indent="-225425">
                        <a:buFont typeface="Arial" pitchFamily="34" charset="0"/>
                        <a:buChar char="•"/>
                      </a:pPr>
                      <a:r>
                        <a:rPr lang="en-US" sz="1600" dirty="0" smtClean="0"/>
                        <a:t>Provides price of service, including price list for different features</a:t>
                      </a:r>
                      <a:r>
                        <a:rPr lang="en-US" sz="1600" baseline="0" dirty="0" smtClean="0"/>
                        <a:t> and options.</a:t>
                      </a:r>
                      <a:endParaRPr lang="en-US" sz="1600" dirty="0"/>
                    </a:p>
                  </a:txBody>
                  <a:tcPr/>
                </a:tc>
              </a:tr>
              <a:tr h="429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dk1"/>
                          </a:solidFill>
                          <a:latin typeface="+mn-lt"/>
                          <a:ea typeface="+mn-ea"/>
                          <a:cs typeface="+mn-cs"/>
                        </a:rPr>
                        <a:t>Provisioning Timeframe </a:t>
                      </a:r>
                    </a:p>
                  </a:txBody>
                  <a:tcPr/>
                </a:tc>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baseline="0" dirty="0" smtClean="0">
                          <a:solidFill>
                            <a:schemeClr val="dk1"/>
                          </a:solidFill>
                          <a:latin typeface="+mn-lt"/>
                          <a:ea typeface="+mn-ea"/>
                          <a:cs typeface="+mn-cs"/>
                        </a:rPr>
                        <a:t>Provides a timeline for Cloud service provider to deliver service.</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609600"/>
            <a:ext cx="8763000" cy="1219200"/>
          </a:xfrm>
        </p:spPr>
        <p:txBody>
          <a:bodyPr/>
          <a:lstStyle/>
          <a:p>
            <a:pPr>
              <a:defRPr/>
            </a:pPr>
            <a:r>
              <a:rPr lang="en-US" dirty="0" smtClean="0"/>
              <a:t>Module 9: Cloud Infrastructure and Management</a:t>
            </a:r>
            <a:endParaRPr lang="en-US" dirty="0"/>
          </a:p>
        </p:txBody>
      </p:sp>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Cloud infrastructure framework and components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IT resources included in each Cloud component</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Processes to create Cloud services</a:t>
            </a:r>
          </a:p>
        </p:txBody>
      </p:sp>
      <p:sp>
        <p:nvSpPr>
          <p:cNvPr id="23556" name="Content Placeholder 7"/>
          <p:cNvSpPr>
            <a:spLocks noGrp="1"/>
          </p:cNvSpPr>
          <p:nvPr>
            <p:ph sz="quarter" idx="13"/>
          </p:nvPr>
        </p:nvSpPr>
        <p:spPr>
          <a:xfrm>
            <a:off x="685800" y="1981200"/>
            <a:ext cx="8686800" cy="457200"/>
          </a:xfrm>
        </p:spPr>
        <p:txBody>
          <a:bodyPr/>
          <a:lstStyle/>
          <a:p>
            <a:r>
              <a:rPr lang="en-US" dirty="0" smtClean="0"/>
              <a:t>Lesson 1: Cloud Infrastructure and Service Creation</a:t>
            </a:r>
          </a:p>
          <a:p>
            <a:pPr lvl="0"/>
            <a:endParaRPr lang="en-US" dirty="0" smtClean="0"/>
          </a:p>
          <a:p>
            <a:endParaRPr lang="en-US" dirty="0" smtClean="0"/>
          </a:p>
        </p:txBody>
      </p:sp>
      <p:sp>
        <p:nvSpPr>
          <p:cNvPr id="9" name="Footer Placeholder 8"/>
          <p:cNvSpPr>
            <a:spLocks noGrp="1"/>
          </p:cNvSpPr>
          <p:nvPr>
            <p:ph type="ftr" sz="quarter" idx="14"/>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a:t>
            </a:r>
            <a:endParaRPr lang="en-US" dirty="0"/>
          </a:p>
        </p:txBody>
      </p:sp>
      <p:sp>
        <p:nvSpPr>
          <p:cNvPr id="3" name="Content Placeholder 2"/>
          <p:cNvSpPr>
            <a:spLocks noGrp="1"/>
          </p:cNvSpPr>
          <p:nvPr>
            <p:ph idx="1"/>
          </p:nvPr>
        </p:nvSpPr>
        <p:spPr>
          <a:xfrm>
            <a:off x="312760" y="2397456"/>
            <a:ext cx="8831240" cy="3657600"/>
          </a:xfrm>
        </p:spPr>
        <p:txBody>
          <a:bodyPr/>
          <a:lstStyle/>
          <a:p>
            <a:r>
              <a:rPr lang="en-US" dirty="0" smtClean="0"/>
              <a:t>Calculates cost (includes CAPEX, OPEX, Administration cost) for providing a service</a:t>
            </a:r>
          </a:p>
          <a:p>
            <a:r>
              <a:rPr lang="en-US" dirty="0" smtClean="0"/>
              <a:t>Plans IT budget for Cloud infrastructure and operation</a:t>
            </a:r>
          </a:p>
          <a:p>
            <a:r>
              <a:rPr lang="en-US" dirty="0" smtClean="0"/>
              <a:t>Determines price (chargeback) for Cloud services and ensures profitability</a:t>
            </a:r>
          </a:p>
          <a:p>
            <a:r>
              <a:rPr lang="en-US" dirty="0" smtClean="0"/>
              <a:t>Monitors and reports on allocation and utilization of resources by consumers</a:t>
            </a:r>
          </a:p>
          <a:p>
            <a:pPr lvl="1"/>
            <a:r>
              <a:rPr lang="en-US" dirty="0" smtClean="0"/>
              <a:t>Chargeback based on resource usage by consumers</a:t>
            </a:r>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30</a:t>
            </a:fld>
            <a:endParaRPr lang="en-US"/>
          </a:p>
        </p:txBody>
      </p:sp>
      <p:sp>
        <p:nvSpPr>
          <p:cNvPr id="9" name="Rounded Rectangle 8"/>
          <p:cNvSpPr/>
          <p:nvPr/>
        </p:nvSpPr>
        <p:spPr>
          <a:xfrm>
            <a:off x="381000" y="1066800"/>
            <a:ext cx="8077200" cy="9906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The goal of Financial Management is to manage the Cloud service provider's budgeting, accounting, and charging requirements.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 contd.</a:t>
            </a:r>
            <a:endParaRPr lang="en-US" dirty="0"/>
          </a:p>
        </p:txBody>
      </p:sp>
      <p:sp>
        <p:nvSpPr>
          <p:cNvPr id="3" name="Content Placeholder 2"/>
          <p:cNvSpPr>
            <a:spLocks noGrp="1"/>
          </p:cNvSpPr>
          <p:nvPr>
            <p:ph idx="1"/>
          </p:nvPr>
        </p:nvSpPr>
        <p:spPr>
          <a:xfrm>
            <a:off x="319314" y="914400"/>
            <a:ext cx="8596086" cy="5181600"/>
          </a:xfrm>
        </p:spPr>
        <p:txBody>
          <a:bodyPr/>
          <a:lstStyle/>
          <a:p>
            <a:r>
              <a:rPr lang="en-US" dirty="0" smtClean="0"/>
              <a:t>Financial management performs a sequence of activities to enforce chargeback for Cloud services, such as:</a:t>
            </a:r>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31</a:t>
            </a:fld>
            <a:endParaRPr lang="en-US"/>
          </a:p>
        </p:txBody>
      </p:sp>
      <p:graphicFrame>
        <p:nvGraphicFramePr>
          <p:cNvPr id="6" name="Diagram 5"/>
          <p:cNvGraphicFramePr/>
          <p:nvPr/>
        </p:nvGraphicFramePr>
        <p:xfrm>
          <a:off x="609600" y="1803400"/>
          <a:ext cx="7924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Management</a:t>
            </a:r>
            <a:endParaRPr lang="en-US" dirty="0"/>
          </a:p>
        </p:txBody>
      </p:sp>
      <p:sp>
        <p:nvSpPr>
          <p:cNvPr id="3" name="Content Placeholder 2"/>
          <p:cNvSpPr>
            <a:spLocks noGrp="1"/>
          </p:cNvSpPr>
          <p:nvPr>
            <p:ph idx="1"/>
          </p:nvPr>
        </p:nvSpPr>
        <p:spPr>
          <a:xfrm>
            <a:off x="318448" y="2389496"/>
            <a:ext cx="4558352" cy="3657600"/>
          </a:xfrm>
        </p:spPr>
        <p:txBody>
          <a:bodyPr/>
          <a:lstStyle/>
          <a:p>
            <a:r>
              <a:rPr lang="en-US" dirty="0" smtClean="0"/>
              <a:t>Fulfills compliance requirements while configuring Cloud infrastructure and provisioning Cloud services</a:t>
            </a:r>
          </a:p>
          <a:p>
            <a:r>
              <a:rPr lang="en-US" dirty="0" smtClean="0"/>
              <a:t>Reviews compliance enforcement to identify and rectify any deviation from compliance requirement</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32</a:t>
            </a:fld>
            <a:endParaRPr lang="en-US"/>
          </a:p>
        </p:txBody>
      </p:sp>
      <p:sp>
        <p:nvSpPr>
          <p:cNvPr id="8" name="Rectangle 7"/>
          <p:cNvSpPr/>
          <p:nvPr/>
        </p:nvSpPr>
        <p:spPr>
          <a:xfrm>
            <a:off x="469184" y="1076283"/>
            <a:ext cx="8001716" cy="13935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330" tIns="229108" rIns="297330" bIns="113792" numCol="1" spcCol="1270" anchor="t" anchorCtr="0">
            <a:noAutofit/>
          </a:bodyPr>
          <a:lstStyle/>
          <a:p>
            <a:endParaRPr lang="en-US" sz="1800" b="0" dirty="0">
              <a:solidFill>
                <a:schemeClr val="tx1"/>
              </a:solidFill>
              <a:latin typeface="Calibri" pitchFamily="34" charset="0"/>
            </a:endParaRPr>
          </a:p>
        </p:txBody>
      </p:sp>
      <p:sp>
        <p:nvSpPr>
          <p:cNvPr id="11" name="Rectangle 10"/>
          <p:cNvSpPr/>
          <p:nvPr/>
        </p:nvSpPr>
        <p:spPr bwMode="auto">
          <a:xfrm>
            <a:off x="5029200" y="2663913"/>
            <a:ext cx="3657600" cy="3203487"/>
          </a:xfrm>
          <a:prstGeom prst="rect">
            <a:avLst/>
          </a:prstGeom>
          <a:ln>
            <a:solidFill>
              <a:srgbClr val="FFC000"/>
            </a:solidFill>
          </a:ln>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a:lstStyle/>
          <a:p>
            <a:endParaRPr lang="en-US" sz="1600" dirty="0" smtClean="0">
              <a:latin typeface="Calibri" pitchFamily="34" charset="0"/>
            </a:endParaRPr>
          </a:p>
          <a:p>
            <a:r>
              <a:rPr lang="en-US" sz="1600" dirty="0" smtClean="0">
                <a:latin typeface="Calibri" pitchFamily="34" charset="0"/>
              </a:rPr>
              <a:t>Policies and regulations</a:t>
            </a:r>
          </a:p>
          <a:p>
            <a:pPr marL="342900" indent="-342900">
              <a:buFont typeface="Arial" pitchFamily="34" charset="0"/>
              <a:buChar char="•"/>
            </a:pPr>
            <a:r>
              <a:rPr lang="en-US" sz="1600" dirty="0" smtClean="0">
                <a:solidFill>
                  <a:schemeClr val="tx1"/>
                </a:solidFill>
                <a:latin typeface="Calibri" pitchFamily="34" charset="0"/>
              </a:rPr>
              <a:t>Configuration best practices</a:t>
            </a:r>
          </a:p>
          <a:p>
            <a:pPr marL="342900" indent="-342900">
              <a:buFont typeface="Arial" pitchFamily="34" charset="0"/>
              <a:buChar char="•"/>
            </a:pPr>
            <a:r>
              <a:rPr lang="en-US" sz="1600" dirty="0" smtClean="0">
                <a:solidFill>
                  <a:schemeClr val="tx1"/>
                </a:solidFill>
                <a:latin typeface="Calibri" pitchFamily="34" charset="0"/>
              </a:rPr>
              <a:t>Security rules</a:t>
            </a:r>
          </a:p>
          <a:p>
            <a:pPr marL="342900" indent="-342900">
              <a:buFont typeface="Arial" pitchFamily="34" charset="0"/>
              <a:buChar char="•"/>
            </a:pPr>
            <a:r>
              <a:rPr lang="en-US" sz="1600" dirty="0" smtClean="0">
                <a:solidFill>
                  <a:schemeClr val="tx1"/>
                </a:solidFill>
                <a:latin typeface="Calibri" pitchFamily="34" charset="0"/>
              </a:rPr>
              <a:t>Infrastructure maintenance timeline</a:t>
            </a:r>
          </a:p>
          <a:p>
            <a:pPr marL="342900" indent="-342900">
              <a:buFont typeface="Arial" pitchFamily="34" charset="0"/>
              <a:buChar char="•"/>
            </a:pPr>
            <a:r>
              <a:rPr lang="en-US" sz="1600" dirty="0" smtClean="0">
                <a:solidFill>
                  <a:schemeClr val="tx1"/>
                </a:solidFill>
                <a:latin typeface="Calibri" pitchFamily="34" charset="0"/>
              </a:rPr>
              <a:t>Backup schedule</a:t>
            </a:r>
          </a:p>
          <a:p>
            <a:pPr marL="342900" indent="-342900">
              <a:buFont typeface="Arial" pitchFamily="34" charset="0"/>
              <a:buChar char="•"/>
            </a:pPr>
            <a:r>
              <a:rPr lang="en-US" sz="1600" dirty="0" smtClean="0">
                <a:solidFill>
                  <a:schemeClr val="tx1"/>
                </a:solidFill>
                <a:latin typeface="Calibri" pitchFamily="34" charset="0"/>
              </a:rPr>
              <a:t>Change control process </a:t>
            </a:r>
          </a:p>
          <a:p>
            <a:pPr marL="342900" indent="-342900"/>
            <a:endParaRPr lang="en-US" sz="1600" dirty="0" smtClean="0">
              <a:solidFill>
                <a:schemeClr val="tx1"/>
              </a:solidFill>
              <a:latin typeface="Calibri" pitchFamily="34" charset="0"/>
            </a:endParaRPr>
          </a:p>
          <a:p>
            <a:r>
              <a:rPr lang="en-US" sz="1600" dirty="0" smtClean="0">
                <a:latin typeface="Calibri" pitchFamily="34" charset="0"/>
              </a:rPr>
              <a:t>External legal requirements (country specific privacy laws)</a:t>
            </a:r>
          </a:p>
          <a:p>
            <a:pPr marL="342900" indent="-342900">
              <a:buFont typeface="Arial" pitchFamily="34" charset="0"/>
              <a:buChar char="•"/>
            </a:pPr>
            <a:r>
              <a:rPr lang="en-US" sz="1600" dirty="0" smtClean="0">
                <a:latin typeface="Calibri" pitchFamily="34" charset="0"/>
              </a:rPr>
              <a:t>Location of consumer data</a:t>
            </a:r>
          </a:p>
          <a:p>
            <a:pPr marL="342900" indent="-342900">
              <a:buFont typeface="Arial" pitchFamily="34" charset="0"/>
              <a:buChar char="•"/>
            </a:pPr>
            <a:r>
              <a:rPr lang="en-US" sz="1600" dirty="0" smtClean="0">
                <a:latin typeface="Calibri" pitchFamily="34" charset="0"/>
              </a:rPr>
              <a:t>Data retention period</a:t>
            </a:r>
          </a:p>
          <a:p>
            <a:endParaRPr lang="en-US" sz="1600" dirty="0">
              <a:latin typeface="Calibri" pitchFamily="34" charset="0"/>
            </a:endParaRPr>
          </a:p>
        </p:txBody>
      </p:sp>
      <p:sp>
        <p:nvSpPr>
          <p:cNvPr id="12" name="Rounded Rectangle 4"/>
          <p:cNvSpPr/>
          <p:nvPr/>
        </p:nvSpPr>
        <p:spPr bwMode="auto">
          <a:xfrm>
            <a:off x="5326380" y="2514600"/>
            <a:ext cx="3048000" cy="304799"/>
          </a:xfrm>
          <a:prstGeom prst="rect">
            <a:avLst/>
          </a:prstGeom>
        </p:spPr>
        <p:style>
          <a:lnRef idx="0">
            <a:schemeClr val="accent4"/>
          </a:lnRef>
          <a:fillRef idx="3">
            <a:schemeClr val="accent4"/>
          </a:fillRef>
          <a:effectRef idx="3">
            <a:schemeClr val="accent4"/>
          </a:effectRef>
          <a:fontRef idx="minor">
            <a:schemeClr val="lt1"/>
          </a:fontRef>
        </p:style>
        <p:txBody>
          <a:bodyPr lIns="101362" tIns="0" rIns="101362" bIns="0" anchor="ctr"/>
          <a:lstStyle/>
          <a:p>
            <a:pPr lvl="0" algn="ctr" defTabSz="800100">
              <a:lnSpc>
                <a:spcPct val="90000"/>
              </a:lnSpc>
              <a:spcAft>
                <a:spcPct val="35000"/>
              </a:spcAft>
            </a:pPr>
            <a:r>
              <a:rPr lang="en-US" b="1" dirty="0" smtClean="0">
                <a:latin typeface="Calibri" pitchFamily="34" charset="0"/>
              </a:rPr>
              <a:t>Compliance Examples</a:t>
            </a:r>
          </a:p>
        </p:txBody>
      </p:sp>
      <p:sp>
        <p:nvSpPr>
          <p:cNvPr id="14" name="Rounded Rectangle 13"/>
          <p:cNvSpPr/>
          <p:nvPr/>
        </p:nvSpPr>
        <p:spPr>
          <a:xfrm>
            <a:off x="381000" y="1066800"/>
            <a:ext cx="8077200" cy="990600"/>
          </a:xfrm>
          <a:prstGeom prst="roundRect">
            <a:avLst/>
          </a:prstGeom>
          <a:solidFill>
            <a:schemeClr val="bg1">
              <a:lumMod val="9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The goal of Compliance Management is to ensure that Cloud services, service creation processes, and Cloud infrastructure resources comply with policies and legal requirements.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Service Management Automation</a:t>
            </a:r>
            <a:br>
              <a:rPr lang="en-US" dirty="0" smtClean="0"/>
            </a:br>
            <a:endParaRPr lang="en-US" dirty="0"/>
          </a:p>
        </p:txBody>
      </p:sp>
      <p:sp>
        <p:nvSpPr>
          <p:cNvPr id="3" name="Content Placeholder 2"/>
          <p:cNvSpPr>
            <a:spLocks noGrp="1"/>
          </p:cNvSpPr>
          <p:nvPr>
            <p:ph idx="1"/>
          </p:nvPr>
        </p:nvSpPr>
        <p:spPr>
          <a:xfrm>
            <a:off x="319314" y="914400"/>
            <a:ext cx="8519886" cy="5181600"/>
          </a:xfrm>
        </p:spPr>
        <p:txBody>
          <a:bodyPr/>
          <a:lstStyle/>
          <a:p>
            <a:r>
              <a:rPr lang="en-US" dirty="0" smtClean="0"/>
              <a:t>Several activities in Cloud service management may be automated using service management tools</a:t>
            </a:r>
          </a:p>
          <a:p>
            <a:pPr lvl="1"/>
            <a:r>
              <a:rPr lang="en-US" dirty="0" smtClean="0"/>
              <a:t>Service management tools may be integrated with Cloud infrastructure management and service creation tools</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33</a:t>
            </a:fld>
            <a:endParaRPr lang="en-US"/>
          </a:p>
        </p:txBody>
      </p:sp>
      <p:sp>
        <p:nvSpPr>
          <p:cNvPr id="6" name="Rectangle 5"/>
          <p:cNvSpPr/>
          <p:nvPr/>
        </p:nvSpPr>
        <p:spPr bwMode="auto">
          <a:xfrm>
            <a:off x="622005" y="2816313"/>
            <a:ext cx="3657600" cy="2745571"/>
          </a:xfrm>
          <a:prstGeom prst="rect">
            <a:avLst/>
          </a:prstGeom>
          <a:ln>
            <a:solidFill>
              <a:srgbClr val="FFC000"/>
            </a:solidFill>
          </a:ln>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a:lstStyle/>
          <a:p>
            <a:endParaRPr lang="en-US" sz="2000" dirty="0" smtClean="0">
              <a:latin typeface="Calibri" pitchFamily="34" charset="0"/>
            </a:endParaRPr>
          </a:p>
          <a:p>
            <a:pPr marL="342900" indent="-342900">
              <a:buFont typeface="Arial" pitchFamily="34" charset="0"/>
              <a:buChar char="•"/>
            </a:pPr>
            <a:r>
              <a:rPr lang="en-US" sz="2000" dirty="0" smtClean="0">
                <a:latin typeface="Calibri" pitchFamily="34" charset="0"/>
              </a:rPr>
              <a:t>CMDB population</a:t>
            </a:r>
          </a:p>
          <a:p>
            <a:pPr marL="342900" indent="-342900">
              <a:buFont typeface="Arial" pitchFamily="34" charset="0"/>
              <a:buChar char="•"/>
            </a:pPr>
            <a:r>
              <a:rPr lang="en-US" sz="2000" dirty="0" smtClean="0">
                <a:latin typeface="Calibri" pitchFamily="34" charset="0"/>
              </a:rPr>
              <a:t>Incident and problem creation</a:t>
            </a:r>
          </a:p>
          <a:p>
            <a:pPr marL="342900" indent="-342900">
              <a:buFont typeface="Arial" pitchFamily="34" charset="0"/>
              <a:buChar char="•"/>
            </a:pPr>
            <a:r>
              <a:rPr lang="en-US" sz="2000" dirty="0" smtClean="0">
                <a:latin typeface="Calibri" pitchFamily="34" charset="0"/>
              </a:rPr>
              <a:t>Analyzing and forecasting capacity requirements</a:t>
            </a:r>
          </a:p>
          <a:p>
            <a:pPr marL="342900" indent="-342900">
              <a:buFont typeface="Arial" pitchFamily="34" charset="0"/>
              <a:buChar char="•"/>
            </a:pPr>
            <a:r>
              <a:rPr lang="en-US" sz="2000" dirty="0" smtClean="0">
                <a:latin typeface="Calibri" pitchFamily="34" charset="0"/>
              </a:rPr>
              <a:t>Chargeback </a:t>
            </a:r>
          </a:p>
          <a:p>
            <a:pPr marL="342900" indent="-342900">
              <a:buFont typeface="Arial" pitchFamily="34" charset="0"/>
              <a:buChar char="•"/>
            </a:pPr>
            <a:r>
              <a:rPr lang="en-US" sz="2000" dirty="0" smtClean="0">
                <a:latin typeface="Calibri" pitchFamily="34" charset="0"/>
              </a:rPr>
              <a:t>Compliance enforcement</a:t>
            </a:r>
            <a:endParaRPr lang="en-US" sz="2000" dirty="0">
              <a:latin typeface="Calibri" pitchFamily="34" charset="0"/>
            </a:endParaRPr>
          </a:p>
        </p:txBody>
      </p:sp>
      <p:sp>
        <p:nvSpPr>
          <p:cNvPr id="7" name="Rounded Rectangle 4"/>
          <p:cNvSpPr/>
          <p:nvPr/>
        </p:nvSpPr>
        <p:spPr bwMode="auto">
          <a:xfrm>
            <a:off x="749065" y="2667000"/>
            <a:ext cx="3048000" cy="304799"/>
          </a:xfrm>
          <a:prstGeom prst="rect">
            <a:avLst/>
          </a:prstGeom>
        </p:spPr>
        <p:style>
          <a:lnRef idx="0">
            <a:schemeClr val="accent4"/>
          </a:lnRef>
          <a:fillRef idx="3">
            <a:schemeClr val="accent4"/>
          </a:fillRef>
          <a:effectRef idx="3">
            <a:schemeClr val="accent4"/>
          </a:effectRef>
          <a:fontRef idx="minor">
            <a:schemeClr val="lt1"/>
          </a:fontRef>
        </p:style>
        <p:txBody>
          <a:bodyPr lIns="101362" tIns="0" rIns="101362" bIns="0" anchor="ctr"/>
          <a:lstStyle/>
          <a:p>
            <a:pPr lvl="0" algn="ctr" defTabSz="800100">
              <a:lnSpc>
                <a:spcPct val="90000"/>
              </a:lnSpc>
              <a:spcAft>
                <a:spcPct val="35000"/>
              </a:spcAft>
            </a:pPr>
            <a:r>
              <a:rPr lang="en-US" b="1" dirty="0" smtClean="0">
                <a:latin typeface="Calibri" pitchFamily="34" charset="0"/>
              </a:rPr>
              <a:t>Automation examples</a:t>
            </a:r>
          </a:p>
        </p:txBody>
      </p:sp>
      <p:sp>
        <p:nvSpPr>
          <p:cNvPr id="8" name="Rectangle 7"/>
          <p:cNvSpPr/>
          <p:nvPr/>
        </p:nvSpPr>
        <p:spPr>
          <a:xfrm>
            <a:off x="4662544" y="2821322"/>
            <a:ext cx="3567056" cy="2741278"/>
          </a:xfrm>
          <a:prstGeom prst="rect">
            <a:avLst/>
          </a:prstGeom>
          <a:solidFill>
            <a:schemeClr val="bg1">
              <a:lumMod val="95000"/>
            </a:schemeClr>
          </a:solidFill>
          <a:ln>
            <a:solidFill>
              <a:srgbClr val="2C95DD"/>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82880" tIns="182880" rIns="182880" bIns="113792" numCol="1" spcCol="1270" anchor="ctr" anchorCtr="0">
            <a:noAutofit/>
          </a:bodyPr>
          <a:lstStyle/>
          <a:p>
            <a:pPr marL="228600" indent="-228600">
              <a:buFont typeface="Arial" pitchFamily="34" charset="0"/>
              <a:buChar char="•"/>
              <a:defRPr/>
            </a:pPr>
            <a:r>
              <a:rPr lang="en-US" sz="2000" dirty="0" smtClean="0">
                <a:latin typeface="Calibri" pitchFamily="34" charset="0"/>
              </a:rPr>
              <a:t>Avoidance of human error</a:t>
            </a:r>
          </a:p>
          <a:p>
            <a:pPr marL="228600" indent="-228600">
              <a:buFont typeface="Arial" pitchFamily="34" charset="0"/>
              <a:buChar char="•"/>
              <a:defRPr/>
            </a:pPr>
            <a:r>
              <a:rPr lang="en-US" sz="2000" dirty="0" smtClean="0">
                <a:latin typeface="Calibri" pitchFamily="34" charset="0"/>
              </a:rPr>
              <a:t>Automatic auditing</a:t>
            </a:r>
          </a:p>
          <a:p>
            <a:pPr marL="228600" indent="-228600">
              <a:buFont typeface="Arial" pitchFamily="34" charset="0"/>
              <a:buChar char="•"/>
              <a:defRPr/>
            </a:pPr>
            <a:r>
              <a:rPr lang="en-US" sz="2000" dirty="0" smtClean="0">
                <a:solidFill>
                  <a:schemeClr val="tx1"/>
                </a:solidFill>
                <a:latin typeface="Calibri" pitchFamily="34" charset="0"/>
              </a:rPr>
              <a:t>Reduced time and effort to manage services</a:t>
            </a:r>
          </a:p>
          <a:p>
            <a:pPr marL="228600" indent="-228600">
              <a:buFont typeface="Arial" pitchFamily="34" charset="0"/>
              <a:buChar char="•"/>
              <a:defRPr/>
            </a:pPr>
            <a:r>
              <a:rPr lang="en-US" sz="2000" dirty="0" smtClean="0">
                <a:solidFill>
                  <a:schemeClr val="tx1"/>
                </a:solidFill>
                <a:latin typeface="Calibri" pitchFamily="34" charset="0"/>
              </a:rPr>
              <a:t>Reduced administration and service cost</a:t>
            </a:r>
          </a:p>
          <a:p>
            <a:pPr marL="228600" indent="-228600">
              <a:buFont typeface="Arial" pitchFamily="34" charset="0"/>
              <a:buChar char="•"/>
              <a:defRPr/>
            </a:pPr>
            <a:r>
              <a:rPr lang="en-US" sz="2000" dirty="0" smtClean="0">
                <a:solidFill>
                  <a:schemeClr val="tx1"/>
                </a:solidFill>
                <a:latin typeface="Calibri" pitchFamily="34" charset="0"/>
              </a:rPr>
              <a:t>Avoidance of non-compliance penalties</a:t>
            </a:r>
          </a:p>
        </p:txBody>
      </p:sp>
      <p:sp>
        <p:nvSpPr>
          <p:cNvPr id="9" name="Rounded Rectangle 4"/>
          <p:cNvSpPr/>
          <p:nvPr/>
        </p:nvSpPr>
        <p:spPr>
          <a:xfrm>
            <a:off x="4864608" y="2667000"/>
            <a:ext cx="1307592" cy="329184"/>
          </a:xfrm>
          <a:prstGeom prst="rect">
            <a:avLst/>
          </a:prstGeom>
        </p:spPr>
        <p:style>
          <a:lnRef idx="0">
            <a:schemeClr val="accent1"/>
          </a:lnRef>
          <a:fillRef idx="3">
            <a:schemeClr val="accent1"/>
          </a:fillRef>
          <a:effectRef idx="3">
            <a:schemeClr val="accent1"/>
          </a:effectRef>
          <a:fontRef idx="minor">
            <a:schemeClr val="lt1"/>
          </a:fontRef>
        </p:style>
        <p:txBody>
          <a:bodyPr spcFirstLastPara="0" vert="horz" wrap="square" lIns="101362" tIns="0" rIns="101362" bIns="0" numCol="1" spcCol="1270" anchor="ctr" anchorCtr="0">
            <a:noAutofit/>
          </a:bodyPr>
          <a:lstStyle/>
          <a:p>
            <a:pPr lvl="0" algn="ctr" defTabSz="800100" rtl="0">
              <a:lnSpc>
                <a:spcPct val="90000"/>
              </a:lnSpc>
              <a:spcBef>
                <a:spcPct val="0"/>
              </a:spcBef>
              <a:spcAft>
                <a:spcPct val="35000"/>
              </a:spcAft>
            </a:pPr>
            <a:r>
              <a:rPr lang="en-US" sz="1600" b="1" kern="1200" dirty="0" smtClean="0">
                <a:latin typeface="Calibri" pitchFamily="34" charset="0"/>
              </a:rPr>
              <a:t>Benefits</a:t>
            </a:r>
            <a:endParaRPr lang="en-US" sz="1600" b="1" kern="1200"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Room Activity: Infrastructure Mapping with Cloud Characteristics</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27" name="Slide Number Placeholder 4"/>
          <p:cNvSpPr txBox="1">
            <a:spLocks/>
          </p:cNvSpPr>
          <p:nvPr/>
        </p:nvSpPr>
        <p:spPr>
          <a:xfrm>
            <a:off x="8686800" y="6629400"/>
            <a:ext cx="457200" cy="228600"/>
          </a:xfrm>
          <a:prstGeom prst="rect">
            <a:avLst/>
          </a:prstGeom>
        </p:spPr>
        <p:txBody>
          <a:bodyPr vert="horz"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5BA1DFFF-3F85-458B-986A-7762775E0CEF}" type="slidenum">
              <a:rPr kumimoji="0" lang="en-US" sz="1000" b="0" i="0" u="none" strike="noStrike" kern="1200" cap="none" spc="0" normalizeH="0" baseline="0" noProof="0" smtClean="0">
                <a:ln>
                  <a:noFill/>
                </a:ln>
                <a:solidFill>
                  <a:schemeClr val="tx1">
                    <a:lumMod val="75000"/>
                    <a:lumOff val="25000"/>
                  </a:schemeClr>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000" b="0" i="0" u="none" strike="noStrike" kern="1200" cap="none" spc="0" normalizeH="0" baseline="0" noProof="0">
              <a:ln>
                <a:noFill/>
              </a:ln>
              <a:solidFill>
                <a:schemeClr val="tx1">
                  <a:lumMod val="75000"/>
                  <a:lumOff val="25000"/>
                </a:schemeClr>
              </a:solidFill>
              <a:effectLst/>
              <a:uLnTx/>
              <a:uFillTx/>
              <a:latin typeface="Calibri" pitchFamily="34" charset="0"/>
              <a:ea typeface="+mn-ea"/>
              <a:cs typeface="+mn-cs"/>
            </a:endParaRPr>
          </a:p>
        </p:txBody>
      </p:sp>
      <p:graphicFrame>
        <p:nvGraphicFramePr>
          <p:cNvPr id="26" name="Table 25"/>
          <p:cNvGraphicFramePr>
            <a:graphicFrameLocks noGrp="1"/>
          </p:cNvGraphicFramePr>
          <p:nvPr/>
        </p:nvGraphicFramePr>
        <p:xfrm>
          <a:off x="723900" y="1250811"/>
          <a:ext cx="7696200" cy="4103211"/>
        </p:xfrm>
        <a:graphic>
          <a:graphicData uri="http://schemas.openxmlformats.org/drawingml/2006/table">
            <a:tbl>
              <a:tblPr firstRow="1" bandRow="1">
                <a:tableStyleId>{5C22544A-7EE6-4342-B048-85BDC9FD1C3A}</a:tableStyleId>
              </a:tblPr>
              <a:tblGrid>
                <a:gridCol w="1924050"/>
                <a:gridCol w="1924050"/>
                <a:gridCol w="1924050"/>
                <a:gridCol w="1924050"/>
              </a:tblGrid>
              <a:tr h="1012871">
                <a:tc>
                  <a:txBody>
                    <a:bodyPr/>
                    <a:lstStyle/>
                    <a:p>
                      <a:r>
                        <a:rPr lang="en-US" dirty="0" smtClean="0"/>
                        <a:t>Characteristics</a:t>
                      </a:r>
                    </a:p>
                    <a:p>
                      <a:endParaRPr lang="en-US" dirty="0"/>
                    </a:p>
                  </a:txBody>
                  <a:tcPr anchor="ctr"/>
                </a:tc>
                <a:tc>
                  <a:txBody>
                    <a:bodyPr/>
                    <a:lstStyle/>
                    <a:p>
                      <a:r>
                        <a:rPr lang="en-US" dirty="0" smtClean="0"/>
                        <a:t>Classic</a:t>
                      </a:r>
                      <a:r>
                        <a:rPr lang="en-US" baseline="0" dirty="0" smtClean="0"/>
                        <a:t> Data Center</a:t>
                      </a:r>
                      <a:endParaRPr lang="en-US" dirty="0"/>
                    </a:p>
                  </a:txBody>
                  <a:tcPr anchor="ctr"/>
                </a:tc>
                <a:tc>
                  <a:txBody>
                    <a:bodyPr/>
                    <a:lstStyle/>
                    <a:p>
                      <a:r>
                        <a:rPr lang="en-US" baseline="0" dirty="0" smtClean="0"/>
                        <a:t>Virtualized Data Center</a:t>
                      </a:r>
                      <a:endParaRPr lang="en-US" dirty="0"/>
                    </a:p>
                  </a:txBody>
                  <a:tcPr anchor="ctr"/>
                </a:tc>
                <a:tc>
                  <a:txBody>
                    <a:bodyPr/>
                    <a:lstStyle/>
                    <a:p>
                      <a:r>
                        <a:rPr lang="en-US" dirty="0" smtClean="0"/>
                        <a:t>Cloud  Infrastructure</a:t>
                      </a:r>
                      <a:endParaRPr lang="en-US" dirty="0"/>
                    </a:p>
                  </a:txBody>
                  <a:tcPr anchor="ctr"/>
                </a:tc>
              </a:tr>
              <a:tr h="709010">
                <a:tc>
                  <a:txBody>
                    <a:bodyPr/>
                    <a:lstStyle/>
                    <a:p>
                      <a:pPr marL="61913" lvl="1" indent="-61913" algn="l"/>
                      <a:r>
                        <a:rPr lang="en-US" dirty="0" smtClean="0"/>
                        <a:t>On-demand</a:t>
                      </a:r>
                    </a:p>
                    <a:p>
                      <a:pPr marL="61913" lvl="1" indent="-61913" algn="l"/>
                      <a:r>
                        <a:rPr lang="en-US" dirty="0" smtClean="0"/>
                        <a:t>self-service</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dirty="0"/>
                    </a:p>
                  </a:txBody>
                  <a:tcPr/>
                </a:tc>
              </a:tr>
              <a:tr h="53250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Rapid elasticity </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dirty="0"/>
                    </a:p>
                  </a:txBody>
                  <a:tcPr/>
                </a:tc>
              </a:tr>
              <a:tr h="57958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Resource pooling</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dirty="0"/>
                    </a:p>
                  </a:txBody>
                  <a:tcPr/>
                </a:tc>
              </a:tr>
              <a:tr h="56341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Measured service</a:t>
                      </a:r>
                    </a:p>
                  </a:txBody>
                  <a:tcPr anchor="ctr"/>
                </a:tc>
                <a:tc>
                  <a:txBody>
                    <a:bodyPr/>
                    <a:lstStyle/>
                    <a:p>
                      <a:endParaRPr lang="en-US" dirty="0"/>
                    </a:p>
                  </a:txBody>
                  <a:tcPr/>
                </a:tc>
                <a:tc>
                  <a:txBody>
                    <a:bodyPr/>
                    <a:lstStyle/>
                    <a:p>
                      <a:endParaRPr lang="en-US" dirty="0"/>
                    </a:p>
                  </a:txBody>
                  <a:tcPr/>
                </a:tc>
                <a:tc>
                  <a:txBody>
                    <a:bodyPr/>
                    <a:lstStyle/>
                    <a:p>
                      <a:endParaRPr lang="en-US" dirty="0"/>
                    </a:p>
                  </a:txBody>
                  <a:tcPr/>
                </a:tc>
              </a:tr>
              <a:tr h="70582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Broad</a:t>
                      </a:r>
                      <a:r>
                        <a:rPr lang="en-US" baseline="0" dirty="0" smtClean="0"/>
                        <a:t> network access</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543800" cy="1219200"/>
          </a:xfrm>
        </p:spPr>
        <p:txBody>
          <a:bodyPr/>
          <a:lstStyle/>
          <a:p>
            <a:r>
              <a:rPr lang="en-US" dirty="0" smtClean="0"/>
              <a:t>Module 9: Cloud Infrastructure and Management</a:t>
            </a:r>
            <a:endParaRPr lang="en-US" dirty="0"/>
          </a:p>
        </p:txBody>
      </p:sp>
      <p:sp>
        <p:nvSpPr>
          <p:cNvPr id="3" name="Subtitle 2"/>
          <p:cNvSpPr>
            <a:spLocks noGrp="1"/>
          </p:cNvSpPr>
          <p:nvPr>
            <p:ph type="subTitle" idx="1"/>
          </p:nvPr>
        </p:nvSpPr>
        <p:spPr/>
        <p:txBody>
          <a:bodyPr/>
          <a:lstStyle/>
          <a:p>
            <a:pPr marL="231775" indent="-231775">
              <a:buFont typeface="Arial" charset="0"/>
              <a:buChar char="•"/>
            </a:pPr>
            <a:r>
              <a:rPr lang="en-US" dirty="0" smtClean="0">
                <a:solidFill>
                  <a:schemeClr val="bg2">
                    <a:lumMod val="75000"/>
                  </a:schemeClr>
                </a:solidFill>
              </a:rPr>
              <a:t>Vblock</a:t>
            </a:r>
          </a:p>
          <a:p>
            <a:pPr marL="231775" indent="-231775">
              <a:buFont typeface="Arial" charset="0"/>
              <a:buChar char="•"/>
            </a:pPr>
            <a:r>
              <a:rPr lang="en-US" dirty="0" smtClean="0">
                <a:solidFill>
                  <a:schemeClr val="bg2">
                    <a:lumMod val="75000"/>
                  </a:schemeClr>
                </a:solidFill>
              </a:rPr>
              <a:t>EMC Ionix Unified Infrastructure Manager</a:t>
            </a:r>
          </a:p>
          <a:p>
            <a:pPr marL="231775" indent="-231775">
              <a:buFont typeface="Arial" charset="0"/>
              <a:buChar char="•"/>
            </a:pPr>
            <a:r>
              <a:rPr lang="en-US" dirty="0" smtClean="0">
                <a:solidFill>
                  <a:schemeClr val="bg2">
                    <a:lumMod val="75000"/>
                  </a:schemeClr>
                </a:solidFill>
              </a:rPr>
              <a:t>VMware vCloud Director</a:t>
            </a:r>
          </a:p>
          <a:p>
            <a:pPr marL="231775" indent="-231775">
              <a:buFont typeface="Arial" charset="0"/>
              <a:buChar char="•"/>
            </a:pPr>
            <a:r>
              <a:rPr lang="en-US" dirty="0" smtClean="0">
                <a:solidFill>
                  <a:schemeClr val="bg2">
                    <a:lumMod val="75000"/>
                  </a:schemeClr>
                </a:solidFill>
              </a:rPr>
              <a:t>VMware vCenter Chargeback</a:t>
            </a:r>
          </a:p>
          <a:p>
            <a:pPr marL="231775" indent="-231775">
              <a:buFont typeface="Arial" charset="0"/>
              <a:buChar char="•"/>
            </a:pPr>
            <a:r>
              <a:rPr lang="en-US" dirty="0" smtClean="0">
                <a:solidFill>
                  <a:schemeClr val="bg2">
                    <a:lumMod val="75000"/>
                  </a:schemeClr>
                </a:solidFill>
              </a:rPr>
              <a:t>VMware Service Manager</a:t>
            </a:r>
          </a:p>
          <a:p>
            <a:endParaRPr lang="en-US" dirty="0"/>
          </a:p>
        </p:txBody>
      </p:sp>
      <p:sp>
        <p:nvSpPr>
          <p:cNvPr id="4" name="Content Placeholder 3"/>
          <p:cNvSpPr>
            <a:spLocks noGrp="1"/>
          </p:cNvSpPr>
          <p:nvPr>
            <p:ph sz="quarter" idx="13"/>
          </p:nvPr>
        </p:nvSpPr>
        <p:spPr/>
        <p:txBody>
          <a:bodyPr/>
          <a:lstStyle/>
          <a:p>
            <a:r>
              <a:rPr lang="en-US" dirty="0" smtClean="0"/>
              <a:t>Concept in Practice:</a:t>
            </a:r>
            <a:endParaRPr lang="en-US" dirty="0"/>
          </a:p>
        </p:txBody>
      </p:sp>
      <p:sp>
        <p:nvSpPr>
          <p:cNvPr id="5" name="Footer Placeholder 4"/>
          <p:cNvSpPr>
            <a:spLocks noGrp="1"/>
          </p:cNvSpPr>
          <p:nvPr>
            <p:ph type="ftr" sz="quarter" idx="14"/>
          </p:nvPr>
        </p:nvSpPr>
        <p:spPr/>
        <p:txBody>
          <a:bodyPr/>
          <a:lstStyle/>
          <a:p>
            <a:pPr>
              <a:defRPr/>
            </a:pPr>
            <a:r>
              <a:rPr lang="en-US" smtClean="0"/>
              <a:t>Cloud Infrastructure and Management</a:t>
            </a:r>
            <a:endParaRPr lang="en-US" dirty="0"/>
          </a:p>
        </p:txBody>
      </p:sp>
      <p:sp>
        <p:nvSpPr>
          <p:cNvPr id="6" name="Slide Number Placeholder 5"/>
          <p:cNvSpPr>
            <a:spLocks noGrp="1"/>
          </p:cNvSpPr>
          <p:nvPr>
            <p:ph type="sldNum" sz="quarter" idx="15"/>
          </p:nvPr>
        </p:nvSpPr>
        <p:spPr/>
        <p:txBody>
          <a:bodyPr/>
          <a:lstStyle/>
          <a:p>
            <a:pPr>
              <a:defRPr/>
            </a:pPr>
            <a:fld id="{E9C12BD9-86B3-4048-86CE-AC10D4E84307}"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Vblock</a:t>
            </a:r>
            <a:endParaRPr lang="en-US" dirty="0"/>
          </a:p>
        </p:txBody>
      </p:sp>
      <p:sp>
        <p:nvSpPr>
          <p:cNvPr id="3" name="Content Placeholder 2"/>
          <p:cNvSpPr>
            <a:spLocks noGrp="1"/>
          </p:cNvSpPr>
          <p:nvPr>
            <p:ph idx="1"/>
          </p:nvPr>
        </p:nvSpPr>
        <p:spPr>
          <a:xfrm>
            <a:off x="319314" y="928048"/>
            <a:ext cx="5167086" cy="5181600"/>
          </a:xfrm>
        </p:spPr>
        <p:txBody>
          <a:bodyPr/>
          <a:lstStyle/>
          <a:p>
            <a:r>
              <a:rPr lang="en-US" sz="2200" dirty="0" smtClean="0"/>
              <a:t>Integrated best-of-breed Cloud infrastructure packages</a:t>
            </a:r>
          </a:p>
          <a:p>
            <a:r>
              <a:rPr lang="en-US" sz="2200" dirty="0" smtClean="0"/>
              <a:t>Includes industry-leading compute, storage, network, and virtualization products</a:t>
            </a:r>
          </a:p>
          <a:p>
            <a:pPr lvl="1"/>
            <a:r>
              <a:rPr lang="en-US" altLang="ja-JP" sz="2000" dirty="0" smtClean="0"/>
              <a:t>Delivered by </a:t>
            </a:r>
            <a:r>
              <a:rPr lang="en-US" sz="2000" dirty="0" smtClean="0"/>
              <a:t>Cisco, EMC and VMware</a:t>
            </a:r>
          </a:p>
          <a:p>
            <a:r>
              <a:rPr lang="en-US" sz="2200" dirty="0" smtClean="0"/>
              <a:t>Enables transformation to VDC and private Cloud</a:t>
            </a:r>
          </a:p>
          <a:p>
            <a:r>
              <a:rPr lang="en-US" sz="2200" dirty="0" smtClean="0"/>
              <a:t>Pre-architected, pre-configured, pre-tested and ready to be deployed</a:t>
            </a:r>
          </a:p>
          <a:p>
            <a:pPr lvl="1"/>
            <a:r>
              <a:rPr lang="en-US" sz="2000" dirty="0" smtClean="0"/>
              <a:t>Saves significant cost and time to deployment</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36</a:t>
            </a:fld>
            <a:endParaRPr lang="en-US"/>
          </a:p>
        </p:txBody>
      </p:sp>
      <p:grpSp>
        <p:nvGrpSpPr>
          <p:cNvPr id="53" name="Group 52"/>
          <p:cNvGrpSpPr/>
          <p:nvPr/>
        </p:nvGrpSpPr>
        <p:grpSpPr>
          <a:xfrm>
            <a:off x="4680854" y="1256522"/>
            <a:ext cx="4479504" cy="4058294"/>
            <a:chOff x="4475583" y="1256522"/>
            <a:chExt cx="4479504" cy="4058294"/>
          </a:xfrm>
        </p:grpSpPr>
        <p:grpSp>
          <p:nvGrpSpPr>
            <p:cNvPr id="8" name="Group 285"/>
            <p:cNvGrpSpPr>
              <a:grpSpLocks/>
            </p:cNvGrpSpPr>
            <p:nvPr/>
          </p:nvGrpSpPr>
          <p:grpSpPr bwMode="auto">
            <a:xfrm>
              <a:off x="4908345" y="2405063"/>
              <a:ext cx="3774097" cy="2359025"/>
              <a:chOff x="4852477" y="2857500"/>
              <a:chExt cx="3773999" cy="2359025"/>
            </a:xfrm>
          </p:grpSpPr>
          <p:sp>
            <p:nvSpPr>
              <p:cNvPr id="9" name="Freeform 198"/>
              <p:cNvSpPr>
                <a:spLocks/>
              </p:cNvSpPr>
              <p:nvPr/>
            </p:nvSpPr>
            <p:spPr bwMode="auto">
              <a:xfrm>
                <a:off x="6203698" y="3643262"/>
                <a:ext cx="1687765" cy="1067645"/>
              </a:xfrm>
              <a:custGeom>
                <a:avLst/>
                <a:gdLst>
                  <a:gd name="T0" fmla="*/ 2147483647 w 10000"/>
                  <a:gd name="T1" fmla="*/ 2147483647 h 9934"/>
                  <a:gd name="T2" fmla="*/ 2147483647 w 10000"/>
                  <a:gd name="T3" fmla="*/ 2147483647 h 9934"/>
                  <a:gd name="T4" fmla="*/ 2147483647 w 10000"/>
                  <a:gd name="T5" fmla="*/ 0 h 9934"/>
                  <a:gd name="T6" fmla="*/ 2147483647 w 10000"/>
                  <a:gd name="T7" fmla="*/ 2147483647 h 9934"/>
                  <a:gd name="T8" fmla="*/ 2147483647 w 10000"/>
                  <a:gd name="T9" fmla="*/ 2147483647 h 9934"/>
                  <a:gd name="T10" fmla="*/ 0 60000 65536"/>
                  <a:gd name="T11" fmla="*/ 0 60000 65536"/>
                  <a:gd name="T12" fmla="*/ 0 60000 65536"/>
                  <a:gd name="T13" fmla="*/ 0 60000 65536"/>
                  <a:gd name="T14" fmla="*/ 0 60000 65536"/>
                  <a:gd name="T15" fmla="*/ 0 w 10000"/>
                  <a:gd name="T16" fmla="*/ 0 h 9934"/>
                  <a:gd name="T17" fmla="*/ 10000 w 10000"/>
                  <a:gd name="T18" fmla="*/ 9934 h 9934"/>
                </a:gdLst>
                <a:ahLst/>
                <a:cxnLst>
                  <a:cxn ang="T10">
                    <a:pos x="T0" y="T1"/>
                  </a:cxn>
                  <a:cxn ang="T11">
                    <a:pos x="T2" y="T3"/>
                  </a:cxn>
                  <a:cxn ang="T12">
                    <a:pos x="T4" y="T5"/>
                  </a:cxn>
                  <a:cxn ang="T13">
                    <a:pos x="T6" y="T7"/>
                  </a:cxn>
                  <a:cxn ang="T14">
                    <a:pos x="T8" y="T9"/>
                  </a:cxn>
                </a:cxnLst>
                <a:rect l="T15" t="T16" r="T17" b="T18"/>
                <a:pathLst>
                  <a:path w="10000" h="9934">
                    <a:moveTo>
                      <a:pt x="10000" y="9934"/>
                    </a:moveTo>
                    <a:lnTo>
                      <a:pt x="18" y="7349"/>
                    </a:lnTo>
                    <a:cubicBezTo>
                      <a:pt x="0" y="4877"/>
                      <a:pt x="38" y="2472"/>
                      <a:pt x="20" y="0"/>
                    </a:cubicBezTo>
                    <a:lnTo>
                      <a:pt x="9964" y="2500"/>
                    </a:lnTo>
                    <a:lnTo>
                      <a:pt x="10000" y="9934"/>
                    </a:lnTo>
                    <a:close/>
                  </a:path>
                </a:pathLst>
              </a:custGeom>
              <a:gradFill rotWithShape="1">
                <a:gsLst>
                  <a:gs pos="0">
                    <a:srgbClr val="697E1C"/>
                  </a:gs>
                  <a:gs pos="100000">
                    <a:srgbClr val="89A424"/>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10" name="Line 216"/>
              <p:cNvSpPr>
                <a:spLocks noChangeShapeType="1"/>
              </p:cNvSpPr>
              <p:nvPr/>
            </p:nvSpPr>
            <p:spPr bwMode="auto">
              <a:xfrm>
                <a:off x="6022975" y="4094163"/>
                <a:ext cx="406400" cy="0"/>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sp>
            <p:nvSpPr>
              <p:cNvPr id="11" name="Text Box 221"/>
              <p:cNvSpPr txBox="1">
                <a:spLocks noChangeArrowheads="1"/>
              </p:cNvSpPr>
              <p:nvPr/>
            </p:nvSpPr>
            <p:spPr bwMode="auto">
              <a:xfrm>
                <a:off x="5157553" y="3962400"/>
                <a:ext cx="855982" cy="307777"/>
              </a:xfrm>
              <a:prstGeom prst="rect">
                <a:avLst/>
              </a:prstGeom>
              <a:noFill/>
              <a:ln w="9525">
                <a:noFill/>
                <a:miter lim="800000"/>
                <a:headEnd/>
                <a:tailEnd/>
              </a:ln>
              <a:effectLst>
                <a:prstShdw prst="shdw17" dist="17961" dir="2700000">
                  <a:srgbClr val="7F8184">
                    <a:alpha val="74997"/>
                  </a:srgbClr>
                </a:prstShdw>
              </a:effectLst>
            </p:spPr>
            <p:txBody>
              <a:bodyPr wrap="none">
                <a:spAutoFit/>
              </a:bodyPr>
              <a:lstStyle/>
              <a:p>
                <a:pPr algn="r">
                  <a:spcBef>
                    <a:spcPct val="0"/>
                  </a:spcBef>
                  <a:buClrTx/>
                  <a:buFontTx/>
                  <a:buNone/>
                </a:pPr>
                <a:r>
                  <a:rPr lang="en-US" sz="1400">
                    <a:solidFill>
                      <a:schemeClr val="tx1"/>
                    </a:solidFill>
                    <a:latin typeface="Calibri" pitchFamily="34" charset="0"/>
                    <a:ea typeface="MS PGothic" pitchFamily="34" charset="-128"/>
                  </a:rPr>
                  <a:t>Compute</a:t>
                </a:r>
              </a:p>
            </p:txBody>
          </p:sp>
          <p:grpSp>
            <p:nvGrpSpPr>
              <p:cNvPr id="12" name="Group 82"/>
              <p:cNvGrpSpPr>
                <a:grpSpLocks/>
              </p:cNvGrpSpPr>
              <p:nvPr/>
            </p:nvGrpSpPr>
            <p:grpSpPr bwMode="auto">
              <a:xfrm>
                <a:off x="6518275" y="3813175"/>
                <a:ext cx="552450" cy="600075"/>
                <a:chOff x="4256" y="2815"/>
                <a:chExt cx="348" cy="378"/>
              </a:xfrm>
            </p:grpSpPr>
            <p:sp>
              <p:nvSpPr>
                <p:cNvPr id="33" name="Oval 232"/>
                <p:cNvSpPr>
                  <a:spLocks noChangeArrowheads="1"/>
                </p:cNvSpPr>
                <p:nvPr/>
              </p:nvSpPr>
              <p:spPr bwMode="auto">
                <a:xfrm>
                  <a:off x="4256" y="2841"/>
                  <a:ext cx="348" cy="352"/>
                </a:xfrm>
                <a:prstGeom prst="ellipse">
                  <a:avLst/>
                </a:prstGeom>
                <a:gradFill rotWithShape="1">
                  <a:gsLst>
                    <a:gs pos="0">
                      <a:srgbClr val="697E1C"/>
                    </a:gs>
                    <a:gs pos="100000">
                      <a:srgbClr val="89A424"/>
                    </a:gs>
                  </a:gsLst>
                  <a:lin ang="5400000" scaled="1"/>
                </a:gradFill>
                <a:ln w="12700">
                  <a:solidFill>
                    <a:schemeClr val="bg1"/>
                  </a:solidFill>
                  <a:round/>
                  <a:headEnd/>
                  <a:tailEnd/>
                </a:ln>
              </p:spPr>
              <p:txBody>
                <a:bodyPr wrap="none" lIns="73025" tIns="36511" rIns="73025" bIns="36511" anchor="ctr"/>
                <a:lstStyle/>
                <a:p>
                  <a:pPr>
                    <a:spcBef>
                      <a:spcPct val="0"/>
                    </a:spcBef>
                    <a:buClrTx/>
                    <a:buFontTx/>
                    <a:buNone/>
                  </a:pPr>
                  <a:endParaRPr lang="en-US" sz="1800">
                    <a:solidFill>
                      <a:schemeClr val="tx1"/>
                    </a:solidFill>
                    <a:latin typeface="Calibri" pitchFamily="34" charset="0"/>
                    <a:ea typeface="MS PGothic" pitchFamily="34" charset="-128"/>
                  </a:endParaRPr>
                </a:p>
              </p:txBody>
            </p:sp>
            <p:pic>
              <p:nvPicPr>
                <p:cNvPr id="34" name="Picture 451" descr="UCSInRack_Angle copy"/>
                <p:cNvPicPr>
                  <a:picLocks noChangeAspect="1" noChangeArrowheads="1"/>
                </p:cNvPicPr>
                <p:nvPr/>
              </p:nvPicPr>
              <p:blipFill>
                <a:blip r:embed="rId3" cstate="print"/>
                <a:srcRect/>
                <a:stretch>
                  <a:fillRect/>
                </a:stretch>
              </p:blipFill>
              <p:spPr bwMode="auto">
                <a:xfrm>
                  <a:off x="4310" y="2815"/>
                  <a:ext cx="255" cy="356"/>
                </a:xfrm>
                <a:prstGeom prst="rect">
                  <a:avLst/>
                </a:prstGeom>
                <a:noFill/>
                <a:ln w="9525">
                  <a:noFill/>
                  <a:miter lim="800000"/>
                  <a:headEnd/>
                  <a:tailEnd/>
                </a:ln>
              </p:spPr>
            </p:pic>
          </p:grpSp>
          <p:sp>
            <p:nvSpPr>
              <p:cNvPr id="13" name="Freeform 197"/>
              <p:cNvSpPr>
                <a:spLocks/>
              </p:cNvSpPr>
              <p:nvPr/>
            </p:nvSpPr>
            <p:spPr bwMode="auto">
              <a:xfrm>
                <a:off x="7885112" y="4025900"/>
                <a:ext cx="706438" cy="1074738"/>
              </a:xfrm>
              <a:custGeom>
                <a:avLst/>
                <a:gdLst>
                  <a:gd name="T0" fmla="*/ 0 w 697"/>
                  <a:gd name="T1" fmla="*/ 2147483647 h 1060"/>
                  <a:gd name="T2" fmla="*/ 2147483647 w 697"/>
                  <a:gd name="T3" fmla="*/ 2147483647 h 1060"/>
                  <a:gd name="T4" fmla="*/ 2147483647 w 697"/>
                  <a:gd name="T5" fmla="*/ 0 h 1060"/>
                  <a:gd name="T6" fmla="*/ 0 w 697"/>
                  <a:gd name="T7" fmla="*/ 2147483647 h 1060"/>
                  <a:gd name="T8" fmla="*/ 0 w 697"/>
                  <a:gd name="T9" fmla="*/ 2147483647 h 1060"/>
                  <a:gd name="T10" fmla="*/ 0 60000 65536"/>
                  <a:gd name="T11" fmla="*/ 0 60000 65536"/>
                  <a:gd name="T12" fmla="*/ 0 60000 65536"/>
                  <a:gd name="T13" fmla="*/ 0 60000 65536"/>
                  <a:gd name="T14" fmla="*/ 0 60000 65536"/>
                  <a:gd name="T15" fmla="*/ 0 w 697"/>
                  <a:gd name="T16" fmla="*/ 0 h 1060"/>
                  <a:gd name="T17" fmla="*/ 697 w 697"/>
                  <a:gd name="T18" fmla="*/ 1060 h 1060"/>
                </a:gdLst>
                <a:ahLst/>
                <a:cxnLst>
                  <a:cxn ang="T10">
                    <a:pos x="T0" y="T1"/>
                  </a:cxn>
                  <a:cxn ang="T11">
                    <a:pos x="T2" y="T3"/>
                  </a:cxn>
                  <a:cxn ang="T12">
                    <a:pos x="T4" y="T5"/>
                  </a:cxn>
                  <a:cxn ang="T13">
                    <a:pos x="T6" y="T7"/>
                  </a:cxn>
                  <a:cxn ang="T14">
                    <a:pos x="T8" y="T9"/>
                  </a:cxn>
                </a:cxnLst>
                <a:rect l="T15" t="T16" r="T17" b="T18"/>
                <a:pathLst>
                  <a:path w="697" h="1060">
                    <a:moveTo>
                      <a:pt x="0" y="1060"/>
                    </a:moveTo>
                    <a:lnTo>
                      <a:pt x="697" y="387"/>
                    </a:lnTo>
                    <a:lnTo>
                      <a:pt x="697" y="0"/>
                    </a:lnTo>
                    <a:lnTo>
                      <a:pt x="0" y="666"/>
                    </a:lnTo>
                    <a:lnTo>
                      <a:pt x="0" y="1060"/>
                    </a:lnTo>
                    <a:close/>
                  </a:path>
                </a:pathLst>
              </a:custGeom>
              <a:gradFill rotWithShape="1">
                <a:gsLst>
                  <a:gs pos="0">
                    <a:srgbClr val="1D304C"/>
                  </a:gs>
                  <a:gs pos="100000">
                    <a:srgbClr val="3E67A4"/>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14" name="Freeform 196"/>
              <p:cNvSpPr>
                <a:spLocks/>
              </p:cNvSpPr>
              <p:nvPr/>
            </p:nvSpPr>
            <p:spPr bwMode="auto">
              <a:xfrm>
                <a:off x="6207125" y="4432300"/>
                <a:ext cx="1684338" cy="668338"/>
              </a:xfrm>
              <a:custGeom>
                <a:avLst/>
                <a:gdLst>
                  <a:gd name="T0" fmla="*/ 2147483647 w 1661"/>
                  <a:gd name="T1" fmla="*/ 2147483647 h 659"/>
                  <a:gd name="T2" fmla="*/ 0 w 1661"/>
                  <a:gd name="T3" fmla="*/ 2147483647 h 659"/>
                  <a:gd name="T4" fmla="*/ 0 w 1661"/>
                  <a:gd name="T5" fmla="*/ 0 h 659"/>
                  <a:gd name="T6" fmla="*/ 2147483647 w 1661"/>
                  <a:gd name="T7" fmla="*/ 2147483647 h 659"/>
                  <a:gd name="T8" fmla="*/ 2147483647 w 1661"/>
                  <a:gd name="T9" fmla="*/ 2147483647 h 659"/>
                  <a:gd name="T10" fmla="*/ 0 60000 65536"/>
                  <a:gd name="T11" fmla="*/ 0 60000 65536"/>
                  <a:gd name="T12" fmla="*/ 0 60000 65536"/>
                  <a:gd name="T13" fmla="*/ 0 60000 65536"/>
                  <a:gd name="T14" fmla="*/ 0 60000 65536"/>
                  <a:gd name="T15" fmla="*/ 0 w 1661"/>
                  <a:gd name="T16" fmla="*/ 0 h 659"/>
                  <a:gd name="T17" fmla="*/ 1661 w 1661"/>
                  <a:gd name="T18" fmla="*/ 659 h 659"/>
                </a:gdLst>
                <a:ahLst/>
                <a:cxnLst>
                  <a:cxn ang="T10">
                    <a:pos x="T0" y="T1"/>
                  </a:cxn>
                  <a:cxn ang="T11">
                    <a:pos x="T2" y="T3"/>
                  </a:cxn>
                  <a:cxn ang="T12">
                    <a:pos x="T4" y="T5"/>
                  </a:cxn>
                  <a:cxn ang="T13">
                    <a:pos x="T6" y="T7"/>
                  </a:cxn>
                  <a:cxn ang="T14">
                    <a:pos x="T8" y="T9"/>
                  </a:cxn>
                </a:cxnLst>
                <a:rect l="T15" t="T16" r="T17" b="T18"/>
                <a:pathLst>
                  <a:path w="1661" h="659">
                    <a:moveTo>
                      <a:pt x="1661" y="659"/>
                    </a:moveTo>
                    <a:lnTo>
                      <a:pt x="0" y="385"/>
                    </a:lnTo>
                    <a:lnTo>
                      <a:pt x="0" y="0"/>
                    </a:lnTo>
                    <a:lnTo>
                      <a:pt x="1661" y="265"/>
                    </a:lnTo>
                    <a:lnTo>
                      <a:pt x="1661" y="659"/>
                    </a:lnTo>
                    <a:close/>
                  </a:path>
                </a:pathLst>
              </a:custGeom>
              <a:gradFill rotWithShape="1">
                <a:gsLst>
                  <a:gs pos="0">
                    <a:srgbClr val="3E67A4"/>
                  </a:gs>
                  <a:gs pos="100000">
                    <a:srgbClr val="678DC5"/>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15" name="Line 215"/>
              <p:cNvSpPr>
                <a:spLocks noChangeShapeType="1"/>
              </p:cNvSpPr>
              <p:nvPr/>
            </p:nvSpPr>
            <p:spPr bwMode="auto">
              <a:xfrm>
                <a:off x="6022975" y="4703763"/>
                <a:ext cx="406400" cy="0"/>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sp>
            <p:nvSpPr>
              <p:cNvPr id="16" name="Text Box 220"/>
              <p:cNvSpPr txBox="1">
                <a:spLocks noChangeArrowheads="1"/>
              </p:cNvSpPr>
              <p:nvPr/>
            </p:nvSpPr>
            <p:spPr bwMode="auto">
              <a:xfrm>
                <a:off x="5198332" y="4600575"/>
                <a:ext cx="815202" cy="307777"/>
              </a:xfrm>
              <a:prstGeom prst="rect">
                <a:avLst/>
              </a:prstGeom>
              <a:noFill/>
              <a:ln w="9525">
                <a:noFill/>
                <a:miter lim="800000"/>
                <a:headEnd/>
                <a:tailEnd/>
              </a:ln>
              <a:effectLst>
                <a:prstShdw prst="shdw17" dist="17961" dir="2700000">
                  <a:srgbClr val="7F8184">
                    <a:alpha val="74997"/>
                  </a:srgbClr>
                </a:prstShdw>
              </a:effectLst>
            </p:spPr>
            <p:txBody>
              <a:bodyPr wrap="none">
                <a:spAutoFit/>
              </a:bodyPr>
              <a:lstStyle/>
              <a:p>
                <a:pPr algn="r">
                  <a:spcBef>
                    <a:spcPct val="0"/>
                  </a:spcBef>
                  <a:buClrTx/>
                  <a:buFontTx/>
                  <a:buNone/>
                </a:pPr>
                <a:r>
                  <a:rPr lang="en-US" sz="1400">
                    <a:solidFill>
                      <a:schemeClr val="tx1"/>
                    </a:solidFill>
                    <a:latin typeface="Calibri" pitchFamily="34" charset="0"/>
                    <a:ea typeface="MS PGothic" pitchFamily="34" charset="-128"/>
                  </a:rPr>
                  <a:t>Network</a:t>
                </a:r>
              </a:p>
            </p:txBody>
          </p:sp>
          <p:grpSp>
            <p:nvGrpSpPr>
              <p:cNvPr id="17" name="Group 272"/>
              <p:cNvGrpSpPr>
                <a:grpSpLocks/>
              </p:cNvGrpSpPr>
              <p:nvPr/>
            </p:nvGrpSpPr>
            <p:grpSpPr bwMode="auto">
              <a:xfrm>
                <a:off x="7258050" y="4572000"/>
                <a:ext cx="552450" cy="644525"/>
                <a:chOff x="4722" y="3293"/>
                <a:chExt cx="348" cy="406"/>
              </a:xfrm>
            </p:grpSpPr>
            <p:sp>
              <p:nvSpPr>
                <p:cNvPr id="31" name="Oval 232"/>
                <p:cNvSpPr>
                  <a:spLocks noChangeArrowheads="1"/>
                </p:cNvSpPr>
                <p:nvPr/>
              </p:nvSpPr>
              <p:spPr bwMode="auto">
                <a:xfrm>
                  <a:off x="4722" y="3321"/>
                  <a:ext cx="348" cy="352"/>
                </a:xfrm>
                <a:prstGeom prst="ellipse">
                  <a:avLst/>
                </a:prstGeom>
                <a:gradFill rotWithShape="1">
                  <a:gsLst>
                    <a:gs pos="0">
                      <a:srgbClr val="3E67A4"/>
                    </a:gs>
                    <a:gs pos="100000">
                      <a:srgbClr val="678DC5"/>
                    </a:gs>
                  </a:gsLst>
                  <a:lin ang="5400000" scaled="1"/>
                </a:gradFill>
                <a:ln w="12700">
                  <a:solidFill>
                    <a:schemeClr val="bg1"/>
                  </a:solidFill>
                  <a:round/>
                  <a:headEnd/>
                  <a:tailEnd/>
                </a:ln>
              </p:spPr>
              <p:txBody>
                <a:bodyPr wrap="none" lIns="73025" tIns="36511" rIns="73025" bIns="36511" anchor="ctr"/>
                <a:lstStyle/>
                <a:p>
                  <a:pPr>
                    <a:spcBef>
                      <a:spcPct val="0"/>
                    </a:spcBef>
                    <a:buClrTx/>
                    <a:buFontTx/>
                    <a:buNone/>
                  </a:pPr>
                  <a:endParaRPr lang="en-US" sz="1800">
                    <a:solidFill>
                      <a:schemeClr val="tx1"/>
                    </a:solidFill>
                    <a:latin typeface="Calibri" pitchFamily="34" charset="0"/>
                    <a:ea typeface="MS PGothic" pitchFamily="34" charset="-128"/>
                  </a:endParaRPr>
                </a:p>
              </p:txBody>
            </p:sp>
            <p:pic>
              <p:nvPicPr>
                <p:cNvPr id="32" name="Picture 241" descr="nexus7000"/>
                <p:cNvPicPr>
                  <a:picLocks noChangeAspect="1" noChangeArrowheads="1"/>
                </p:cNvPicPr>
                <p:nvPr/>
              </p:nvPicPr>
              <p:blipFill>
                <a:blip r:embed="rId4" cstate="print"/>
                <a:srcRect/>
                <a:stretch>
                  <a:fillRect/>
                </a:stretch>
              </p:blipFill>
              <p:spPr bwMode="auto">
                <a:xfrm>
                  <a:off x="4740" y="3293"/>
                  <a:ext cx="324" cy="406"/>
                </a:xfrm>
                <a:prstGeom prst="rect">
                  <a:avLst/>
                </a:prstGeom>
                <a:noFill/>
                <a:ln w="9525">
                  <a:noFill/>
                  <a:miter lim="800000"/>
                  <a:headEnd/>
                  <a:tailEnd/>
                </a:ln>
              </p:spPr>
            </p:pic>
          </p:grpSp>
          <p:sp>
            <p:nvSpPr>
              <p:cNvPr id="18" name="Oval 232"/>
              <p:cNvSpPr>
                <a:spLocks noChangeArrowheads="1"/>
              </p:cNvSpPr>
              <p:nvPr/>
            </p:nvSpPr>
            <p:spPr bwMode="auto">
              <a:xfrm>
                <a:off x="6740525" y="4602163"/>
                <a:ext cx="438150" cy="442913"/>
              </a:xfrm>
              <a:prstGeom prst="ellipse">
                <a:avLst/>
              </a:prstGeom>
              <a:blipFill dpi="0" rotWithShape="1">
                <a:blip r:embed="rId5" cstate="print"/>
                <a:srcRect/>
                <a:stretch>
                  <a:fillRect/>
                </a:stretch>
              </a:blipFill>
              <a:ln w="12700">
                <a:solidFill>
                  <a:schemeClr val="bg1"/>
                </a:solidFill>
                <a:round/>
                <a:headEnd/>
                <a:tailEnd/>
              </a:ln>
            </p:spPr>
            <p:txBody>
              <a:bodyPr wrap="none" lIns="73025" tIns="36511" rIns="73025" bIns="36511" anchor="ctr"/>
              <a:lstStyle/>
              <a:p>
                <a:pPr>
                  <a:spcBef>
                    <a:spcPct val="0"/>
                  </a:spcBef>
                  <a:buClrTx/>
                  <a:buFontTx/>
                  <a:buNone/>
                </a:pPr>
                <a:endParaRPr lang="en-US" sz="1800">
                  <a:solidFill>
                    <a:schemeClr val="tx1"/>
                  </a:solidFill>
                  <a:latin typeface="Calibri" pitchFamily="34" charset="0"/>
                  <a:ea typeface="MS PGothic" pitchFamily="34" charset="-128"/>
                </a:endParaRPr>
              </a:p>
            </p:txBody>
          </p:sp>
          <p:grpSp>
            <p:nvGrpSpPr>
              <p:cNvPr id="19" name="Group 275"/>
              <p:cNvGrpSpPr>
                <a:grpSpLocks/>
              </p:cNvGrpSpPr>
              <p:nvPr/>
            </p:nvGrpSpPr>
            <p:grpSpPr bwMode="auto">
              <a:xfrm>
                <a:off x="6207125" y="3254375"/>
                <a:ext cx="1684337" cy="668338"/>
                <a:chOff x="4060" y="2455"/>
                <a:chExt cx="1061" cy="421"/>
              </a:xfrm>
            </p:grpSpPr>
            <p:sp>
              <p:nvSpPr>
                <p:cNvPr id="29" name="Freeform 212"/>
                <p:cNvSpPr>
                  <a:spLocks/>
                </p:cNvSpPr>
                <p:nvPr/>
              </p:nvSpPr>
              <p:spPr bwMode="auto">
                <a:xfrm>
                  <a:off x="4060" y="2455"/>
                  <a:ext cx="1061" cy="421"/>
                </a:xfrm>
                <a:custGeom>
                  <a:avLst/>
                  <a:gdLst>
                    <a:gd name="T0" fmla="*/ 1 w 1661"/>
                    <a:gd name="T1" fmla="*/ 1 h 659"/>
                    <a:gd name="T2" fmla="*/ 0 w 1661"/>
                    <a:gd name="T3" fmla="*/ 1 h 659"/>
                    <a:gd name="T4" fmla="*/ 0 w 1661"/>
                    <a:gd name="T5" fmla="*/ 0 h 659"/>
                    <a:gd name="T6" fmla="*/ 1 w 1661"/>
                    <a:gd name="T7" fmla="*/ 1 h 659"/>
                    <a:gd name="T8" fmla="*/ 1 w 1661"/>
                    <a:gd name="T9" fmla="*/ 1 h 659"/>
                    <a:gd name="T10" fmla="*/ 0 60000 65536"/>
                    <a:gd name="T11" fmla="*/ 0 60000 65536"/>
                    <a:gd name="T12" fmla="*/ 0 60000 65536"/>
                    <a:gd name="T13" fmla="*/ 0 60000 65536"/>
                    <a:gd name="T14" fmla="*/ 0 60000 65536"/>
                    <a:gd name="T15" fmla="*/ 0 w 1661"/>
                    <a:gd name="T16" fmla="*/ 0 h 659"/>
                    <a:gd name="T17" fmla="*/ 1661 w 1661"/>
                    <a:gd name="T18" fmla="*/ 659 h 659"/>
                  </a:gdLst>
                  <a:ahLst/>
                  <a:cxnLst>
                    <a:cxn ang="T10">
                      <a:pos x="T0" y="T1"/>
                    </a:cxn>
                    <a:cxn ang="T11">
                      <a:pos x="T2" y="T3"/>
                    </a:cxn>
                    <a:cxn ang="T12">
                      <a:pos x="T4" y="T5"/>
                    </a:cxn>
                    <a:cxn ang="T13">
                      <a:pos x="T6" y="T7"/>
                    </a:cxn>
                    <a:cxn ang="T14">
                      <a:pos x="T8" y="T9"/>
                    </a:cxn>
                  </a:cxnLst>
                  <a:rect l="T15" t="T16" r="T17" b="T18"/>
                  <a:pathLst>
                    <a:path w="1661" h="659">
                      <a:moveTo>
                        <a:pt x="1661" y="659"/>
                      </a:moveTo>
                      <a:lnTo>
                        <a:pt x="0" y="385"/>
                      </a:lnTo>
                      <a:lnTo>
                        <a:pt x="0" y="0"/>
                      </a:lnTo>
                      <a:lnTo>
                        <a:pt x="1661" y="265"/>
                      </a:lnTo>
                      <a:lnTo>
                        <a:pt x="1661" y="659"/>
                      </a:lnTo>
                      <a:close/>
                    </a:path>
                  </a:pathLst>
                </a:custGeom>
                <a:gradFill rotWithShape="1">
                  <a:gsLst>
                    <a:gs pos="0">
                      <a:srgbClr val="002C3E"/>
                    </a:gs>
                    <a:gs pos="100000">
                      <a:srgbClr val="015F85"/>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30" name="Freeform 213"/>
                <p:cNvSpPr>
                  <a:spLocks/>
                </p:cNvSpPr>
                <p:nvPr/>
              </p:nvSpPr>
              <p:spPr bwMode="auto">
                <a:xfrm>
                  <a:off x="4427" y="2509"/>
                  <a:ext cx="322" cy="189"/>
                </a:xfrm>
                <a:custGeom>
                  <a:avLst/>
                  <a:gdLst>
                    <a:gd name="T0" fmla="*/ 0 w 504"/>
                    <a:gd name="T1" fmla="*/ 0 h 296"/>
                    <a:gd name="T2" fmla="*/ 1 w 504"/>
                    <a:gd name="T3" fmla="*/ 1 h 296"/>
                    <a:gd name="T4" fmla="*/ 1 w 504"/>
                    <a:gd name="T5" fmla="*/ 1 h 296"/>
                    <a:gd name="T6" fmla="*/ 0 w 504"/>
                    <a:gd name="T7" fmla="*/ 0 h 296"/>
                    <a:gd name="T8" fmla="*/ 0 60000 65536"/>
                    <a:gd name="T9" fmla="*/ 0 60000 65536"/>
                    <a:gd name="T10" fmla="*/ 0 60000 65536"/>
                    <a:gd name="T11" fmla="*/ 0 60000 65536"/>
                    <a:gd name="T12" fmla="*/ 0 w 504"/>
                    <a:gd name="T13" fmla="*/ 0 h 296"/>
                    <a:gd name="T14" fmla="*/ 504 w 504"/>
                    <a:gd name="T15" fmla="*/ 296 h 296"/>
                  </a:gdLst>
                  <a:ahLst/>
                  <a:cxnLst>
                    <a:cxn ang="T8">
                      <a:pos x="T0" y="T1"/>
                    </a:cxn>
                    <a:cxn ang="T9">
                      <a:pos x="T2" y="T3"/>
                    </a:cxn>
                    <a:cxn ang="T10">
                      <a:pos x="T4" y="T5"/>
                    </a:cxn>
                    <a:cxn ang="T11">
                      <a:pos x="T6" y="T7"/>
                    </a:cxn>
                  </a:cxnLst>
                  <a:rect l="T12" t="T13" r="T14" b="T15"/>
                  <a:pathLst>
                    <a:path w="504" h="296">
                      <a:moveTo>
                        <a:pt x="0" y="0"/>
                      </a:moveTo>
                      <a:lnTo>
                        <a:pt x="240" y="296"/>
                      </a:lnTo>
                      <a:lnTo>
                        <a:pt x="504" y="80"/>
                      </a:lnTo>
                      <a:lnTo>
                        <a:pt x="0" y="0"/>
                      </a:lnTo>
                      <a:close/>
                    </a:path>
                  </a:pathLst>
                </a:custGeom>
                <a:solidFill>
                  <a:schemeClr val="bg2"/>
                </a:solidFill>
                <a:ln w="9525">
                  <a:noFill/>
                  <a:round/>
                  <a:headEnd/>
                  <a:tailEnd/>
                </a:ln>
              </p:spPr>
              <p:txBody>
                <a:bodyPr wrap="none"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grpSp>
          <p:sp>
            <p:nvSpPr>
              <p:cNvPr id="20" name="Line 217"/>
              <p:cNvSpPr>
                <a:spLocks noChangeShapeType="1"/>
              </p:cNvSpPr>
              <p:nvPr/>
            </p:nvSpPr>
            <p:spPr bwMode="auto">
              <a:xfrm>
                <a:off x="6022975" y="3459163"/>
                <a:ext cx="406400" cy="0"/>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sp>
            <p:nvSpPr>
              <p:cNvPr id="21" name="Text Box 222"/>
              <p:cNvSpPr txBox="1">
                <a:spLocks noChangeArrowheads="1"/>
              </p:cNvSpPr>
              <p:nvPr/>
            </p:nvSpPr>
            <p:spPr bwMode="auto">
              <a:xfrm>
                <a:off x="4852477" y="3305175"/>
                <a:ext cx="1161057" cy="307777"/>
              </a:xfrm>
              <a:prstGeom prst="rect">
                <a:avLst/>
              </a:prstGeom>
              <a:noFill/>
              <a:ln w="9525">
                <a:noFill/>
                <a:miter lim="800000"/>
                <a:headEnd/>
                <a:tailEnd/>
              </a:ln>
              <a:effectLst>
                <a:prstShdw prst="shdw17" dist="17961" dir="2700000">
                  <a:srgbClr val="7F8184">
                    <a:alpha val="74997"/>
                  </a:srgbClr>
                </a:prstShdw>
              </a:effectLst>
            </p:spPr>
            <p:txBody>
              <a:bodyPr wrap="none">
                <a:spAutoFit/>
              </a:bodyPr>
              <a:lstStyle/>
              <a:p>
                <a:pPr algn="r">
                  <a:spcBef>
                    <a:spcPct val="0"/>
                  </a:spcBef>
                  <a:buClrTx/>
                  <a:buFontTx/>
                  <a:buNone/>
                </a:pPr>
                <a:r>
                  <a:rPr lang="en-US" sz="1400">
                    <a:solidFill>
                      <a:schemeClr val="tx1"/>
                    </a:solidFill>
                    <a:latin typeface="Calibri" pitchFamily="34" charset="0"/>
                    <a:ea typeface="MS PGothic" pitchFamily="34" charset="-128"/>
                  </a:rPr>
                  <a:t>Virtualization</a:t>
                </a:r>
              </a:p>
            </p:txBody>
          </p:sp>
          <p:sp>
            <p:nvSpPr>
              <p:cNvPr id="22" name="Oval 234"/>
              <p:cNvSpPr>
                <a:spLocks noChangeArrowheads="1"/>
              </p:cNvSpPr>
              <p:nvPr/>
            </p:nvSpPr>
            <p:spPr bwMode="auto">
              <a:xfrm>
                <a:off x="7232650" y="3498850"/>
                <a:ext cx="552450" cy="558800"/>
              </a:xfrm>
              <a:prstGeom prst="ellipse">
                <a:avLst/>
              </a:prstGeom>
              <a:blipFill dpi="0" rotWithShape="1">
                <a:blip r:embed="rId6" cstate="print"/>
                <a:srcRect/>
                <a:stretch>
                  <a:fillRect/>
                </a:stretch>
              </a:blipFill>
              <a:ln w="9525">
                <a:solidFill>
                  <a:schemeClr val="bg1"/>
                </a:solidFill>
                <a:round/>
                <a:headEnd/>
                <a:tailEnd/>
              </a:ln>
            </p:spPr>
            <p:txBody>
              <a:bodyPr wrap="none" lIns="73025" tIns="36511" rIns="73025" bIns="36511" anchor="ctr"/>
              <a:lstStyle/>
              <a:p>
                <a:pPr>
                  <a:spcBef>
                    <a:spcPct val="0"/>
                  </a:spcBef>
                  <a:buClrTx/>
                  <a:buFontTx/>
                  <a:buNone/>
                </a:pPr>
                <a:endParaRPr lang="en-US" sz="1800">
                  <a:solidFill>
                    <a:schemeClr val="tx1"/>
                  </a:solidFill>
                  <a:latin typeface="Calibri" pitchFamily="34" charset="0"/>
                  <a:ea typeface="MS PGothic" pitchFamily="34" charset="-128"/>
                </a:endParaRPr>
              </a:p>
            </p:txBody>
          </p:sp>
          <p:grpSp>
            <p:nvGrpSpPr>
              <p:cNvPr id="23" name="Group 85"/>
              <p:cNvGrpSpPr>
                <a:grpSpLocks/>
              </p:cNvGrpSpPr>
              <p:nvPr/>
            </p:nvGrpSpPr>
            <p:grpSpPr bwMode="auto">
              <a:xfrm>
                <a:off x="7885113" y="2857500"/>
                <a:ext cx="741363" cy="1868488"/>
                <a:chOff x="5117" y="2205"/>
                <a:chExt cx="467" cy="1177"/>
              </a:xfrm>
            </p:grpSpPr>
            <p:sp>
              <p:nvSpPr>
                <p:cNvPr id="27" name="Freeform 199"/>
                <p:cNvSpPr>
                  <a:spLocks/>
                </p:cNvSpPr>
                <p:nvPr/>
              </p:nvSpPr>
              <p:spPr bwMode="auto">
                <a:xfrm>
                  <a:off x="5117" y="2205"/>
                  <a:ext cx="445" cy="1177"/>
                </a:xfrm>
                <a:custGeom>
                  <a:avLst/>
                  <a:gdLst>
                    <a:gd name="T0" fmla="*/ 0 w 445"/>
                    <a:gd name="T1" fmla="*/ 868 h 1189"/>
                    <a:gd name="T2" fmla="*/ 445 w 445"/>
                    <a:gd name="T3" fmla="*/ 554 h 1189"/>
                    <a:gd name="T4" fmla="*/ 442 w 445"/>
                    <a:gd name="T5" fmla="*/ 0 h 1189"/>
                    <a:gd name="T6" fmla="*/ 1 w 445"/>
                    <a:gd name="T7" fmla="*/ 317 h 1189"/>
                    <a:gd name="T8" fmla="*/ 0 w 445"/>
                    <a:gd name="T9" fmla="*/ 868 h 1189"/>
                    <a:gd name="T10" fmla="*/ 0 60000 65536"/>
                    <a:gd name="T11" fmla="*/ 0 60000 65536"/>
                    <a:gd name="T12" fmla="*/ 0 60000 65536"/>
                    <a:gd name="T13" fmla="*/ 0 60000 65536"/>
                    <a:gd name="T14" fmla="*/ 0 60000 65536"/>
                    <a:gd name="T15" fmla="*/ 0 w 445"/>
                    <a:gd name="T16" fmla="*/ 0 h 1189"/>
                    <a:gd name="T17" fmla="*/ 445 w 445"/>
                    <a:gd name="T18" fmla="*/ 1189 h 1189"/>
                  </a:gdLst>
                  <a:ahLst/>
                  <a:cxnLst>
                    <a:cxn ang="T10">
                      <a:pos x="T0" y="T1"/>
                    </a:cxn>
                    <a:cxn ang="T11">
                      <a:pos x="T2" y="T3"/>
                    </a:cxn>
                    <a:cxn ang="T12">
                      <a:pos x="T4" y="T5"/>
                    </a:cxn>
                    <a:cxn ang="T13">
                      <a:pos x="T6" y="T7"/>
                    </a:cxn>
                    <a:cxn ang="T14">
                      <a:pos x="T8" y="T9"/>
                    </a:cxn>
                  </a:cxnLst>
                  <a:rect l="T15" t="T16" r="T17" b="T18"/>
                  <a:pathLst>
                    <a:path w="445" h="1189">
                      <a:moveTo>
                        <a:pt x="0" y="1189"/>
                      </a:moveTo>
                      <a:lnTo>
                        <a:pt x="445" y="759"/>
                      </a:lnTo>
                      <a:lnTo>
                        <a:pt x="442" y="0"/>
                      </a:lnTo>
                      <a:lnTo>
                        <a:pt x="1" y="432"/>
                      </a:lnTo>
                      <a:lnTo>
                        <a:pt x="0" y="1189"/>
                      </a:lnTo>
                      <a:close/>
                    </a:path>
                  </a:pathLst>
                </a:custGeom>
                <a:gradFill rotWithShape="1">
                  <a:gsLst>
                    <a:gs pos="0">
                      <a:srgbClr val="2C2C2F"/>
                    </a:gs>
                    <a:gs pos="100000">
                      <a:srgbClr val="5F5F65"/>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28" name="Oval 238"/>
                <p:cNvSpPr>
                  <a:spLocks noChangeArrowheads="1"/>
                </p:cNvSpPr>
                <p:nvPr/>
              </p:nvSpPr>
              <p:spPr bwMode="auto">
                <a:xfrm>
                  <a:off x="5236" y="2524"/>
                  <a:ext cx="348" cy="352"/>
                </a:xfrm>
                <a:prstGeom prst="ellipse">
                  <a:avLst/>
                </a:prstGeom>
                <a:blipFill dpi="0" rotWithShape="1">
                  <a:blip r:embed="rId7" cstate="print"/>
                  <a:srcRect/>
                  <a:stretch>
                    <a:fillRect/>
                  </a:stretch>
                </a:blipFill>
                <a:ln w="9525">
                  <a:solidFill>
                    <a:schemeClr val="bg1"/>
                  </a:solidFill>
                  <a:round/>
                  <a:headEnd/>
                  <a:tailEnd/>
                </a:ln>
              </p:spPr>
              <p:txBody>
                <a:bodyPr wrap="none" lIns="73025" tIns="36511" rIns="73025" bIns="36511" anchor="ctr"/>
                <a:lstStyle/>
                <a:p>
                  <a:pPr>
                    <a:spcBef>
                      <a:spcPct val="0"/>
                    </a:spcBef>
                    <a:buClrTx/>
                    <a:buFontTx/>
                    <a:buNone/>
                  </a:pPr>
                  <a:endParaRPr lang="en-US" sz="1800">
                    <a:solidFill>
                      <a:schemeClr val="tx1"/>
                    </a:solidFill>
                    <a:latin typeface="Calibri" pitchFamily="34" charset="0"/>
                    <a:ea typeface="MS PGothic" pitchFamily="34" charset="-128"/>
                  </a:endParaRPr>
                </a:p>
              </p:txBody>
            </p:sp>
          </p:grpSp>
        </p:grpSp>
        <p:sp>
          <p:nvSpPr>
            <p:cNvPr id="35" name="TextBox 34"/>
            <p:cNvSpPr txBox="1">
              <a:spLocks noChangeArrowheads="1"/>
            </p:cNvSpPr>
            <p:nvPr/>
          </p:nvSpPr>
          <p:spPr bwMode="auto">
            <a:xfrm>
              <a:off x="5649975" y="4945484"/>
              <a:ext cx="3116174" cy="369332"/>
            </a:xfrm>
            <a:prstGeom prst="rect">
              <a:avLst/>
            </a:prstGeom>
            <a:noFill/>
            <a:ln w="9525">
              <a:noFill/>
              <a:miter lim="800000"/>
              <a:headEnd/>
              <a:tailEnd/>
            </a:ln>
          </p:spPr>
          <p:txBody>
            <a:bodyPr wrap="none">
              <a:spAutoFit/>
            </a:bodyPr>
            <a:lstStyle/>
            <a:p>
              <a:pPr algn="l">
                <a:spcBef>
                  <a:spcPct val="0"/>
                </a:spcBef>
                <a:buClrTx/>
                <a:buFontTx/>
                <a:buNone/>
              </a:pPr>
              <a:r>
                <a:rPr lang="en-US" b="1" dirty="0">
                  <a:solidFill>
                    <a:schemeClr val="tx1"/>
                  </a:solidFill>
                  <a:latin typeface="Calibri" pitchFamily="34" charset="0"/>
                  <a:ea typeface="MS PGothic" pitchFamily="34" charset="-128"/>
                </a:rPr>
                <a:t>Vblock Infrastructure Packages</a:t>
              </a:r>
            </a:p>
          </p:txBody>
        </p:sp>
        <p:grpSp>
          <p:nvGrpSpPr>
            <p:cNvPr id="36" name="Group 284"/>
            <p:cNvGrpSpPr>
              <a:grpSpLocks/>
            </p:cNvGrpSpPr>
            <p:nvPr/>
          </p:nvGrpSpPr>
          <p:grpSpPr bwMode="auto">
            <a:xfrm>
              <a:off x="4475583" y="1256522"/>
              <a:ext cx="4171950" cy="1840430"/>
              <a:chOff x="4419600" y="1843088"/>
              <a:chExt cx="4171950" cy="1841500"/>
            </a:xfrm>
          </p:grpSpPr>
          <p:sp>
            <p:nvSpPr>
              <p:cNvPr id="37" name="Freeform 209"/>
              <p:cNvSpPr>
                <a:spLocks/>
              </p:cNvSpPr>
              <p:nvPr/>
            </p:nvSpPr>
            <p:spPr bwMode="auto">
              <a:xfrm>
                <a:off x="6207125" y="2476500"/>
                <a:ext cx="1684338" cy="668338"/>
              </a:xfrm>
              <a:custGeom>
                <a:avLst/>
                <a:gdLst>
                  <a:gd name="T0" fmla="*/ 2147483647 w 1661"/>
                  <a:gd name="T1" fmla="*/ 2147483647 h 659"/>
                  <a:gd name="T2" fmla="*/ 0 w 1661"/>
                  <a:gd name="T3" fmla="*/ 2147483647 h 659"/>
                  <a:gd name="T4" fmla="*/ 0 w 1661"/>
                  <a:gd name="T5" fmla="*/ 0 h 659"/>
                  <a:gd name="T6" fmla="*/ 2147483647 w 1661"/>
                  <a:gd name="T7" fmla="*/ 2147483647 h 659"/>
                  <a:gd name="T8" fmla="*/ 2147483647 w 1661"/>
                  <a:gd name="T9" fmla="*/ 2147483647 h 659"/>
                  <a:gd name="T10" fmla="*/ 0 60000 65536"/>
                  <a:gd name="T11" fmla="*/ 0 60000 65536"/>
                  <a:gd name="T12" fmla="*/ 0 60000 65536"/>
                  <a:gd name="T13" fmla="*/ 0 60000 65536"/>
                  <a:gd name="T14" fmla="*/ 0 60000 65536"/>
                  <a:gd name="T15" fmla="*/ 0 w 1661"/>
                  <a:gd name="T16" fmla="*/ 0 h 659"/>
                  <a:gd name="T17" fmla="*/ 1661 w 1661"/>
                  <a:gd name="T18" fmla="*/ 659 h 659"/>
                </a:gdLst>
                <a:ahLst/>
                <a:cxnLst>
                  <a:cxn ang="T10">
                    <a:pos x="T0" y="T1"/>
                  </a:cxn>
                  <a:cxn ang="T11">
                    <a:pos x="T2" y="T3"/>
                  </a:cxn>
                  <a:cxn ang="T12">
                    <a:pos x="T4" y="T5"/>
                  </a:cxn>
                  <a:cxn ang="T13">
                    <a:pos x="T6" y="T7"/>
                  </a:cxn>
                  <a:cxn ang="T14">
                    <a:pos x="T8" y="T9"/>
                  </a:cxn>
                </a:cxnLst>
                <a:rect l="T15" t="T16" r="T17" b="T18"/>
                <a:pathLst>
                  <a:path w="1661" h="659">
                    <a:moveTo>
                      <a:pt x="1661" y="659"/>
                    </a:moveTo>
                    <a:lnTo>
                      <a:pt x="0" y="385"/>
                    </a:lnTo>
                    <a:lnTo>
                      <a:pt x="0" y="0"/>
                    </a:lnTo>
                    <a:lnTo>
                      <a:pt x="1661" y="265"/>
                    </a:lnTo>
                    <a:lnTo>
                      <a:pt x="1661" y="659"/>
                    </a:lnTo>
                    <a:close/>
                  </a:path>
                </a:pathLst>
              </a:custGeom>
              <a:gradFill rotWithShape="1">
                <a:gsLst>
                  <a:gs pos="0">
                    <a:srgbClr val="B54F03"/>
                  </a:gs>
                  <a:gs pos="100000">
                    <a:srgbClr val="EE6804"/>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38" name="Freeform 211"/>
              <p:cNvSpPr>
                <a:spLocks/>
              </p:cNvSpPr>
              <p:nvPr/>
            </p:nvSpPr>
            <p:spPr bwMode="auto">
              <a:xfrm>
                <a:off x="6221412" y="1843088"/>
                <a:ext cx="2370138" cy="908050"/>
              </a:xfrm>
              <a:custGeom>
                <a:avLst/>
                <a:gdLst>
                  <a:gd name="T0" fmla="*/ 0 w 2336"/>
                  <a:gd name="T1" fmla="*/ 2147483647 h 896"/>
                  <a:gd name="T2" fmla="*/ 2147483647 w 2336"/>
                  <a:gd name="T3" fmla="*/ 0 h 896"/>
                  <a:gd name="T4" fmla="*/ 2147483647 w 2336"/>
                  <a:gd name="T5" fmla="*/ 2147483647 h 896"/>
                  <a:gd name="T6" fmla="*/ 2147483647 w 2336"/>
                  <a:gd name="T7" fmla="*/ 2147483647 h 896"/>
                  <a:gd name="T8" fmla="*/ 0 w 2336"/>
                  <a:gd name="T9" fmla="*/ 2147483647 h 896"/>
                  <a:gd name="T10" fmla="*/ 0 60000 65536"/>
                  <a:gd name="T11" fmla="*/ 0 60000 65536"/>
                  <a:gd name="T12" fmla="*/ 0 60000 65536"/>
                  <a:gd name="T13" fmla="*/ 0 60000 65536"/>
                  <a:gd name="T14" fmla="*/ 0 60000 65536"/>
                  <a:gd name="T15" fmla="*/ 0 w 2336"/>
                  <a:gd name="T16" fmla="*/ 0 h 896"/>
                  <a:gd name="T17" fmla="*/ 2336 w 2336"/>
                  <a:gd name="T18" fmla="*/ 896 h 896"/>
                </a:gdLst>
                <a:ahLst/>
                <a:cxnLst>
                  <a:cxn ang="T10">
                    <a:pos x="T0" y="T1"/>
                  </a:cxn>
                  <a:cxn ang="T11">
                    <a:pos x="T2" y="T3"/>
                  </a:cxn>
                  <a:cxn ang="T12">
                    <a:pos x="T4" y="T5"/>
                  </a:cxn>
                  <a:cxn ang="T13">
                    <a:pos x="T6" y="T7"/>
                  </a:cxn>
                  <a:cxn ang="T14">
                    <a:pos x="T8" y="T9"/>
                  </a:cxn>
                </a:cxnLst>
                <a:rect l="T15" t="T16" r="T17" b="T18"/>
                <a:pathLst>
                  <a:path w="2336" h="896">
                    <a:moveTo>
                      <a:pt x="0" y="624"/>
                    </a:moveTo>
                    <a:lnTo>
                      <a:pt x="712" y="0"/>
                    </a:lnTo>
                    <a:lnTo>
                      <a:pt x="2336" y="232"/>
                    </a:lnTo>
                    <a:lnTo>
                      <a:pt x="1640" y="896"/>
                    </a:lnTo>
                    <a:lnTo>
                      <a:pt x="0" y="624"/>
                    </a:lnTo>
                    <a:close/>
                  </a:path>
                </a:pathLst>
              </a:custGeom>
              <a:solidFill>
                <a:srgbClr val="FC8932"/>
              </a:soli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39" name="Freeform 204"/>
              <p:cNvSpPr>
                <a:spLocks/>
              </p:cNvSpPr>
              <p:nvPr/>
            </p:nvSpPr>
            <p:spPr bwMode="auto">
              <a:xfrm>
                <a:off x="7885112" y="2459038"/>
                <a:ext cx="706438" cy="1076325"/>
              </a:xfrm>
              <a:custGeom>
                <a:avLst/>
                <a:gdLst>
                  <a:gd name="T0" fmla="*/ 0 w 697"/>
                  <a:gd name="T1" fmla="*/ 2147483647 h 1060"/>
                  <a:gd name="T2" fmla="*/ 2147483647 w 697"/>
                  <a:gd name="T3" fmla="*/ 2147483647 h 1060"/>
                  <a:gd name="T4" fmla="*/ 2147483647 w 697"/>
                  <a:gd name="T5" fmla="*/ 0 h 1060"/>
                  <a:gd name="T6" fmla="*/ 0 w 697"/>
                  <a:gd name="T7" fmla="*/ 2147483647 h 1060"/>
                  <a:gd name="T8" fmla="*/ 0 w 697"/>
                  <a:gd name="T9" fmla="*/ 2147483647 h 1060"/>
                  <a:gd name="T10" fmla="*/ 0 60000 65536"/>
                  <a:gd name="T11" fmla="*/ 0 60000 65536"/>
                  <a:gd name="T12" fmla="*/ 0 60000 65536"/>
                  <a:gd name="T13" fmla="*/ 0 60000 65536"/>
                  <a:gd name="T14" fmla="*/ 0 60000 65536"/>
                  <a:gd name="T15" fmla="*/ 0 w 697"/>
                  <a:gd name="T16" fmla="*/ 0 h 1060"/>
                  <a:gd name="T17" fmla="*/ 697 w 697"/>
                  <a:gd name="T18" fmla="*/ 1060 h 1060"/>
                </a:gdLst>
                <a:ahLst/>
                <a:cxnLst>
                  <a:cxn ang="T10">
                    <a:pos x="T0" y="T1"/>
                  </a:cxn>
                  <a:cxn ang="T11">
                    <a:pos x="T2" y="T3"/>
                  </a:cxn>
                  <a:cxn ang="T12">
                    <a:pos x="T4" y="T5"/>
                  </a:cxn>
                  <a:cxn ang="T13">
                    <a:pos x="T6" y="T7"/>
                  </a:cxn>
                  <a:cxn ang="T14">
                    <a:pos x="T8" y="T9"/>
                  </a:cxn>
                </a:cxnLst>
                <a:rect l="T15" t="T16" r="T17" b="T18"/>
                <a:pathLst>
                  <a:path w="697" h="1060">
                    <a:moveTo>
                      <a:pt x="0" y="1060"/>
                    </a:moveTo>
                    <a:lnTo>
                      <a:pt x="697" y="387"/>
                    </a:lnTo>
                    <a:lnTo>
                      <a:pt x="697" y="0"/>
                    </a:lnTo>
                    <a:lnTo>
                      <a:pt x="0" y="666"/>
                    </a:lnTo>
                    <a:lnTo>
                      <a:pt x="0" y="1060"/>
                    </a:lnTo>
                    <a:close/>
                  </a:path>
                </a:pathLst>
              </a:custGeom>
              <a:gradFill rotWithShape="1">
                <a:gsLst>
                  <a:gs pos="0">
                    <a:srgbClr val="66327E"/>
                  </a:gs>
                  <a:gs pos="100000">
                    <a:srgbClr val="8A44AA"/>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40" name="Freeform 210"/>
              <p:cNvSpPr>
                <a:spLocks/>
              </p:cNvSpPr>
              <p:nvPr/>
            </p:nvSpPr>
            <p:spPr bwMode="auto">
              <a:xfrm>
                <a:off x="7885112" y="2070100"/>
                <a:ext cx="706438" cy="1074738"/>
              </a:xfrm>
              <a:custGeom>
                <a:avLst/>
                <a:gdLst>
                  <a:gd name="T0" fmla="*/ 0 w 697"/>
                  <a:gd name="T1" fmla="*/ 2147483647 h 1060"/>
                  <a:gd name="T2" fmla="*/ 2147483647 w 697"/>
                  <a:gd name="T3" fmla="*/ 2147483647 h 1060"/>
                  <a:gd name="T4" fmla="*/ 2147483647 w 697"/>
                  <a:gd name="T5" fmla="*/ 0 h 1060"/>
                  <a:gd name="T6" fmla="*/ 0 w 697"/>
                  <a:gd name="T7" fmla="*/ 2147483647 h 1060"/>
                  <a:gd name="T8" fmla="*/ 0 w 697"/>
                  <a:gd name="T9" fmla="*/ 2147483647 h 1060"/>
                  <a:gd name="T10" fmla="*/ 0 60000 65536"/>
                  <a:gd name="T11" fmla="*/ 0 60000 65536"/>
                  <a:gd name="T12" fmla="*/ 0 60000 65536"/>
                  <a:gd name="T13" fmla="*/ 0 60000 65536"/>
                  <a:gd name="T14" fmla="*/ 0 60000 65536"/>
                  <a:gd name="T15" fmla="*/ 0 w 697"/>
                  <a:gd name="T16" fmla="*/ 0 h 1060"/>
                  <a:gd name="T17" fmla="*/ 697 w 697"/>
                  <a:gd name="T18" fmla="*/ 1060 h 1060"/>
                </a:gdLst>
                <a:ahLst/>
                <a:cxnLst>
                  <a:cxn ang="T10">
                    <a:pos x="T0" y="T1"/>
                  </a:cxn>
                  <a:cxn ang="T11">
                    <a:pos x="T2" y="T3"/>
                  </a:cxn>
                  <a:cxn ang="T12">
                    <a:pos x="T4" y="T5"/>
                  </a:cxn>
                  <a:cxn ang="T13">
                    <a:pos x="T6" y="T7"/>
                  </a:cxn>
                  <a:cxn ang="T14">
                    <a:pos x="T8" y="T9"/>
                  </a:cxn>
                </a:cxnLst>
                <a:rect l="T15" t="T16" r="T17" b="T18"/>
                <a:pathLst>
                  <a:path w="697" h="1060">
                    <a:moveTo>
                      <a:pt x="0" y="1060"/>
                    </a:moveTo>
                    <a:lnTo>
                      <a:pt x="697" y="387"/>
                    </a:lnTo>
                    <a:lnTo>
                      <a:pt x="697" y="0"/>
                    </a:lnTo>
                    <a:lnTo>
                      <a:pt x="0" y="666"/>
                    </a:lnTo>
                    <a:lnTo>
                      <a:pt x="0" y="1060"/>
                    </a:lnTo>
                    <a:close/>
                  </a:path>
                </a:pathLst>
              </a:custGeom>
              <a:gradFill rotWithShape="1">
                <a:gsLst>
                  <a:gs pos="0">
                    <a:srgbClr val="B54F03"/>
                  </a:gs>
                  <a:gs pos="100000">
                    <a:srgbClr val="EE6804"/>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41" name="Freeform 203"/>
              <p:cNvSpPr>
                <a:spLocks/>
              </p:cNvSpPr>
              <p:nvPr/>
            </p:nvSpPr>
            <p:spPr bwMode="auto">
              <a:xfrm>
                <a:off x="6207125" y="2867025"/>
                <a:ext cx="1684338" cy="817563"/>
              </a:xfrm>
              <a:custGeom>
                <a:avLst/>
                <a:gdLst>
                  <a:gd name="T0" fmla="*/ 2147483647 w 1661"/>
                  <a:gd name="T1" fmla="*/ 2147483647 h 807"/>
                  <a:gd name="T2" fmla="*/ 2147483647 w 1661"/>
                  <a:gd name="T3" fmla="*/ 2147483647 h 807"/>
                  <a:gd name="T4" fmla="*/ 2147483647 w 1661"/>
                  <a:gd name="T5" fmla="*/ 2147483647 h 807"/>
                  <a:gd name="T6" fmla="*/ 2147483647 w 1661"/>
                  <a:gd name="T7" fmla="*/ 2147483647 h 807"/>
                  <a:gd name="T8" fmla="*/ 0 w 1661"/>
                  <a:gd name="T9" fmla="*/ 2147483647 h 807"/>
                  <a:gd name="T10" fmla="*/ 0 w 1661"/>
                  <a:gd name="T11" fmla="*/ 0 h 807"/>
                  <a:gd name="T12" fmla="*/ 2147483647 w 1661"/>
                  <a:gd name="T13" fmla="*/ 2147483647 h 807"/>
                  <a:gd name="T14" fmla="*/ 2147483647 w 1661"/>
                  <a:gd name="T15" fmla="*/ 2147483647 h 807"/>
                  <a:gd name="T16" fmla="*/ 0 60000 65536"/>
                  <a:gd name="T17" fmla="*/ 0 60000 65536"/>
                  <a:gd name="T18" fmla="*/ 0 60000 65536"/>
                  <a:gd name="T19" fmla="*/ 0 60000 65536"/>
                  <a:gd name="T20" fmla="*/ 0 60000 65536"/>
                  <a:gd name="T21" fmla="*/ 0 60000 65536"/>
                  <a:gd name="T22" fmla="*/ 0 60000 65536"/>
                  <a:gd name="T23" fmla="*/ 0 60000 65536"/>
                  <a:gd name="T24" fmla="*/ 0 w 1661"/>
                  <a:gd name="T25" fmla="*/ 0 h 807"/>
                  <a:gd name="T26" fmla="*/ 1661 w 1661"/>
                  <a:gd name="T27" fmla="*/ 807 h 80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1" h="807">
                    <a:moveTo>
                      <a:pt x="1661" y="659"/>
                    </a:moveTo>
                    <a:lnTo>
                      <a:pt x="1079" y="583"/>
                    </a:lnTo>
                    <a:lnTo>
                      <a:pt x="807" y="807"/>
                    </a:lnTo>
                    <a:lnTo>
                      <a:pt x="559" y="487"/>
                    </a:lnTo>
                    <a:lnTo>
                      <a:pt x="0" y="385"/>
                    </a:lnTo>
                    <a:lnTo>
                      <a:pt x="0" y="0"/>
                    </a:lnTo>
                    <a:lnTo>
                      <a:pt x="1661" y="265"/>
                    </a:lnTo>
                    <a:lnTo>
                      <a:pt x="1661" y="659"/>
                    </a:lnTo>
                    <a:close/>
                  </a:path>
                </a:pathLst>
              </a:custGeom>
              <a:gradFill rotWithShape="1">
                <a:gsLst>
                  <a:gs pos="0">
                    <a:srgbClr val="66327E"/>
                  </a:gs>
                  <a:gs pos="100000">
                    <a:srgbClr val="8A44AA"/>
                  </a:gs>
                </a:gsLst>
                <a:lin ang="5400000" scaled="1"/>
              </a:gradFill>
              <a:ln w="9525">
                <a:noFill/>
                <a:round/>
                <a:headEnd/>
                <a:tailEnd/>
              </a:ln>
            </p:spPr>
            <p:txBody>
              <a:bodyPr wrap="none" lIns="73025" tIns="36511" rIns="73025" bIns="36511"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sp>
            <p:nvSpPr>
              <p:cNvPr id="42" name="Line 218"/>
              <p:cNvSpPr>
                <a:spLocks noChangeShapeType="1"/>
              </p:cNvSpPr>
              <p:nvPr/>
            </p:nvSpPr>
            <p:spPr bwMode="auto">
              <a:xfrm>
                <a:off x="6022975" y="3074988"/>
                <a:ext cx="406400" cy="0"/>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sp>
            <p:nvSpPr>
              <p:cNvPr id="43" name="Line 219"/>
              <p:cNvSpPr>
                <a:spLocks noChangeShapeType="1"/>
              </p:cNvSpPr>
              <p:nvPr/>
            </p:nvSpPr>
            <p:spPr bwMode="auto">
              <a:xfrm>
                <a:off x="6022975" y="2693988"/>
                <a:ext cx="406400" cy="0"/>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sp>
            <p:nvSpPr>
              <p:cNvPr id="44" name="Text Box 223"/>
              <p:cNvSpPr txBox="1">
                <a:spLocks noChangeArrowheads="1"/>
              </p:cNvSpPr>
              <p:nvPr/>
            </p:nvSpPr>
            <p:spPr bwMode="auto">
              <a:xfrm>
                <a:off x="4419600" y="2945971"/>
                <a:ext cx="1593850" cy="307956"/>
              </a:xfrm>
              <a:prstGeom prst="rect">
                <a:avLst/>
              </a:prstGeom>
              <a:noFill/>
              <a:ln w="9525">
                <a:noFill/>
                <a:miter lim="800000"/>
                <a:headEnd/>
                <a:tailEnd/>
              </a:ln>
              <a:effectLst>
                <a:prstShdw prst="shdw17" dist="17961" dir="2700000">
                  <a:srgbClr val="7F8184">
                    <a:alpha val="74997"/>
                  </a:srgbClr>
                </a:prstShdw>
              </a:effectLst>
            </p:spPr>
            <p:txBody>
              <a:bodyPr>
                <a:spAutoFit/>
              </a:bodyPr>
              <a:lstStyle/>
              <a:p>
                <a:pPr algn="r">
                  <a:spcBef>
                    <a:spcPct val="0"/>
                  </a:spcBef>
                  <a:buClrTx/>
                  <a:buFontTx/>
                  <a:buNone/>
                </a:pPr>
                <a:r>
                  <a:rPr lang="en-US" sz="1400" dirty="0">
                    <a:solidFill>
                      <a:schemeClr val="tx1"/>
                    </a:solidFill>
                    <a:latin typeface="Calibri" pitchFamily="34" charset="0"/>
                    <a:ea typeface="MS PGothic" pitchFamily="34" charset="-128"/>
                  </a:rPr>
                  <a:t>OS</a:t>
                </a:r>
              </a:p>
            </p:txBody>
          </p:sp>
          <p:sp>
            <p:nvSpPr>
              <p:cNvPr id="45" name="Text Box 224"/>
              <p:cNvSpPr txBox="1">
                <a:spLocks noChangeArrowheads="1"/>
              </p:cNvSpPr>
              <p:nvPr/>
            </p:nvSpPr>
            <p:spPr bwMode="auto">
              <a:xfrm>
                <a:off x="4931038" y="2564750"/>
                <a:ext cx="1082412" cy="307956"/>
              </a:xfrm>
              <a:prstGeom prst="rect">
                <a:avLst/>
              </a:prstGeom>
              <a:noFill/>
              <a:ln w="9525">
                <a:noFill/>
                <a:miter lim="800000"/>
                <a:headEnd/>
                <a:tailEnd/>
              </a:ln>
              <a:effectLst>
                <a:prstShdw prst="shdw17" dist="17961" dir="2700000">
                  <a:srgbClr val="7F8184">
                    <a:alpha val="74997"/>
                  </a:srgbClr>
                </a:prstShdw>
              </a:effectLst>
            </p:spPr>
            <p:txBody>
              <a:bodyPr wrap="none">
                <a:spAutoFit/>
              </a:bodyPr>
              <a:lstStyle/>
              <a:p>
                <a:pPr algn="r">
                  <a:spcBef>
                    <a:spcPct val="0"/>
                  </a:spcBef>
                  <a:buClrTx/>
                  <a:buFontTx/>
                  <a:buNone/>
                </a:pPr>
                <a:r>
                  <a:rPr lang="en-US" sz="1400" dirty="0">
                    <a:solidFill>
                      <a:schemeClr val="tx1"/>
                    </a:solidFill>
                    <a:latin typeface="Calibri" pitchFamily="34" charset="0"/>
                    <a:ea typeface="MS PGothic" pitchFamily="34" charset="-128"/>
                  </a:rPr>
                  <a:t>Applications</a:t>
                </a:r>
              </a:p>
            </p:txBody>
          </p:sp>
          <p:sp>
            <p:nvSpPr>
              <p:cNvPr id="46" name="Freeform 226"/>
              <p:cNvSpPr>
                <a:spLocks/>
              </p:cNvSpPr>
              <p:nvPr/>
            </p:nvSpPr>
            <p:spPr bwMode="auto">
              <a:xfrm>
                <a:off x="6605587" y="2105025"/>
                <a:ext cx="1676400" cy="657225"/>
              </a:xfrm>
              <a:custGeom>
                <a:avLst/>
                <a:gdLst>
                  <a:gd name="T0" fmla="*/ 0 w 1056"/>
                  <a:gd name="T1" fmla="*/ 0 h 414"/>
                  <a:gd name="T2" fmla="*/ 2147483647 w 1056"/>
                  <a:gd name="T3" fmla="*/ 2147483647 h 414"/>
                  <a:gd name="T4" fmla="*/ 2147483647 w 1056"/>
                  <a:gd name="T5" fmla="*/ 2147483647 h 414"/>
                  <a:gd name="T6" fmla="*/ 0 60000 65536"/>
                  <a:gd name="T7" fmla="*/ 0 60000 65536"/>
                  <a:gd name="T8" fmla="*/ 0 60000 65536"/>
                  <a:gd name="T9" fmla="*/ 0 w 1056"/>
                  <a:gd name="T10" fmla="*/ 0 h 414"/>
                  <a:gd name="T11" fmla="*/ 1056 w 1056"/>
                  <a:gd name="T12" fmla="*/ 414 h 414"/>
                </a:gdLst>
                <a:ahLst/>
                <a:cxnLst>
                  <a:cxn ang="T6">
                    <a:pos x="T0" y="T1"/>
                  </a:cxn>
                  <a:cxn ang="T7">
                    <a:pos x="T2" y="T3"/>
                  </a:cxn>
                  <a:cxn ang="T8">
                    <a:pos x="T4" y="T5"/>
                  </a:cxn>
                </a:cxnLst>
                <a:rect l="T9" t="T10" r="T11" b="T12"/>
                <a:pathLst>
                  <a:path w="1056" h="414">
                    <a:moveTo>
                      <a:pt x="0" y="0"/>
                    </a:moveTo>
                    <a:lnTo>
                      <a:pt x="1056" y="179"/>
                    </a:lnTo>
                    <a:lnTo>
                      <a:pt x="1056" y="414"/>
                    </a:lnTo>
                  </a:path>
                </a:pathLst>
              </a:custGeom>
              <a:noFill/>
              <a:ln w="25400">
                <a:solidFill>
                  <a:srgbClr val="C0C0C0"/>
                </a:solidFill>
                <a:round/>
                <a:headEnd/>
                <a:tailEnd/>
              </a:ln>
            </p:spPr>
            <p:txBody>
              <a:bodyPr wrap="none" anchor="ctr"/>
              <a:lstStyle/>
              <a:p>
                <a:pPr algn="l">
                  <a:spcBef>
                    <a:spcPct val="0"/>
                  </a:spcBef>
                  <a:buClrTx/>
                  <a:buFontTx/>
                  <a:buNone/>
                </a:pPr>
                <a:endParaRPr lang="en-US" sz="1800">
                  <a:solidFill>
                    <a:schemeClr val="bg1"/>
                  </a:solidFill>
                  <a:latin typeface="Calibri" pitchFamily="34" charset="0"/>
                  <a:ea typeface="MS PGothic" pitchFamily="34" charset="-128"/>
                </a:endParaRPr>
              </a:p>
            </p:txBody>
          </p:sp>
        </p:grpSp>
        <p:sp>
          <p:nvSpPr>
            <p:cNvPr id="50" name="Text Box 229"/>
            <p:cNvSpPr txBox="1">
              <a:spLocks noChangeArrowheads="1"/>
            </p:cNvSpPr>
            <p:nvPr/>
          </p:nvSpPr>
          <p:spPr bwMode="gray">
            <a:xfrm>
              <a:off x="8189832" y="4418188"/>
              <a:ext cx="765255" cy="307768"/>
            </a:xfrm>
            <a:prstGeom prst="rect">
              <a:avLst/>
            </a:prstGeom>
            <a:noFill/>
            <a:ln w="9525">
              <a:noFill/>
              <a:miter lim="800000"/>
              <a:headEnd/>
              <a:tailEnd/>
            </a:ln>
            <a:effectLst>
              <a:prstShdw prst="shdw17" dist="17961" dir="2700000">
                <a:srgbClr val="7F8184">
                  <a:alpha val="74997"/>
                </a:srgbClr>
              </a:prstShdw>
            </a:effectLst>
          </p:spPr>
          <p:txBody>
            <a:bodyPr wrap="none" lIns="91431" tIns="45716" rIns="91431" bIns="45716">
              <a:spAutoFit/>
            </a:bodyPr>
            <a:lstStyle/>
            <a:p>
              <a:pPr algn="r" defTabSz="914400"/>
              <a:r>
                <a:rPr lang="en-US" sz="1400" dirty="0">
                  <a:solidFill>
                    <a:srgbClr val="10100F"/>
                  </a:solidFill>
                  <a:latin typeface="Calibri" pitchFamily="34" charset="0"/>
                  <a:ea typeface="ＭＳ Ｐゴシック"/>
                </a:rPr>
                <a:t>Storage</a:t>
              </a:r>
            </a:p>
          </p:txBody>
        </p:sp>
        <p:sp>
          <p:nvSpPr>
            <p:cNvPr id="51" name="Line 228"/>
            <p:cNvSpPr>
              <a:spLocks noChangeShapeType="1"/>
            </p:cNvSpPr>
            <p:nvPr/>
          </p:nvSpPr>
          <p:spPr bwMode="auto">
            <a:xfrm flipV="1">
              <a:off x="8437983" y="3562738"/>
              <a:ext cx="0" cy="856861"/>
            </a:xfrm>
            <a:prstGeom prst="line">
              <a:avLst/>
            </a:prstGeom>
            <a:noFill/>
            <a:ln w="25400">
              <a:solidFill>
                <a:srgbClr val="C0C0C0"/>
              </a:solidFill>
              <a:round/>
              <a:headEnd/>
              <a:tailEnd type="oval" w="med" len="med"/>
            </a:ln>
          </p:spPr>
          <p:txBody>
            <a:bodyPr wrap="none" anchor="ctr"/>
            <a:lstStyle/>
            <a:p>
              <a:endParaRPr lang="en-US">
                <a:latin typeface="Calibri" pitchFamily="34" charset="0"/>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EMC Ionix Unified Infrastructure Manager</a:t>
            </a:r>
            <a:endParaRPr lang="en-US" dirty="0"/>
          </a:p>
        </p:txBody>
      </p:sp>
      <p:sp>
        <p:nvSpPr>
          <p:cNvPr id="3" name="Content Placeholder 2"/>
          <p:cNvSpPr>
            <a:spLocks noGrp="1"/>
          </p:cNvSpPr>
          <p:nvPr>
            <p:ph idx="1"/>
          </p:nvPr>
        </p:nvSpPr>
        <p:spPr>
          <a:xfrm>
            <a:off x="319314" y="914400"/>
            <a:ext cx="8519886" cy="5181600"/>
          </a:xfrm>
        </p:spPr>
        <p:txBody>
          <a:bodyPr/>
          <a:lstStyle/>
          <a:p>
            <a:r>
              <a:rPr lang="en-US" dirty="0" smtClean="0"/>
              <a:t>Is a unified management solution for Vblocks</a:t>
            </a:r>
          </a:p>
          <a:p>
            <a:r>
              <a:rPr lang="en-US" dirty="0" smtClean="0"/>
              <a:t>Enables configuring Vblock resources and activating services</a:t>
            </a:r>
          </a:p>
          <a:p>
            <a:r>
              <a:rPr lang="en-US" dirty="0" smtClean="0"/>
              <a:t>Provides a dashboard showing Vblock infrastructure configuration and resource utilization</a:t>
            </a:r>
          </a:p>
          <a:p>
            <a:pPr lvl="1"/>
            <a:r>
              <a:rPr lang="en-US" dirty="0" smtClean="0"/>
              <a:t>Helps to plan for capacity requirements</a:t>
            </a:r>
          </a:p>
          <a:p>
            <a:r>
              <a:rPr lang="en-US" dirty="0" smtClean="0"/>
              <a:t>Provides a topology view of Vblock infrastructure</a:t>
            </a:r>
          </a:p>
          <a:p>
            <a:pPr lvl="1"/>
            <a:r>
              <a:rPr lang="en-US" dirty="0" smtClean="0"/>
              <a:t>Enables locating interconnections of infrastructure components</a:t>
            </a:r>
          </a:p>
          <a:p>
            <a:r>
              <a:rPr lang="en-US" dirty="0" smtClean="0"/>
              <a:t>Provides an alerts console that lists alerts against adversely affected resources and services</a:t>
            </a:r>
          </a:p>
          <a:p>
            <a:pPr lvl="1"/>
            <a:r>
              <a:rPr lang="en-US" dirty="0" smtClean="0"/>
              <a:t>Identifies services affected due to problems and root cause of the problems</a:t>
            </a:r>
          </a:p>
          <a:p>
            <a:r>
              <a:rPr lang="en-US" dirty="0" smtClean="0"/>
              <a:t>Performs compliance check during resource configuration</a:t>
            </a:r>
          </a:p>
        </p:txBody>
      </p:sp>
      <p:sp>
        <p:nvSpPr>
          <p:cNvPr id="4" name="Footer Placeholder 3"/>
          <p:cNvSpPr>
            <a:spLocks noGrp="1"/>
          </p:cNvSpPr>
          <p:nvPr>
            <p:ph type="ftr" sz="quarter" idx="10"/>
          </p:nvPr>
        </p:nvSpPr>
        <p:spPr/>
        <p:txBody>
          <a:bodyPr/>
          <a:lstStyle/>
          <a:p>
            <a:pPr>
              <a:defRPr/>
            </a:pPr>
            <a:r>
              <a:rPr lang="en-US" dirty="0"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VMware vCloud Director</a:t>
            </a:r>
            <a:endParaRPr lang="en-US" dirty="0"/>
          </a:p>
        </p:txBody>
      </p:sp>
      <p:sp>
        <p:nvSpPr>
          <p:cNvPr id="3" name="Content Placeholder 2"/>
          <p:cNvSpPr>
            <a:spLocks noGrp="1"/>
          </p:cNvSpPr>
          <p:nvPr>
            <p:ph idx="1"/>
          </p:nvPr>
        </p:nvSpPr>
        <p:spPr>
          <a:xfrm>
            <a:off x="322078" y="914400"/>
            <a:ext cx="8517122" cy="5181600"/>
          </a:xfrm>
        </p:spPr>
        <p:txBody>
          <a:bodyPr/>
          <a:lstStyle/>
          <a:p>
            <a:r>
              <a:rPr lang="en-US" dirty="0" smtClean="0"/>
              <a:t>Helps in Cloud user access management</a:t>
            </a:r>
          </a:p>
          <a:p>
            <a:r>
              <a:rPr lang="en-US" dirty="0" smtClean="0"/>
              <a:t>Allows creating and publishing service offerings via a service catalog</a:t>
            </a:r>
          </a:p>
          <a:p>
            <a:r>
              <a:rPr lang="en-US" dirty="0" smtClean="0"/>
              <a:t>Allows consumers to request for a service from service catalogue through a Web-based user interface</a:t>
            </a:r>
          </a:p>
          <a:p>
            <a:r>
              <a:rPr lang="en-US" dirty="0" smtClean="0"/>
              <a:t>Authenticates consumer identities before empowering consumers to request services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VMware Service Manager</a:t>
            </a:r>
            <a:endParaRPr lang="en-US" dirty="0"/>
          </a:p>
        </p:txBody>
      </p:sp>
      <p:sp>
        <p:nvSpPr>
          <p:cNvPr id="3" name="Content Placeholder 2"/>
          <p:cNvSpPr>
            <a:spLocks noGrp="1"/>
          </p:cNvSpPr>
          <p:nvPr>
            <p:ph idx="1"/>
          </p:nvPr>
        </p:nvSpPr>
        <p:spPr>
          <a:xfrm>
            <a:off x="319314" y="914400"/>
            <a:ext cx="8519886" cy="5181600"/>
          </a:xfrm>
        </p:spPr>
        <p:txBody>
          <a:bodyPr/>
          <a:lstStyle/>
          <a:p>
            <a:r>
              <a:rPr lang="en-US" dirty="0" smtClean="0"/>
              <a:t>Is a service management tool that provides best practices for Cloud services management</a:t>
            </a:r>
          </a:p>
          <a:p>
            <a:r>
              <a:rPr lang="en-US" dirty="0" smtClean="0"/>
              <a:t>Automates several service management activities, such as:</a:t>
            </a:r>
          </a:p>
          <a:p>
            <a:pPr lvl="1"/>
            <a:r>
              <a:rPr lang="en-US" dirty="0" smtClean="0"/>
              <a:t>CMDB population</a:t>
            </a:r>
          </a:p>
          <a:p>
            <a:pPr lvl="1"/>
            <a:r>
              <a:rPr lang="en-US" dirty="0" smtClean="0"/>
              <a:t>Incident creation</a:t>
            </a:r>
          </a:p>
          <a:p>
            <a:pPr lvl="1"/>
            <a:r>
              <a:rPr lang="en-US" dirty="0" smtClean="0"/>
              <a:t>Problem creation</a:t>
            </a:r>
          </a:p>
          <a:p>
            <a:r>
              <a:rPr lang="en-US" dirty="0" smtClean="0"/>
              <a:t>Enables cost calculation to provide Cloud services</a:t>
            </a:r>
          </a:p>
          <a:p>
            <a:r>
              <a:rPr lang="en-US" dirty="0" smtClean="0"/>
              <a:t>Allows creation and publishing of service catalog</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Infrastructure Framework</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grpSp>
        <p:nvGrpSpPr>
          <p:cNvPr id="21" name="Group 20"/>
          <p:cNvGrpSpPr/>
          <p:nvPr/>
        </p:nvGrpSpPr>
        <p:grpSpPr>
          <a:xfrm>
            <a:off x="1952625" y="1435100"/>
            <a:ext cx="5238750" cy="3987800"/>
            <a:chOff x="2057400" y="1447800"/>
            <a:chExt cx="5238750" cy="3987800"/>
          </a:xfrm>
        </p:grpSpPr>
        <p:pic>
          <p:nvPicPr>
            <p:cNvPr id="22" name="Picture 21" descr="slide-2"/>
            <p:cNvPicPr>
              <a:picLocks noChangeAspect="1" noChangeArrowheads="1"/>
            </p:cNvPicPr>
            <p:nvPr/>
          </p:nvPicPr>
          <p:blipFill>
            <a:blip r:embed="rId3" cstate="print"/>
            <a:srcRect/>
            <a:stretch>
              <a:fillRect/>
            </a:stretch>
          </p:blipFill>
          <p:spPr bwMode="auto">
            <a:xfrm>
              <a:off x="2057400" y="1447800"/>
              <a:ext cx="5238750" cy="3095625"/>
            </a:xfrm>
            <a:prstGeom prst="rect">
              <a:avLst/>
            </a:prstGeom>
            <a:noFill/>
          </p:spPr>
        </p:pic>
        <p:sp>
          <p:nvSpPr>
            <p:cNvPr id="39" name="Rectangle 23"/>
            <p:cNvSpPr>
              <a:spLocks noChangeArrowheads="1"/>
            </p:cNvSpPr>
            <p:nvPr/>
          </p:nvSpPr>
          <p:spPr bwMode="auto">
            <a:xfrm>
              <a:off x="2603500" y="1930400"/>
              <a:ext cx="3568700" cy="581025"/>
            </a:xfrm>
            <a:prstGeom prst="rect">
              <a:avLst/>
            </a:prstGeom>
            <a:noFill/>
            <a:ln w="9525">
              <a:noFill/>
              <a:miter lim="800000"/>
              <a:headEnd/>
              <a:tailEnd/>
            </a:ln>
          </p:spPr>
          <p:txBody>
            <a:bodyPr>
              <a:spAutoFit/>
            </a:bodyPr>
            <a:lstStyle/>
            <a:p>
              <a:pPr algn="ctr">
                <a:spcAft>
                  <a:spcPct val="40000"/>
                </a:spcAft>
              </a:pPr>
              <a:r>
                <a:rPr lang="en-US" sz="1600" dirty="0">
                  <a:latin typeface="Calibri" pitchFamily="34" charset="0"/>
                </a:rPr>
                <a:t>Cloud Infrastructure Management and Service Creation Tools</a:t>
              </a:r>
            </a:p>
          </p:txBody>
        </p:sp>
        <p:sp>
          <p:nvSpPr>
            <p:cNvPr id="40" name="Rectangle 24"/>
            <p:cNvSpPr>
              <a:spLocks noChangeArrowheads="1"/>
            </p:cNvSpPr>
            <p:nvPr/>
          </p:nvSpPr>
          <p:spPr bwMode="auto">
            <a:xfrm>
              <a:off x="2952750" y="3824288"/>
              <a:ext cx="1384300" cy="581025"/>
            </a:xfrm>
            <a:prstGeom prst="rect">
              <a:avLst/>
            </a:prstGeom>
            <a:noFill/>
            <a:ln w="9525">
              <a:noFill/>
              <a:miter lim="800000"/>
              <a:headEnd/>
              <a:tailEnd/>
            </a:ln>
          </p:spPr>
          <p:txBody>
            <a:bodyPr wrap="none">
              <a:spAutoFit/>
            </a:bodyPr>
            <a:lstStyle/>
            <a:p>
              <a:pPr algn="ctr"/>
              <a:r>
                <a:rPr lang="en-US" sz="1600" dirty="0">
                  <a:latin typeface="Calibri" pitchFamily="34" charset="0"/>
                </a:rPr>
                <a:t>Virtual </a:t>
              </a:r>
            </a:p>
            <a:p>
              <a:pPr algn="ctr"/>
              <a:r>
                <a:rPr lang="en-US" sz="1600" dirty="0">
                  <a:latin typeface="Calibri" pitchFamily="34" charset="0"/>
                </a:rPr>
                <a:t>Infrastructure</a:t>
              </a:r>
            </a:p>
          </p:txBody>
        </p:sp>
        <p:sp>
          <p:nvSpPr>
            <p:cNvPr id="41" name="Rectangle 25"/>
            <p:cNvSpPr>
              <a:spLocks noChangeArrowheads="1"/>
            </p:cNvSpPr>
            <p:nvPr/>
          </p:nvSpPr>
          <p:spPr bwMode="auto">
            <a:xfrm>
              <a:off x="2203450" y="4754563"/>
              <a:ext cx="1384300" cy="581025"/>
            </a:xfrm>
            <a:prstGeom prst="rect">
              <a:avLst/>
            </a:prstGeom>
            <a:noFill/>
            <a:ln w="9525">
              <a:noFill/>
              <a:miter lim="800000"/>
              <a:headEnd/>
              <a:tailEnd/>
            </a:ln>
          </p:spPr>
          <p:txBody>
            <a:bodyPr wrap="none">
              <a:spAutoFit/>
            </a:bodyPr>
            <a:lstStyle/>
            <a:p>
              <a:pPr algn="ctr"/>
              <a:r>
                <a:rPr lang="en-US" sz="1600" dirty="0">
                  <a:latin typeface="Calibri" pitchFamily="34" charset="0"/>
                </a:rPr>
                <a:t>Physical </a:t>
              </a:r>
            </a:p>
            <a:p>
              <a:pPr algn="ctr"/>
              <a:r>
                <a:rPr lang="en-US" sz="1600" dirty="0">
                  <a:latin typeface="Calibri" pitchFamily="34" charset="0"/>
                </a:rPr>
                <a:t>Infrastructure</a:t>
              </a:r>
            </a:p>
          </p:txBody>
        </p:sp>
        <p:sp>
          <p:nvSpPr>
            <p:cNvPr id="42" name="Rectangle 26"/>
            <p:cNvSpPr>
              <a:spLocks noChangeArrowheads="1"/>
            </p:cNvSpPr>
            <p:nvPr/>
          </p:nvSpPr>
          <p:spPr bwMode="auto">
            <a:xfrm>
              <a:off x="3795713" y="3063875"/>
              <a:ext cx="1919287" cy="581025"/>
            </a:xfrm>
            <a:prstGeom prst="rect">
              <a:avLst/>
            </a:prstGeom>
            <a:noFill/>
            <a:ln w="9525">
              <a:noFill/>
              <a:miter lim="800000"/>
              <a:headEnd/>
              <a:tailEnd/>
            </a:ln>
          </p:spPr>
          <p:txBody>
            <a:bodyPr>
              <a:spAutoFit/>
            </a:bodyPr>
            <a:lstStyle/>
            <a:p>
              <a:pPr algn="ctr"/>
              <a:r>
                <a:rPr lang="en-US" sz="1600" dirty="0">
                  <a:latin typeface="Calibri" pitchFamily="34" charset="0"/>
                </a:rPr>
                <a:t>Applications and Platform Software </a:t>
              </a:r>
            </a:p>
          </p:txBody>
        </p:sp>
        <p:grpSp>
          <p:nvGrpSpPr>
            <p:cNvPr id="43" name="Group 63"/>
            <p:cNvGrpSpPr>
              <a:grpSpLocks/>
            </p:cNvGrpSpPr>
            <p:nvPr/>
          </p:nvGrpSpPr>
          <p:grpSpPr bwMode="auto">
            <a:xfrm>
              <a:off x="4603750" y="3840159"/>
              <a:ext cx="622300" cy="550861"/>
              <a:chOff x="7301088" y="3048000"/>
              <a:chExt cx="776022" cy="685800"/>
            </a:xfrm>
          </p:grpSpPr>
          <p:pic>
            <p:nvPicPr>
              <p:cNvPr id="56" name="Picture 36" descr="VM.png"/>
              <p:cNvPicPr>
                <a:picLocks noChangeAspect="1"/>
              </p:cNvPicPr>
              <p:nvPr/>
            </p:nvPicPr>
            <p:blipFill>
              <a:blip r:embed="rId4" cstate="print"/>
              <a:srcRect/>
              <a:stretch>
                <a:fillRect/>
              </a:stretch>
            </p:blipFill>
            <p:spPr bwMode="auto">
              <a:xfrm>
                <a:off x="7619999" y="3048000"/>
                <a:ext cx="457111" cy="588171"/>
              </a:xfrm>
              <a:prstGeom prst="rect">
                <a:avLst/>
              </a:prstGeom>
              <a:noFill/>
              <a:ln w="9525">
                <a:noFill/>
                <a:miter lim="800000"/>
                <a:headEnd/>
                <a:tailEnd/>
              </a:ln>
            </p:spPr>
          </p:pic>
          <p:pic>
            <p:nvPicPr>
              <p:cNvPr id="57" name="Picture 37" descr="VM.png"/>
              <p:cNvPicPr>
                <a:picLocks noChangeAspect="1"/>
              </p:cNvPicPr>
              <p:nvPr/>
            </p:nvPicPr>
            <p:blipFill>
              <a:blip r:embed="rId4" cstate="print"/>
              <a:srcRect/>
              <a:stretch>
                <a:fillRect/>
              </a:stretch>
            </p:blipFill>
            <p:spPr bwMode="auto">
              <a:xfrm>
                <a:off x="7301088" y="3145629"/>
                <a:ext cx="457111" cy="588171"/>
              </a:xfrm>
              <a:prstGeom prst="rect">
                <a:avLst/>
              </a:prstGeom>
              <a:noFill/>
              <a:ln w="9525">
                <a:noFill/>
                <a:miter lim="800000"/>
                <a:headEnd/>
                <a:tailEnd/>
              </a:ln>
            </p:spPr>
          </p:pic>
        </p:grpSp>
        <p:pic>
          <p:nvPicPr>
            <p:cNvPr id="44" name="Picture 28" descr="AP_OS Single.png"/>
            <p:cNvPicPr>
              <a:picLocks noChangeAspect="1"/>
            </p:cNvPicPr>
            <p:nvPr/>
          </p:nvPicPr>
          <p:blipFill>
            <a:blip r:embed="rId5" cstate="print"/>
            <a:srcRect/>
            <a:stretch>
              <a:fillRect/>
            </a:stretch>
          </p:blipFill>
          <p:spPr bwMode="auto">
            <a:xfrm>
              <a:off x="5748338" y="3078163"/>
              <a:ext cx="334962" cy="539750"/>
            </a:xfrm>
            <a:prstGeom prst="rect">
              <a:avLst/>
            </a:prstGeom>
            <a:noFill/>
            <a:ln w="9525">
              <a:noFill/>
              <a:miter lim="800000"/>
              <a:headEnd/>
              <a:tailEnd/>
            </a:ln>
          </p:spPr>
        </p:pic>
        <p:pic>
          <p:nvPicPr>
            <p:cNvPr id="45" name="Picture 29" descr="AP_OS Single.png"/>
            <p:cNvPicPr>
              <a:picLocks noChangeAspect="1"/>
            </p:cNvPicPr>
            <p:nvPr/>
          </p:nvPicPr>
          <p:blipFill>
            <a:blip r:embed="rId5" cstate="print"/>
            <a:srcRect/>
            <a:stretch>
              <a:fillRect/>
            </a:stretch>
          </p:blipFill>
          <p:spPr bwMode="auto">
            <a:xfrm>
              <a:off x="6176963" y="3082925"/>
              <a:ext cx="333375" cy="539750"/>
            </a:xfrm>
            <a:prstGeom prst="rect">
              <a:avLst/>
            </a:prstGeom>
            <a:noFill/>
            <a:ln w="9525">
              <a:noFill/>
              <a:miter lim="800000"/>
              <a:headEnd/>
              <a:tailEnd/>
            </a:ln>
          </p:spPr>
        </p:pic>
        <p:pic>
          <p:nvPicPr>
            <p:cNvPr id="46" name="Picture 30" descr="AP_OS Single.png"/>
            <p:cNvPicPr>
              <a:picLocks noChangeAspect="1"/>
            </p:cNvPicPr>
            <p:nvPr/>
          </p:nvPicPr>
          <p:blipFill>
            <a:blip r:embed="rId5" cstate="print"/>
            <a:srcRect/>
            <a:stretch>
              <a:fillRect/>
            </a:stretch>
          </p:blipFill>
          <p:spPr bwMode="auto">
            <a:xfrm>
              <a:off x="6600825" y="3082925"/>
              <a:ext cx="333375" cy="539750"/>
            </a:xfrm>
            <a:prstGeom prst="rect">
              <a:avLst/>
            </a:prstGeom>
            <a:noFill/>
            <a:ln w="9525">
              <a:noFill/>
              <a:miter lim="800000"/>
              <a:headEnd/>
              <a:tailEnd/>
            </a:ln>
          </p:spPr>
        </p:pic>
        <p:grpSp>
          <p:nvGrpSpPr>
            <p:cNvPr id="47" name="Group 69"/>
            <p:cNvGrpSpPr>
              <a:grpSpLocks/>
            </p:cNvGrpSpPr>
            <p:nvPr/>
          </p:nvGrpSpPr>
          <p:grpSpPr bwMode="auto">
            <a:xfrm>
              <a:off x="5486400" y="3956050"/>
              <a:ext cx="606425" cy="387350"/>
              <a:chOff x="5946420" y="4454235"/>
              <a:chExt cx="606780" cy="387891"/>
            </a:xfrm>
          </p:grpSpPr>
          <p:pic>
            <p:nvPicPr>
              <p:cNvPr id="54" name="Picture 34" descr="Storage Single.png"/>
              <p:cNvPicPr>
                <a:picLocks noChangeAspect="1"/>
              </p:cNvPicPr>
              <p:nvPr/>
            </p:nvPicPr>
            <p:blipFill>
              <a:blip r:embed="rId6" cstate="print"/>
              <a:srcRect/>
              <a:stretch>
                <a:fillRect/>
              </a:stretch>
            </p:blipFill>
            <p:spPr bwMode="auto">
              <a:xfrm>
                <a:off x="6172200" y="4454235"/>
                <a:ext cx="381000" cy="291936"/>
              </a:xfrm>
              <a:prstGeom prst="rect">
                <a:avLst/>
              </a:prstGeom>
              <a:noFill/>
              <a:ln w="9525">
                <a:noFill/>
                <a:miter lim="800000"/>
                <a:headEnd/>
                <a:tailEnd/>
              </a:ln>
            </p:spPr>
          </p:pic>
          <p:pic>
            <p:nvPicPr>
              <p:cNvPr id="55" name="Picture 35" descr="Storage Single.png"/>
              <p:cNvPicPr>
                <a:picLocks noChangeAspect="1"/>
              </p:cNvPicPr>
              <p:nvPr/>
            </p:nvPicPr>
            <p:blipFill>
              <a:blip r:embed="rId6" cstate="print"/>
              <a:srcRect/>
              <a:stretch>
                <a:fillRect/>
              </a:stretch>
            </p:blipFill>
            <p:spPr bwMode="auto">
              <a:xfrm>
                <a:off x="5946420" y="4550190"/>
                <a:ext cx="381000" cy="291936"/>
              </a:xfrm>
              <a:prstGeom prst="rect">
                <a:avLst/>
              </a:prstGeom>
              <a:noFill/>
              <a:ln w="9525">
                <a:noFill/>
                <a:miter lim="800000"/>
                <a:headEnd/>
                <a:tailEnd/>
              </a:ln>
            </p:spPr>
          </p:pic>
        </p:grpSp>
        <p:pic>
          <p:nvPicPr>
            <p:cNvPr id="48" name="Picture 3"/>
            <p:cNvPicPr>
              <a:picLocks noChangeAspect="1" noChangeArrowheads="1"/>
            </p:cNvPicPr>
            <p:nvPr/>
          </p:nvPicPr>
          <p:blipFill>
            <a:blip r:embed="rId7" cstate="print"/>
            <a:srcRect/>
            <a:stretch>
              <a:fillRect/>
            </a:stretch>
          </p:blipFill>
          <p:spPr bwMode="auto">
            <a:xfrm>
              <a:off x="6248400" y="3943350"/>
              <a:ext cx="914400" cy="323850"/>
            </a:xfrm>
            <a:prstGeom prst="rect">
              <a:avLst/>
            </a:prstGeom>
            <a:noFill/>
            <a:ln w="9525">
              <a:noFill/>
              <a:miter lim="800000"/>
              <a:headEnd/>
              <a:tailEnd/>
            </a:ln>
          </p:spPr>
        </p:pic>
        <p:pic>
          <p:nvPicPr>
            <p:cNvPr id="49" name="Picture 33" descr="Gears Icon.png"/>
            <p:cNvPicPr>
              <a:picLocks noChangeAspect="1"/>
            </p:cNvPicPr>
            <p:nvPr/>
          </p:nvPicPr>
          <p:blipFill>
            <a:blip r:embed="rId8" cstate="print"/>
            <a:srcRect/>
            <a:stretch>
              <a:fillRect/>
            </a:stretch>
          </p:blipFill>
          <p:spPr bwMode="auto">
            <a:xfrm>
              <a:off x="6019800" y="1766888"/>
              <a:ext cx="1030288" cy="762000"/>
            </a:xfrm>
            <a:prstGeom prst="rect">
              <a:avLst/>
            </a:prstGeom>
            <a:noFill/>
            <a:ln w="9525">
              <a:noFill/>
              <a:miter lim="800000"/>
              <a:headEnd/>
              <a:tailEnd/>
            </a:ln>
          </p:spPr>
        </p:pic>
        <p:sp>
          <p:nvSpPr>
            <p:cNvPr id="50" name="AutoShape 22"/>
            <p:cNvSpPr>
              <a:spLocks noChangeArrowheads="1"/>
            </p:cNvSpPr>
            <p:nvPr/>
          </p:nvSpPr>
          <p:spPr bwMode="auto">
            <a:xfrm>
              <a:off x="3762375" y="3016250"/>
              <a:ext cx="3413125" cy="723900"/>
            </a:xfrm>
            <a:prstGeom prst="roundRect">
              <a:avLst>
                <a:gd name="adj" fmla="val 20833"/>
              </a:avLst>
            </a:prstGeom>
            <a:noFill/>
            <a:ln w="31750">
              <a:solidFill>
                <a:srgbClr val="003399"/>
              </a:solidFill>
              <a:round/>
              <a:headEnd/>
              <a:tailEnd/>
            </a:ln>
            <a:effectLst/>
          </p:spPr>
          <p:txBody>
            <a:bodyPr wrap="none" anchor="ctr"/>
            <a:lstStyle/>
            <a:p>
              <a:endParaRPr lang="en-US">
                <a:latin typeface="Calibri" pitchFamily="34" charset="0"/>
              </a:endParaRPr>
            </a:p>
          </p:txBody>
        </p:sp>
        <p:sp>
          <p:nvSpPr>
            <p:cNvPr id="51" name="AutoShape 23"/>
            <p:cNvSpPr>
              <a:spLocks noChangeArrowheads="1"/>
            </p:cNvSpPr>
            <p:nvPr/>
          </p:nvSpPr>
          <p:spPr bwMode="auto">
            <a:xfrm>
              <a:off x="2886075" y="3810000"/>
              <a:ext cx="4289425" cy="685800"/>
            </a:xfrm>
            <a:prstGeom prst="roundRect">
              <a:avLst>
                <a:gd name="adj" fmla="val 20833"/>
              </a:avLst>
            </a:prstGeom>
            <a:noFill/>
            <a:ln w="31750">
              <a:solidFill>
                <a:srgbClr val="003399"/>
              </a:solidFill>
              <a:round/>
              <a:headEnd/>
              <a:tailEnd/>
            </a:ln>
            <a:effectLst/>
          </p:spPr>
          <p:txBody>
            <a:bodyPr wrap="none" anchor="ctr"/>
            <a:lstStyle/>
            <a:p>
              <a:endParaRPr lang="en-US">
                <a:latin typeface="Calibri" pitchFamily="34" charset="0"/>
              </a:endParaRPr>
            </a:p>
          </p:txBody>
        </p:sp>
        <p:sp>
          <p:nvSpPr>
            <p:cNvPr id="52" name="AutoShape 24"/>
            <p:cNvSpPr>
              <a:spLocks noChangeArrowheads="1"/>
            </p:cNvSpPr>
            <p:nvPr/>
          </p:nvSpPr>
          <p:spPr bwMode="auto">
            <a:xfrm>
              <a:off x="2133600" y="4575175"/>
              <a:ext cx="5041900" cy="860425"/>
            </a:xfrm>
            <a:prstGeom prst="roundRect">
              <a:avLst>
                <a:gd name="adj" fmla="val 20833"/>
              </a:avLst>
            </a:prstGeom>
            <a:noFill/>
            <a:ln w="31750">
              <a:solidFill>
                <a:srgbClr val="003399"/>
              </a:solidFill>
              <a:round/>
              <a:headEnd/>
              <a:tailEnd/>
            </a:ln>
            <a:effectLst/>
          </p:spPr>
          <p:txBody>
            <a:bodyPr wrap="none" anchor="ctr"/>
            <a:lstStyle/>
            <a:p>
              <a:endParaRPr lang="en-US">
                <a:latin typeface="Calibri" pitchFamily="34" charset="0"/>
              </a:endParaRPr>
            </a:p>
          </p:txBody>
        </p:sp>
        <p:pic>
          <p:nvPicPr>
            <p:cNvPr id="53" name="Picture 25" descr="product"/>
            <p:cNvPicPr>
              <a:picLocks noChangeAspect="1" noChangeArrowheads="1"/>
            </p:cNvPicPr>
            <p:nvPr/>
          </p:nvPicPr>
          <p:blipFill>
            <a:blip r:embed="rId9" cstate="print"/>
            <a:srcRect/>
            <a:stretch>
              <a:fillRect/>
            </a:stretch>
          </p:blipFill>
          <p:spPr bwMode="auto">
            <a:xfrm>
              <a:off x="3805238" y="4660900"/>
              <a:ext cx="3090862" cy="709613"/>
            </a:xfrm>
            <a:prstGeom prst="rect">
              <a:avLst/>
            </a:prstGeom>
            <a:noFill/>
          </p:spPr>
        </p:pic>
      </p:grpSp>
      <p:sp>
        <p:nvSpPr>
          <p:cNvPr id="27" name="Slide Number Placeholder 4"/>
          <p:cNvSpPr txBox="1">
            <a:spLocks/>
          </p:cNvSpPr>
          <p:nvPr/>
        </p:nvSpPr>
        <p:spPr>
          <a:xfrm>
            <a:off x="8686800" y="6629400"/>
            <a:ext cx="457200" cy="228600"/>
          </a:xfrm>
          <a:prstGeom prst="rect">
            <a:avLst/>
          </a:prstGeom>
        </p:spPr>
        <p:txBody>
          <a:bodyPr vert="horz"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5BA1DFFF-3F85-458B-986A-7762775E0CEF}" type="slidenum">
              <a:rPr kumimoji="0" lang="en-US" sz="1000" b="0" i="0" u="none" strike="noStrike" kern="1200" cap="none" spc="0" normalizeH="0" baseline="0" noProof="0" smtClean="0">
                <a:ln>
                  <a:noFill/>
                </a:ln>
                <a:solidFill>
                  <a:schemeClr val="tx1">
                    <a:lumMod val="75000"/>
                    <a:lumOff val="25000"/>
                  </a:schemeClr>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chemeClr val="tx1">
                  <a:lumMod val="75000"/>
                  <a:lumOff val="25000"/>
                </a:schemeClr>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VMware vCenter Chargeback</a:t>
            </a:r>
            <a:endParaRPr lang="en-US" dirty="0"/>
          </a:p>
        </p:txBody>
      </p:sp>
      <p:sp>
        <p:nvSpPr>
          <p:cNvPr id="3" name="Content Placeholder 2"/>
          <p:cNvSpPr>
            <a:spLocks noGrp="1"/>
          </p:cNvSpPr>
          <p:nvPr>
            <p:ph idx="1"/>
          </p:nvPr>
        </p:nvSpPr>
        <p:spPr>
          <a:xfrm>
            <a:off x="319314" y="914400"/>
            <a:ext cx="8596086" cy="5181600"/>
          </a:xfrm>
        </p:spPr>
        <p:txBody>
          <a:bodyPr/>
          <a:lstStyle/>
          <a:p>
            <a:r>
              <a:rPr lang="en-US" dirty="0" smtClean="0"/>
              <a:t>Is a Cloud service management tool which enables </a:t>
            </a:r>
          </a:p>
          <a:p>
            <a:pPr lvl="1"/>
            <a:r>
              <a:rPr lang="en-US" dirty="0" smtClean="0"/>
              <a:t>Accurate cost measurement for providing services</a:t>
            </a:r>
          </a:p>
          <a:p>
            <a:pPr lvl="1"/>
            <a:r>
              <a:rPr lang="en-US" dirty="0" smtClean="0"/>
              <a:t>Reporting of resource usage</a:t>
            </a:r>
          </a:p>
          <a:p>
            <a:r>
              <a:rPr lang="en-US" dirty="0" smtClean="0"/>
              <a:t>Enables measurement of three different costs which may be combined to formulate chargeback</a:t>
            </a:r>
          </a:p>
          <a:p>
            <a:pPr lvl="1"/>
            <a:r>
              <a:rPr lang="en-US" dirty="0" smtClean="0"/>
              <a:t>Fixed cost: Includes CAPEX, OPEX, and administration costs</a:t>
            </a:r>
          </a:p>
          <a:p>
            <a:pPr lvl="1"/>
            <a:r>
              <a:rPr lang="en-US" dirty="0" smtClean="0"/>
              <a:t>Allocation-based cost: Includes costs per VM such as the amount of memory, CPU, or storage allocated or reserved for VM</a:t>
            </a:r>
          </a:p>
          <a:p>
            <a:pPr lvl="1"/>
            <a:r>
              <a:rPr lang="en-US" dirty="0" smtClean="0"/>
              <a:t>Utilization-based cost: Includes costs per VM based on actual usage of resources</a:t>
            </a:r>
          </a:p>
          <a:p>
            <a:r>
              <a:rPr lang="en-US" dirty="0" smtClean="0"/>
              <a:t>Creates detailed reports on resources used and associated costs</a:t>
            </a:r>
          </a:p>
          <a:p>
            <a:r>
              <a:rPr lang="en-US" dirty="0" smtClean="0"/>
              <a:t>Formats report with header, footer, logo, and title, ensuring clear understanding of chargeback </a:t>
            </a:r>
          </a:p>
          <a:p>
            <a:pPr lvl="1"/>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dirty="0" smtClean="0"/>
              <a:t>Module 9: Summary</a:t>
            </a:r>
          </a:p>
        </p:txBody>
      </p:sp>
      <p:sp>
        <p:nvSpPr>
          <p:cNvPr id="28675" name="Content Placeholder 7"/>
          <p:cNvSpPr>
            <a:spLocks noGrp="1"/>
          </p:cNvSpPr>
          <p:nvPr>
            <p:ph idx="1"/>
          </p:nvPr>
        </p:nvSpPr>
        <p:spPr>
          <a:xfrm>
            <a:off x="322078" y="914400"/>
            <a:ext cx="8364722" cy="5105400"/>
          </a:xfrm>
        </p:spPr>
        <p:txBody>
          <a:bodyPr/>
          <a:lstStyle/>
          <a:p>
            <a:r>
              <a:rPr lang="en-US" dirty="0" smtClean="0"/>
              <a:t>Cloud infrastructure components</a:t>
            </a:r>
          </a:p>
          <a:p>
            <a:r>
              <a:rPr lang="en-US" dirty="0" smtClean="0"/>
              <a:t>Cloud service creation processes</a:t>
            </a:r>
          </a:p>
          <a:p>
            <a:r>
              <a:rPr lang="en-US" dirty="0" smtClean="0"/>
              <a:t>Core service management processes</a:t>
            </a:r>
          </a:p>
          <a:p>
            <a:endParaRPr lang="en-US" dirty="0" smtClean="0"/>
          </a:p>
          <a:p>
            <a:endParaRPr lang="en-US" dirty="0" smtClean="0"/>
          </a:p>
        </p:txBody>
      </p:sp>
      <p:sp>
        <p:nvSpPr>
          <p:cNvPr id="5" name="Footer Placeholder 4"/>
          <p:cNvSpPr>
            <a:spLocks noGrp="1"/>
          </p:cNvSpPr>
          <p:nvPr>
            <p:ph type="ftr" sz="quarter" idx="10"/>
          </p:nvPr>
        </p:nvSpPr>
        <p:spPr/>
        <p:txBody>
          <a:bodyPr/>
          <a:lstStyle/>
          <a:p>
            <a:pPr>
              <a:defRPr/>
            </a:pPr>
            <a:r>
              <a:rPr lang="en-US" smtClean="0"/>
              <a:t>Cloud Infrastructure and Management</a:t>
            </a:r>
            <a:endParaRPr lang="en-US" dirty="0"/>
          </a:p>
        </p:txBody>
      </p:sp>
      <p:sp>
        <p:nvSpPr>
          <p:cNvPr id="6" name="Slide Number Placeholder 5"/>
          <p:cNvSpPr>
            <a:spLocks noGrp="1"/>
          </p:cNvSpPr>
          <p:nvPr>
            <p:ph type="sldNum" sz="quarter" idx="11"/>
          </p:nvPr>
        </p:nvSpPr>
        <p:spPr/>
        <p:txBody>
          <a:bodyPr/>
          <a:lstStyle/>
          <a:p>
            <a:pPr>
              <a:defRPr/>
            </a:pPr>
            <a:fld id="{843B2F22-DCBC-4BF9-BA15-DABB3F788E73}" type="slidenum">
              <a:rPr lang="en-US"/>
              <a:pPr>
                <a:defRPr/>
              </a:pPr>
              <a:t>41</a:t>
            </a:fld>
            <a:endParaRPr lang="en-US"/>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dirty="0" smtClean="0"/>
              <a:t>Check Your Knowledge </a:t>
            </a:r>
            <a:endParaRPr lang="en-US" dirty="0" smtClean="0">
              <a:solidFill>
                <a:srgbClr val="FF0000"/>
              </a:solidFill>
            </a:endParaRPr>
          </a:p>
        </p:txBody>
      </p:sp>
      <p:sp>
        <p:nvSpPr>
          <p:cNvPr id="16387" name="Content Placeholder 7"/>
          <p:cNvSpPr>
            <a:spLocks noGrp="1"/>
          </p:cNvSpPr>
          <p:nvPr>
            <p:ph idx="1"/>
          </p:nvPr>
        </p:nvSpPr>
        <p:spPr>
          <a:xfrm>
            <a:off x="319314" y="914400"/>
            <a:ext cx="8596086" cy="4343400"/>
          </a:xfrm>
        </p:spPr>
        <p:txBody>
          <a:bodyPr>
            <a:normAutofit/>
          </a:bodyPr>
          <a:lstStyle/>
          <a:p>
            <a:pPr marL="457200" indent="-457200">
              <a:buFont typeface="+mj-lt"/>
              <a:buAutoNum type="arabicPeriod"/>
              <a:defRPr/>
            </a:pPr>
            <a:r>
              <a:rPr lang="en-US" dirty="0" smtClean="0"/>
              <a:t>Which are the resources included in virtual infrastructure?</a:t>
            </a:r>
          </a:p>
          <a:p>
            <a:pPr marL="457200" indent="-457200">
              <a:buFont typeface="+mj-lt"/>
              <a:buAutoNum type="arabicPeriod"/>
              <a:defRPr/>
            </a:pPr>
            <a:r>
              <a:rPr lang="en-US" dirty="0" smtClean="0"/>
              <a:t>What is resource grading in Cloud service creation procedure?</a:t>
            </a:r>
          </a:p>
          <a:p>
            <a:pPr marL="457200" indent="-457200">
              <a:buFont typeface="+mj-lt"/>
              <a:buAutoNum type="arabicPeriod"/>
              <a:defRPr/>
            </a:pPr>
            <a:r>
              <a:rPr lang="en-US" dirty="0" smtClean="0"/>
              <a:t>What is resource bundling in Cloud service creation procedure?</a:t>
            </a:r>
          </a:p>
          <a:p>
            <a:pPr marL="457200" indent="-457200">
              <a:buFont typeface="+mj-lt"/>
              <a:buAutoNum type="arabicPeriod"/>
              <a:defRPr/>
            </a:pPr>
            <a:r>
              <a:rPr lang="en-US" dirty="0" smtClean="0"/>
              <a:t>Describe the role of user access management software.</a:t>
            </a:r>
          </a:p>
          <a:p>
            <a:pPr marL="457200" indent="-457200">
              <a:buFont typeface="+mj-lt"/>
              <a:buAutoNum type="arabicPeriod"/>
              <a:defRPr/>
            </a:pPr>
            <a:r>
              <a:rPr lang="en-US" dirty="0" smtClean="0"/>
              <a:t>Which service management process maintains information on inter-relationships among configuration items?</a:t>
            </a:r>
          </a:p>
          <a:p>
            <a:pPr marL="457200" indent="-457200">
              <a:buFont typeface="+mj-lt"/>
              <a:buAutoNum type="arabicPeriod"/>
              <a:defRPr/>
            </a:pPr>
            <a:r>
              <a:rPr lang="en-US" dirty="0" smtClean="0"/>
              <a:t>Describe the two key activities in incident management.</a:t>
            </a:r>
          </a:p>
          <a:p>
            <a:pPr marL="457200" indent="-457200">
              <a:buFont typeface="+mj-lt"/>
              <a:buAutoNum type="arabicPeriod"/>
              <a:defRPr/>
            </a:pPr>
            <a:r>
              <a:rPr lang="en-US" dirty="0" smtClean="0"/>
              <a:t>What is the key objective of service catalogue management?</a:t>
            </a:r>
          </a:p>
          <a:p>
            <a:pPr marL="457200" indent="-457200">
              <a:buFont typeface="+mj-lt"/>
              <a:buAutoNum type="arabicPeriod"/>
              <a:defRPr/>
            </a:pPr>
            <a:r>
              <a:rPr lang="en-US" smtClean="0"/>
              <a:t>Describe the two </a:t>
            </a:r>
            <a:r>
              <a:rPr lang="en-US" dirty="0" smtClean="0"/>
              <a:t>key activities in financial management.</a:t>
            </a:r>
          </a:p>
          <a:p>
            <a:pPr marL="457200" indent="-457200">
              <a:buFont typeface="+mj-lt"/>
              <a:buAutoNum type="arabicPeriod"/>
              <a:defRPr/>
            </a:pPr>
            <a:r>
              <a:rPr lang="en-US" dirty="0" smtClean="0"/>
              <a:t>What are the benefits of service management automation?</a:t>
            </a:r>
          </a:p>
          <a:p>
            <a:pPr>
              <a:defRPr/>
            </a:pPr>
            <a:endParaRPr lang="en-US" dirty="0" smtClean="0"/>
          </a:p>
          <a:p>
            <a:pPr>
              <a:defRPr/>
            </a:pPr>
            <a:endParaRPr lang="en-US" dirty="0" smtClean="0"/>
          </a:p>
          <a:p>
            <a:pPr>
              <a:defRPr/>
            </a:pPr>
            <a:endParaRPr lang="en-US" dirty="0"/>
          </a:p>
        </p:txBody>
      </p:sp>
      <p:sp>
        <p:nvSpPr>
          <p:cNvPr id="5" name="Footer Placeholder 4"/>
          <p:cNvSpPr>
            <a:spLocks noGrp="1"/>
          </p:cNvSpPr>
          <p:nvPr>
            <p:ph type="ftr" sz="quarter" idx="10"/>
          </p:nvPr>
        </p:nvSpPr>
        <p:spPr/>
        <p:txBody>
          <a:bodyPr/>
          <a:lstStyle/>
          <a:p>
            <a:pPr>
              <a:defRPr/>
            </a:pPr>
            <a:r>
              <a:rPr lang="en-US" dirty="0" smtClean="0"/>
              <a:t>Cloud Infrastructure and Management</a:t>
            </a:r>
            <a:endParaRPr lang="en-US" dirty="0"/>
          </a:p>
        </p:txBody>
      </p:sp>
      <p:sp>
        <p:nvSpPr>
          <p:cNvPr id="6" name="Slide Number Placeholder 5"/>
          <p:cNvSpPr>
            <a:spLocks noGrp="1"/>
          </p:cNvSpPr>
          <p:nvPr>
            <p:ph type="sldNum" sz="quarter" idx="11"/>
          </p:nvPr>
        </p:nvSpPr>
        <p:spPr/>
        <p:txBody>
          <a:bodyPr/>
          <a:lstStyle/>
          <a:p>
            <a:pPr>
              <a:defRPr/>
            </a:pPr>
            <a:fld id="{0ABA1C95-FC23-4F1C-A417-6C95120FE38B}" type="slidenum">
              <a:rPr lang="en-US"/>
              <a:pPr>
                <a:defRPr/>
              </a:pPr>
              <a:t>42</a:t>
            </a:fld>
            <a:endParaRPr 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2747963"/>
            <a:ext cx="6705600" cy="1362075"/>
          </a:xfrm>
          <a:ln>
            <a:solidFill>
              <a:schemeClr val="bg1"/>
            </a:solidFill>
          </a:ln>
        </p:spPr>
        <p:txBody>
          <a:bodyPr/>
          <a:lstStyle/>
          <a:p>
            <a:pPr algn="ctr"/>
            <a:r>
              <a:rPr lang="en-US" dirty="0" smtClean="0"/>
              <a:t>Module 9 quiz</a:t>
            </a:r>
            <a:endParaRPr lang="en-US" dirty="0"/>
          </a:p>
        </p:txBody>
      </p:sp>
      <p:sp>
        <p:nvSpPr>
          <p:cNvPr id="4" name="Footer Placeholder 4"/>
          <p:cNvSpPr txBox="1">
            <a:spLocks/>
          </p:cNvSpPr>
          <p:nvPr/>
        </p:nvSpPr>
        <p:spPr>
          <a:xfrm>
            <a:off x="4419600" y="6629400"/>
            <a:ext cx="41910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Cloud Infrastructure and Management</a:t>
            </a:r>
            <a:endParaRPr lang="en-US" sz="1000" dirty="0">
              <a:solidFill>
                <a:schemeClr val="tx1">
                  <a:lumMod val="75000"/>
                  <a:lumOff val="25000"/>
                </a:schemeClr>
              </a:solidFill>
              <a:latin typeface="Calibri" pitchFamily="34" charset="0"/>
              <a:cs typeface="+mn-cs"/>
            </a:endParaRPr>
          </a:p>
        </p:txBody>
      </p:sp>
      <p:sp>
        <p:nvSpPr>
          <p:cNvPr id="7" name="Slide Number Placeholder 5"/>
          <p:cNvSpPr txBox="1">
            <a:spLocks/>
          </p:cNvSpPr>
          <p:nvPr/>
        </p:nvSpPr>
        <p:spPr>
          <a:xfrm>
            <a:off x="8686800" y="6629400"/>
            <a:ext cx="4572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BA1C95-FC23-4F1C-A417-6C95120FE38B}"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362200"/>
            <a:ext cx="8458200" cy="2209800"/>
          </a:xfrm>
        </p:spPr>
        <p:txBody>
          <a:bodyPr/>
          <a:lstStyle/>
          <a:p>
            <a:pPr>
              <a:buNone/>
            </a:pPr>
            <a:endParaRPr lang="en-US" dirty="0" smtClean="0"/>
          </a:p>
          <a:p>
            <a:pPr algn="ctr">
              <a:buNone/>
            </a:pPr>
            <a:endParaRPr lang="en-US" dirty="0" smtClean="0"/>
          </a:p>
          <a:p>
            <a:pPr algn="ctr">
              <a:buNone/>
            </a:pPr>
            <a:r>
              <a:rPr lang="en-US" dirty="0" smtClean="0"/>
              <a:t>This slide intentionally left blank.</a:t>
            </a:r>
            <a:endParaRPr lang="en-US" dirty="0"/>
          </a:p>
        </p:txBody>
      </p:sp>
      <p:sp>
        <p:nvSpPr>
          <p:cNvPr id="5" name="Footer Placeholder 4"/>
          <p:cNvSpPr>
            <a:spLocks noGrp="1"/>
          </p:cNvSpPr>
          <p:nvPr>
            <p:ph type="ftr" sz="quarter" idx="13"/>
          </p:nvPr>
        </p:nvSpPr>
        <p:spPr/>
        <p:txBody>
          <a:bodyPr/>
          <a:lstStyle/>
          <a:p>
            <a:pPr>
              <a:defRPr/>
            </a:pPr>
            <a:r>
              <a:rPr lang="en-US" smtClean="0"/>
              <a:t>Cloud Infrastructure and Management</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44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Infrastructure</a:t>
            </a:r>
            <a:endParaRPr lang="en-US" dirty="0"/>
          </a:p>
        </p:txBody>
      </p:sp>
      <p:sp>
        <p:nvSpPr>
          <p:cNvPr id="3" name="Content Placeholder 2"/>
          <p:cNvSpPr>
            <a:spLocks noGrp="1"/>
          </p:cNvSpPr>
          <p:nvPr>
            <p:ph idx="1"/>
          </p:nvPr>
        </p:nvSpPr>
        <p:spPr>
          <a:xfrm>
            <a:off x="305666" y="914400"/>
            <a:ext cx="6704734" cy="4572000"/>
          </a:xfrm>
        </p:spPr>
        <p:txBody>
          <a:bodyPr/>
          <a:lstStyle/>
          <a:p>
            <a:r>
              <a:rPr lang="en-US" dirty="0" smtClean="0"/>
              <a:t>Physical infrastructure includes physical IT resources</a:t>
            </a:r>
          </a:p>
          <a:p>
            <a:pPr lvl="1"/>
            <a:r>
              <a:rPr lang="en-US" dirty="0" smtClean="0"/>
              <a:t>Physical servers</a:t>
            </a:r>
          </a:p>
          <a:p>
            <a:pPr lvl="1"/>
            <a:r>
              <a:rPr lang="en-US" dirty="0" smtClean="0"/>
              <a:t>Storage systems</a:t>
            </a:r>
          </a:p>
          <a:p>
            <a:pPr lvl="1"/>
            <a:r>
              <a:rPr lang="en-US" dirty="0" smtClean="0"/>
              <a:t>Physical network components</a:t>
            </a:r>
          </a:p>
          <a:p>
            <a:pPr lvl="0">
              <a:defRPr/>
            </a:pPr>
            <a:r>
              <a:rPr lang="en-US" dirty="0" smtClean="0"/>
              <a:t>Physical servers are connected to each other, to the storage systems, and to clients via physical networks</a:t>
            </a:r>
          </a:p>
          <a:p>
            <a:pPr lvl="0">
              <a:defRPr/>
            </a:pPr>
            <a:r>
              <a:rPr lang="en-US" dirty="0" smtClean="0"/>
              <a:t>Physical resources may be located in a single data center or distributed across multiple data centers</a:t>
            </a:r>
          </a:p>
          <a:p>
            <a:pPr lvl="1"/>
            <a:endParaRPr lang="en-US" dirty="0" smtClean="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5</a:t>
            </a:fld>
            <a:endParaRPr lang="en-US"/>
          </a:p>
        </p:txBody>
      </p:sp>
      <p:grpSp>
        <p:nvGrpSpPr>
          <p:cNvPr id="61" name="Group 60"/>
          <p:cNvGrpSpPr/>
          <p:nvPr/>
        </p:nvGrpSpPr>
        <p:grpSpPr>
          <a:xfrm>
            <a:off x="7010400" y="80962"/>
            <a:ext cx="2052637" cy="1519238"/>
            <a:chOff x="7010400" y="80962"/>
            <a:chExt cx="2052637" cy="1519238"/>
          </a:xfrm>
        </p:grpSpPr>
        <p:grpSp>
          <p:nvGrpSpPr>
            <p:cNvPr id="62" name="Group 27"/>
            <p:cNvGrpSpPr/>
            <p:nvPr/>
          </p:nvGrpSpPr>
          <p:grpSpPr>
            <a:xfrm>
              <a:off x="7010400" y="80962"/>
              <a:ext cx="2052637" cy="1519238"/>
              <a:chOff x="6634163" y="161925"/>
              <a:chExt cx="2052637" cy="1519238"/>
            </a:xfrm>
          </p:grpSpPr>
          <p:sp>
            <p:nvSpPr>
              <p:cNvPr id="72" name="AutoShape 44"/>
              <p:cNvSpPr>
                <a:spLocks noChangeArrowheads="1"/>
              </p:cNvSpPr>
              <p:nvPr/>
            </p:nvSpPr>
            <p:spPr bwMode="auto">
              <a:xfrm>
                <a:off x="6664325" y="1363663"/>
                <a:ext cx="1974850" cy="317500"/>
              </a:xfrm>
              <a:prstGeom prst="roundRect">
                <a:avLst>
                  <a:gd name="adj" fmla="val 20833"/>
                </a:avLst>
              </a:prstGeom>
              <a:solidFill>
                <a:srgbClr val="FF6600">
                  <a:alpha val="61000"/>
                </a:srgbClr>
              </a:solidFill>
              <a:ln w="12700">
                <a:solidFill>
                  <a:srgbClr val="003399"/>
                </a:solidFill>
                <a:round/>
                <a:headEnd/>
                <a:tailEnd/>
              </a:ln>
              <a:effectLst/>
            </p:spPr>
            <p:txBody>
              <a:bodyPr wrap="none" anchor="ctr"/>
              <a:lstStyle/>
              <a:p>
                <a:endParaRPr lang="en-US" sz="600">
                  <a:latin typeface="Calibri" pitchFamily="34" charset="0"/>
                </a:endParaRPr>
              </a:p>
            </p:txBody>
          </p:sp>
          <p:pic>
            <p:nvPicPr>
              <p:cNvPr id="73" name="Picture 26" descr="slide-2"/>
              <p:cNvPicPr>
                <a:picLocks noChangeAspect="1" noChangeArrowheads="1"/>
              </p:cNvPicPr>
              <p:nvPr/>
            </p:nvPicPr>
            <p:blipFill>
              <a:blip r:embed="rId3" cstate="print"/>
              <a:srcRect/>
              <a:stretch>
                <a:fillRect/>
              </a:stretch>
            </p:blipFill>
            <p:spPr bwMode="auto">
              <a:xfrm>
                <a:off x="6634163" y="161925"/>
                <a:ext cx="2052637" cy="1176338"/>
              </a:xfrm>
              <a:prstGeom prst="rect">
                <a:avLst/>
              </a:prstGeom>
              <a:noFill/>
            </p:spPr>
          </p:pic>
          <p:grpSp>
            <p:nvGrpSpPr>
              <p:cNvPr id="77" name="Group 69"/>
              <p:cNvGrpSpPr>
                <a:grpSpLocks/>
              </p:cNvGrpSpPr>
              <p:nvPr/>
            </p:nvGrpSpPr>
            <p:grpSpPr bwMode="auto">
              <a:xfrm>
                <a:off x="7977188" y="1114425"/>
                <a:ext cx="238125" cy="147638"/>
                <a:chOff x="5946420" y="4454235"/>
                <a:chExt cx="606780" cy="387891"/>
              </a:xfrm>
            </p:grpSpPr>
            <p:pic>
              <p:nvPicPr>
                <p:cNvPr id="84" name="Picture 34" descr="Storage Single.png"/>
                <p:cNvPicPr>
                  <a:picLocks noChangeAspect="1"/>
                </p:cNvPicPr>
                <p:nvPr/>
              </p:nvPicPr>
              <p:blipFill>
                <a:blip r:embed="rId4" cstate="print"/>
                <a:srcRect/>
                <a:stretch>
                  <a:fillRect/>
                </a:stretch>
              </p:blipFill>
              <p:spPr bwMode="auto">
                <a:xfrm>
                  <a:off x="6172200" y="4454235"/>
                  <a:ext cx="381000" cy="291936"/>
                </a:xfrm>
                <a:prstGeom prst="rect">
                  <a:avLst/>
                </a:prstGeom>
                <a:noFill/>
                <a:ln w="9525">
                  <a:noFill/>
                  <a:miter lim="800000"/>
                  <a:headEnd/>
                  <a:tailEnd/>
                </a:ln>
              </p:spPr>
            </p:pic>
            <p:pic>
              <p:nvPicPr>
                <p:cNvPr id="85" name="Picture 35" descr="Storage Single.png"/>
                <p:cNvPicPr>
                  <a:picLocks noChangeAspect="1"/>
                </p:cNvPicPr>
                <p:nvPr/>
              </p:nvPicPr>
              <p:blipFill>
                <a:blip r:embed="rId4" cstate="print"/>
                <a:srcRect/>
                <a:stretch>
                  <a:fillRect/>
                </a:stretch>
              </p:blipFill>
              <p:spPr bwMode="auto">
                <a:xfrm>
                  <a:off x="5946420" y="4550190"/>
                  <a:ext cx="381000" cy="291936"/>
                </a:xfrm>
                <a:prstGeom prst="rect">
                  <a:avLst/>
                </a:prstGeom>
                <a:noFill/>
                <a:ln w="9525">
                  <a:noFill/>
                  <a:miter lim="800000"/>
                  <a:headEnd/>
                  <a:tailEnd/>
                </a:ln>
              </p:spPr>
            </p:pic>
          </p:grpSp>
          <p:pic>
            <p:nvPicPr>
              <p:cNvPr id="78" name="Picture 3"/>
              <p:cNvPicPr>
                <a:picLocks noChangeAspect="1" noChangeArrowheads="1"/>
              </p:cNvPicPr>
              <p:nvPr/>
            </p:nvPicPr>
            <p:blipFill>
              <a:blip r:embed="rId5" cstate="print"/>
              <a:srcRect/>
              <a:stretch>
                <a:fillRect/>
              </a:stretch>
            </p:blipFill>
            <p:spPr bwMode="auto">
              <a:xfrm>
                <a:off x="8275638" y="1109663"/>
                <a:ext cx="358775" cy="122237"/>
              </a:xfrm>
              <a:prstGeom prst="rect">
                <a:avLst/>
              </a:prstGeom>
              <a:noFill/>
              <a:ln w="9525">
                <a:noFill/>
                <a:miter lim="800000"/>
                <a:headEnd/>
                <a:tailEnd/>
              </a:ln>
            </p:spPr>
          </p:pic>
          <p:pic>
            <p:nvPicPr>
              <p:cNvPr id="79" name="Picture 33" descr="Gears Icon.png"/>
              <p:cNvPicPr>
                <a:picLocks noChangeAspect="1"/>
              </p:cNvPicPr>
              <p:nvPr/>
            </p:nvPicPr>
            <p:blipFill>
              <a:blip r:embed="rId6" cstate="print"/>
              <a:srcRect/>
              <a:stretch>
                <a:fillRect/>
              </a:stretch>
            </p:blipFill>
            <p:spPr bwMode="auto">
              <a:xfrm>
                <a:off x="8186738" y="282575"/>
                <a:ext cx="403225" cy="290513"/>
              </a:xfrm>
              <a:prstGeom prst="rect">
                <a:avLst/>
              </a:prstGeom>
              <a:noFill/>
              <a:ln w="9525">
                <a:noFill/>
                <a:miter lim="800000"/>
                <a:headEnd/>
                <a:tailEnd/>
              </a:ln>
            </p:spPr>
          </p:pic>
          <p:sp>
            <p:nvSpPr>
              <p:cNvPr id="81" name="AutoShape 42"/>
              <p:cNvSpPr>
                <a:spLocks noChangeArrowheads="1"/>
              </p:cNvSpPr>
              <p:nvPr/>
            </p:nvSpPr>
            <p:spPr bwMode="auto">
              <a:xfrm>
                <a:off x="7300913" y="765175"/>
                <a:ext cx="1338262" cy="255588"/>
              </a:xfrm>
              <a:prstGeom prst="roundRect">
                <a:avLst>
                  <a:gd name="adj" fmla="val 20833"/>
                </a:avLst>
              </a:prstGeom>
              <a:noFill/>
              <a:ln w="12700">
                <a:solidFill>
                  <a:srgbClr val="003399"/>
                </a:solidFill>
                <a:round/>
                <a:headEnd/>
                <a:tailEnd/>
              </a:ln>
              <a:effectLst/>
            </p:spPr>
            <p:txBody>
              <a:bodyPr wrap="none" anchor="ctr"/>
              <a:lstStyle/>
              <a:p>
                <a:endParaRPr lang="en-US" sz="600">
                  <a:latin typeface="Calibri" pitchFamily="34" charset="0"/>
                </a:endParaRPr>
              </a:p>
            </p:txBody>
          </p:sp>
          <p:sp>
            <p:nvSpPr>
              <p:cNvPr id="82" name="AutoShape 43"/>
              <p:cNvSpPr>
                <a:spLocks noChangeArrowheads="1"/>
              </p:cNvSpPr>
              <p:nvPr/>
            </p:nvSpPr>
            <p:spPr bwMode="auto">
              <a:xfrm>
                <a:off x="6962775" y="1058863"/>
                <a:ext cx="1681163" cy="269875"/>
              </a:xfrm>
              <a:prstGeom prst="roundRect">
                <a:avLst>
                  <a:gd name="adj" fmla="val 20833"/>
                </a:avLst>
              </a:prstGeom>
              <a:noFill/>
              <a:ln w="12700">
                <a:solidFill>
                  <a:srgbClr val="003399"/>
                </a:solidFill>
                <a:round/>
                <a:headEnd/>
                <a:tailEnd/>
              </a:ln>
              <a:effectLst/>
            </p:spPr>
            <p:txBody>
              <a:bodyPr wrap="none" anchor="ctr"/>
              <a:lstStyle/>
              <a:p>
                <a:endParaRPr lang="en-US" sz="600">
                  <a:latin typeface="Calibri" pitchFamily="34" charset="0"/>
                </a:endParaRPr>
              </a:p>
            </p:txBody>
          </p:sp>
          <p:pic>
            <p:nvPicPr>
              <p:cNvPr id="83" name="Picture 45" descr="product"/>
              <p:cNvPicPr>
                <a:picLocks noChangeAspect="1" noChangeArrowheads="1"/>
              </p:cNvPicPr>
              <p:nvPr/>
            </p:nvPicPr>
            <p:blipFill>
              <a:blip r:embed="rId7" cstate="print"/>
              <a:srcRect/>
              <a:stretch>
                <a:fillRect/>
              </a:stretch>
            </p:blipFill>
            <p:spPr bwMode="auto">
              <a:xfrm>
                <a:off x="7318375" y="1387475"/>
                <a:ext cx="1211263" cy="268288"/>
              </a:xfrm>
              <a:prstGeom prst="rect">
                <a:avLst/>
              </a:prstGeom>
              <a:noFill/>
            </p:spPr>
          </p:pic>
        </p:grpSp>
        <p:pic>
          <p:nvPicPr>
            <p:cNvPr id="69" name="Picture 28" descr="AP_OS Single.png"/>
            <p:cNvPicPr>
              <a:picLocks noChangeAspect="1"/>
            </p:cNvPicPr>
            <p:nvPr/>
          </p:nvPicPr>
          <p:blipFill>
            <a:blip r:embed="rId8" cstate="print"/>
            <a:srcRect/>
            <a:stretch>
              <a:fillRect/>
            </a:stretch>
          </p:blipFill>
          <p:spPr bwMode="auto">
            <a:xfrm>
              <a:off x="8456613" y="711377"/>
              <a:ext cx="131762" cy="204787"/>
            </a:xfrm>
            <a:prstGeom prst="rect">
              <a:avLst/>
            </a:prstGeom>
            <a:noFill/>
            <a:ln w="9525">
              <a:noFill/>
              <a:miter lim="800000"/>
              <a:headEnd/>
              <a:tailEnd/>
            </a:ln>
          </p:spPr>
        </p:pic>
        <p:pic>
          <p:nvPicPr>
            <p:cNvPr id="70" name="Picture 29" descr="AP_OS Single.png"/>
            <p:cNvPicPr>
              <a:picLocks noChangeAspect="1"/>
            </p:cNvPicPr>
            <p:nvPr/>
          </p:nvPicPr>
          <p:blipFill>
            <a:blip r:embed="rId9" cstate="print"/>
            <a:srcRect/>
            <a:stretch>
              <a:fillRect/>
            </a:stretch>
          </p:blipFill>
          <p:spPr bwMode="auto">
            <a:xfrm>
              <a:off x="8624888" y="712964"/>
              <a:ext cx="130175" cy="204788"/>
            </a:xfrm>
            <a:prstGeom prst="rect">
              <a:avLst/>
            </a:prstGeom>
            <a:noFill/>
            <a:ln w="9525">
              <a:noFill/>
              <a:miter lim="800000"/>
              <a:headEnd/>
              <a:tailEnd/>
            </a:ln>
          </p:spPr>
        </p:pic>
        <p:pic>
          <p:nvPicPr>
            <p:cNvPr id="71" name="Picture 30" descr="AP_OS Single.png"/>
            <p:cNvPicPr>
              <a:picLocks noChangeAspect="1"/>
            </p:cNvPicPr>
            <p:nvPr/>
          </p:nvPicPr>
          <p:blipFill>
            <a:blip r:embed="rId8" cstate="print"/>
            <a:srcRect/>
            <a:stretch>
              <a:fillRect/>
            </a:stretch>
          </p:blipFill>
          <p:spPr bwMode="auto">
            <a:xfrm>
              <a:off x="8789988" y="712964"/>
              <a:ext cx="131762" cy="204788"/>
            </a:xfrm>
            <a:prstGeom prst="rect">
              <a:avLst/>
            </a:prstGeom>
            <a:noFill/>
            <a:ln w="9525">
              <a:noFill/>
              <a:miter lim="800000"/>
              <a:headEnd/>
              <a:tailEnd/>
            </a:ln>
          </p:spPr>
        </p:pic>
      </p:grpSp>
      <p:pic>
        <p:nvPicPr>
          <p:cNvPr id="86" name="Picture 36" descr="VM.png"/>
          <p:cNvPicPr>
            <a:picLocks noChangeAspect="1"/>
          </p:cNvPicPr>
          <p:nvPr/>
        </p:nvPicPr>
        <p:blipFill>
          <a:blip r:embed="rId10" cstate="print"/>
          <a:srcRect/>
          <a:stretch>
            <a:fillRect/>
          </a:stretch>
        </p:blipFill>
        <p:spPr bwMode="auto">
          <a:xfrm>
            <a:off x="8107808" y="1019175"/>
            <a:ext cx="144006" cy="179719"/>
          </a:xfrm>
          <a:prstGeom prst="rect">
            <a:avLst/>
          </a:prstGeom>
          <a:noFill/>
          <a:ln w="9525">
            <a:noFill/>
            <a:miter lim="800000"/>
            <a:headEnd/>
            <a:tailEnd/>
          </a:ln>
        </p:spPr>
      </p:pic>
      <p:pic>
        <p:nvPicPr>
          <p:cNvPr id="87" name="Picture 37" descr="VM.png"/>
          <p:cNvPicPr>
            <a:picLocks noChangeAspect="1"/>
          </p:cNvPicPr>
          <p:nvPr/>
        </p:nvPicPr>
        <p:blipFill>
          <a:blip r:embed="rId10" cstate="print"/>
          <a:srcRect/>
          <a:stretch>
            <a:fillRect/>
          </a:stretch>
        </p:blipFill>
        <p:spPr bwMode="auto">
          <a:xfrm>
            <a:off x="8007340" y="1049006"/>
            <a:ext cx="144006" cy="179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Infrastructure</a:t>
            </a:r>
            <a:endParaRPr lang="en-US" dirty="0"/>
          </a:p>
        </p:txBody>
      </p:sp>
      <p:sp>
        <p:nvSpPr>
          <p:cNvPr id="3" name="Content Placeholder 2"/>
          <p:cNvSpPr>
            <a:spLocks noGrp="1"/>
          </p:cNvSpPr>
          <p:nvPr>
            <p:ph idx="1"/>
          </p:nvPr>
        </p:nvSpPr>
        <p:spPr>
          <a:xfrm>
            <a:off x="305666" y="914400"/>
            <a:ext cx="6780934" cy="4876800"/>
          </a:xfrm>
        </p:spPr>
        <p:txBody>
          <a:bodyPr/>
          <a:lstStyle/>
          <a:p>
            <a:r>
              <a:rPr lang="en-US" dirty="0" smtClean="0"/>
              <a:t>Virtual infrastructure consists of:</a:t>
            </a:r>
          </a:p>
          <a:p>
            <a:pPr lvl="1"/>
            <a:r>
              <a:rPr lang="en-US" dirty="0" smtClean="0"/>
              <a:t>Resource pools</a:t>
            </a:r>
          </a:p>
          <a:p>
            <a:pPr lvl="2"/>
            <a:r>
              <a:rPr lang="en-US" dirty="0" smtClean="0"/>
              <a:t>CPU, memory, network bandwidth, storage</a:t>
            </a:r>
          </a:p>
          <a:p>
            <a:pPr lvl="1"/>
            <a:r>
              <a:rPr lang="en-US" dirty="0" smtClean="0"/>
              <a:t>Identity pools</a:t>
            </a:r>
          </a:p>
          <a:p>
            <a:pPr lvl="2"/>
            <a:r>
              <a:rPr lang="en-US" dirty="0" smtClean="0"/>
              <a:t>VLAN ID, VSAN ID, MAC address</a:t>
            </a:r>
          </a:p>
          <a:p>
            <a:pPr lvl="1"/>
            <a:r>
              <a:rPr lang="en-US" dirty="0" smtClean="0"/>
              <a:t>Virtual IT resources</a:t>
            </a:r>
          </a:p>
          <a:p>
            <a:pPr lvl="2"/>
            <a:r>
              <a:rPr lang="en-US" dirty="0" smtClean="0"/>
              <a:t>Virtual Machines (VMs), virtual volumes, virtual networks (VLAN and VSAN)</a:t>
            </a:r>
          </a:p>
          <a:p>
            <a:pPr lvl="2"/>
            <a:r>
              <a:rPr lang="en-US" dirty="0" smtClean="0"/>
              <a:t>VM network components such as virtual switches and virtual NICs</a:t>
            </a:r>
          </a:p>
          <a:p>
            <a:r>
              <a:rPr lang="en-US" dirty="0" smtClean="0"/>
              <a:t>Virtual IT resources obtain capacity and identity from resource and identity pools respectively</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6</a:t>
            </a:fld>
            <a:endParaRPr lang="en-US"/>
          </a:p>
        </p:txBody>
      </p:sp>
      <p:grpSp>
        <p:nvGrpSpPr>
          <p:cNvPr id="31" name="Group 23"/>
          <p:cNvGrpSpPr/>
          <p:nvPr/>
        </p:nvGrpSpPr>
        <p:grpSpPr>
          <a:xfrm>
            <a:off x="7010400" y="85725"/>
            <a:ext cx="2052638" cy="1514475"/>
            <a:chOff x="6781800" y="228600"/>
            <a:chExt cx="2052638" cy="1514475"/>
          </a:xfrm>
        </p:grpSpPr>
        <p:sp>
          <p:nvSpPr>
            <p:cNvPr id="50" name="AutoShape 43"/>
            <p:cNvSpPr>
              <a:spLocks noChangeArrowheads="1"/>
            </p:cNvSpPr>
            <p:nvPr/>
          </p:nvSpPr>
          <p:spPr bwMode="auto">
            <a:xfrm>
              <a:off x="7110413" y="1125538"/>
              <a:ext cx="1676400" cy="269875"/>
            </a:xfrm>
            <a:prstGeom prst="roundRect">
              <a:avLst>
                <a:gd name="adj" fmla="val 20833"/>
              </a:avLst>
            </a:prstGeom>
            <a:solidFill>
              <a:srgbClr val="FF6600">
                <a:alpha val="61000"/>
              </a:srgbClr>
            </a:solidFill>
            <a:ln w="12700">
              <a:solidFill>
                <a:srgbClr val="003399"/>
              </a:solidFill>
              <a:round/>
              <a:headEnd/>
              <a:tailEnd/>
            </a:ln>
            <a:effectLst/>
          </p:spPr>
          <p:txBody>
            <a:bodyPr wrap="none" anchor="ctr"/>
            <a:lstStyle/>
            <a:p>
              <a:endParaRPr lang="en-US" sz="600">
                <a:latin typeface="Calibri" pitchFamily="34" charset="0"/>
              </a:endParaRPr>
            </a:p>
          </p:txBody>
        </p:sp>
        <p:pic>
          <p:nvPicPr>
            <p:cNvPr id="51" name="Picture 26" descr="slide-2"/>
            <p:cNvPicPr>
              <a:picLocks noChangeAspect="1" noChangeArrowheads="1"/>
            </p:cNvPicPr>
            <p:nvPr/>
          </p:nvPicPr>
          <p:blipFill>
            <a:blip r:embed="rId3" cstate="print"/>
            <a:srcRect/>
            <a:stretch>
              <a:fillRect/>
            </a:stretch>
          </p:blipFill>
          <p:spPr bwMode="auto">
            <a:xfrm>
              <a:off x="6781800" y="228600"/>
              <a:ext cx="2052638" cy="1176338"/>
            </a:xfrm>
            <a:prstGeom prst="rect">
              <a:avLst/>
            </a:prstGeom>
            <a:noFill/>
          </p:spPr>
        </p:pic>
        <p:sp>
          <p:nvSpPr>
            <p:cNvPr id="52" name="AutoShape 25"/>
            <p:cNvSpPr>
              <a:spLocks noChangeArrowheads="1"/>
            </p:cNvSpPr>
            <p:nvPr/>
          </p:nvSpPr>
          <p:spPr bwMode="auto">
            <a:xfrm>
              <a:off x="6811963" y="1430338"/>
              <a:ext cx="1974850" cy="312737"/>
            </a:xfrm>
            <a:prstGeom prst="roundRect">
              <a:avLst>
                <a:gd name="adj" fmla="val 20833"/>
              </a:avLst>
            </a:prstGeom>
            <a:noFill/>
            <a:ln w="12700">
              <a:solidFill>
                <a:srgbClr val="003399"/>
              </a:solidFill>
              <a:round/>
              <a:headEnd/>
              <a:tailEnd/>
            </a:ln>
            <a:effectLst/>
          </p:spPr>
          <p:txBody>
            <a:bodyPr wrap="none" anchor="ctr"/>
            <a:lstStyle/>
            <a:p>
              <a:endParaRPr lang="en-US" sz="600">
                <a:latin typeface="Calibri" pitchFamily="34" charset="0"/>
              </a:endParaRPr>
            </a:p>
          </p:txBody>
        </p:sp>
        <p:grpSp>
          <p:nvGrpSpPr>
            <p:cNvPr id="55" name="Group 63"/>
            <p:cNvGrpSpPr>
              <a:grpSpLocks/>
            </p:cNvGrpSpPr>
            <p:nvPr/>
          </p:nvGrpSpPr>
          <p:grpSpPr bwMode="auto">
            <a:xfrm>
              <a:off x="7778740" y="1162050"/>
              <a:ext cx="244474" cy="209550"/>
              <a:chOff x="7301088" y="3048000"/>
              <a:chExt cx="776022" cy="685800"/>
            </a:xfrm>
          </p:grpSpPr>
          <p:pic>
            <p:nvPicPr>
              <p:cNvPr id="66" name="Picture 36" descr="VM.png"/>
              <p:cNvPicPr>
                <a:picLocks noChangeAspect="1"/>
              </p:cNvPicPr>
              <p:nvPr/>
            </p:nvPicPr>
            <p:blipFill>
              <a:blip r:embed="rId4" cstate="print"/>
              <a:srcRect/>
              <a:stretch>
                <a:fillRect/>
              </a:stretch>
            </p:blipFill>
            <p:spPr bwMode="auto">
              <a:xfrm>
                <a:off x="7619999" y="3048000"/>
                <a:ext cx="457111" cy="588171"/>
              </a:xfrm>
              <a:prstGeom prst="rect">
                <a:avLst/>
              </a:prstGeom>
              <a:noFill/>
              <a:ln w="9525">
                <a:noFill/>
                <a:miter lim="800000"/>
                <a:headEnd/>
                <a:tailEnd/>
              </a:ln>
            </p:spPr>
          </p:pic>
          <p:pic>
            <p:nvPicPr>
              <p:cNvPr id="67" name="Picture 37" descr="VM.png"/>
              <p:cNvPicPr>
                <a:picLocks noChangeAspect="1"/>
              </p:cNvPicPr>
              <p:nvPr/>
            </p:nvPicPr>
            <p:blipFill>
              <a:blip r:embed="rId4" cstate="print"/>
              <a:srcRect/>
              <a:stretch>
                <a:fillRect/>
              </a:stretch>
            </p:blipFill>
            <p:spPr bwMode="auto">
              <a:xfrm>
                <a:off x="7301088" y="3145629"/>
                <a:ext cx="457111" cy="588171"/>
              </a:xfrm>
              <a:prstGeom prst="rect">
                <a:avLst/>
              </a:prstGeom>
              <a:noFill/>
              <a:ln w="9525">
                <a:noFill/>
                <a:miter lim="800000"/>
                <a:headEnd/>
                <a:tailEnd/>
              </a:ln>
            </p:spPr>
          </p:pic>
        </p:grpSp>
        <p:pic>
          <p:nvPicPr>
            <p:cNvPr id="56" name="Picture 28" descr="AP_OS Single.png"/>
            <p:cNvPicPr>
              <a:picLocks noChangeAspect="1"/>
            </p:cNvPicPr>
            <p:nvPr/>
          </p:nvPicPr>
          <p:blipFill>
            <a:blip r:embed="rId5" cstate="print"/>
            <a:srcRect/>
            <a:stretch>
              <a:fillRect/>
            </a:stretch>
          </p:blipFill>
          <p:spPr bwMode="auto">
            <a:xfrm>
              <a:off x="8228013" y="854252"/>
              <a:ext cx="131762" cy="204787"/>
            </a:xfrm>
            <a:prstGeom prst="rect">
              <a:avLst/>
            </a:prstGeom>
            <a:noFill/>
            <a:ln w="9525">
              <a:noFill/>
              <a:miter lim="800000"/>
              <a:headEnd/>
              <a:tailEnd/>
            </a:ln>
          </p:spPr>
        </p:pic>
        <p:pic>
          <p:nvPicPr>
            <p:cNvPr id="57" name="Picture 29" descr="AP_OS Single.png"/>
            <p:cNvPicPr>
              <a:picLocks noChangeAspect="1"/>
            </p:cNvPicPr>
            <p:nvPr/>
          </p:nvPicPr>
          <p:blipFill>
            <a:blip r:embed="rId6" cstate="print"/>
            <a:srcRect/>
            <a:stretch>
              <a:fillRect/>
            </a:stretch>
          </p:blipFill>
          <p:spPr bwMode="auto">
            <a:xfrm>
              <a:off x="8396288" y="855839"/>
              <a:ext cx="130175" cy="204788"/>
            </a:xfrm>
            <a:prstGeom prst="rect">
              <a:avLst/>
            </a:prstGeom>
            <a:noFill/>
            <a:ln w="9525">
              <a:noFill/>
              <a:miter lim="800000"/>
              <a:headEnd/>
              <a:tailEnd/>
            </a:ln>
          </p:spPr>
        </p:pic>
        <p:pic>
          <p:nvPicPr>
            <p:cNvPr id="58" name="Picture 30" descr="AP_OS Single.png"/>
            <p:cNvPicPr>
              <a:picLocks noChangeAspect="1"/>
            </p:cNvPicPr>
            <p:nvPr/>
          </p:nvPicPr>
          <p:blipFill>
            <a:blip r:embed="rId5" cstate="print"/>
            <a:srcRect/>
            <a:stretch>
              <a:fillRect/>
            </a:stretch>
          </p:blipFill>
          <p:spPr bwMode="auto">
            <a:xfrm>
              <a:off x="8561388" y="855839"/>
              <a:ext cx="131762" cy="204788"/>
            </a:xfrm>
            <a:prstGeom prst="rect">
              <a:avLst/>
            </a:prstGeom>
            <a:noFill/>
            <a:ln w="9525">
              <a:noFill/>
              <a:miter lim="800000"/>
              <a:headEnd/>
              <a:tailEnd/>
            </a:ln>
          </p:spPr>
        </p:pic>
        <p:grpSp>
          <p:nvGrpSpPr>
            <p:cNvPr id="59" name="Group 69"/>
            <p:cNvGrpSpPr>
              <a:grpSpLocks/>
            </p:cNvGrpSpPr>
            <p:nvPr/>
          </p:nvGrpSpPr>
          <p:grpSpPr bwMode="auto">
            <a:xfrm>
              <a:off x="8124825" y="1181100"/>
              <a:ext cx="238125" cy="147638"/>
              <a:chOff x="5946420" y="4454235"/>
              <a:chExt cx="606780" cy="387891"/>
            </a:xfrm>
          </p:grpSpPr>
          <p:pic>
            <p:nvPicPr>
              <p:cNvPr id="64" name="Picture 34" descr="Storage Single.png"/>
              <p:cNvPicPr>
                <a:picLocks noChangeAspect="1"/>
              </p:cNvPicPr>
              <p:nvPr/>
            </p:nvPicPr>
            <p:blipFill>
              <a:blip r:embed="rId7" cstate="print"/>
              <a:srcRect/>
              <a:stretch>
                <a:fillRect/>
              </a:stretch>
            </p:blipFill>
            <p:spPr bwMode="auto">
              <a:xfrm>
                <a:off x="6172200" y="4454235"/>
                <a:ext cx="381000" cy="291936"/>
              </a:xfrm>
              <a:prstGeom prst="rect">
                <a:avLst/>
              </a:prstGeom>
              <a:noFill/>
              <a:ln w="9525">
                <a:noFill/>
                <a:miter lim="800000"/>
                <a:headEnd/>
                <a:tailEnd/>
              </a:ln>
            </p:spPr>
          </p:pic>
          <p:pic>
            <p:nvPicPr>
              <p:cNvPr id="65" name="Picture 35" descr="Storage Single.png"/>
              <p:cNvPicPr>
                <a:picLocks noChangeAspect="1"/>
              </p:cNvPicPr>
              <p:nvPr/>
            </p:nvPicPr>
            <p:blipFill>
              <a:blip r:embed="rId7" cstate="print"/>
              <a:srcRect/>
              <a:stretch>
                <a:fillRect/>
              </a:stretch>
            </p:blipFill>
            <p:spPr bwMode="auto">
              <a:xfrm>
                <a:off x="5946420" y="4550190"/>
                <a:ext cx="381000" cy="291936"/>
              </a:xfrm>
              <a:prstGeom prst="rect">
                <a:avLst/>
              </a:prstGeom>
              <a:noFill/>
              <a:ln w="9525">
                <a:noFill/>
                <a:miter lim="800000"/>
                <a:headEnd/>
                <a:tailEnd/>
              </a:ln>
            </p:spPr>
          </p:pic>
        </p:grpSp>
        <p:pic>
          <p:nvPicPr>
            <p:cNvPr id="60" name="Picture 33" descr="Gears Icon.png"/>
            <p:cNvPicPr>
              <a:picLocks noChangeAspect="1"/>
            </p:cNvPicPr>
            <p:nvPr/>
          </p:nvPicPr>
          <p:blipFill>
            <a:blip r:embed="rId8" cstate="print"/>
            <a:srcRect/>
            <a:stretch>
              <a:fillRect/>
            </a:stretch>
          </p:blipFill>
          <p:spPr bwMode="auto">
            <a:xfrm>
              <a:off x="8334375" y="349250"/>
              <a:ext cx="403225" cy="290513"/>
            </a:xfrm>
            <a:prstGeom prst="rect">
              <a:avLst/>
            </a:prstGeom>
            <a:noFill/>
            <a:ln w="9525">
              <a:noFill/>
              <a:miter lim="800000"/>
              <a:headEnd/>
              <a:tailEnd/>
            </a:ln>
          </p:spPr>
        </p:pic>
        <p:sp>
          <p:nvSpPr>
            <p:cNvPr id="61" name="AutoShape 42"/>
            <p:cNvSpPr>
              <a:spLocks noChangeArrowheads="1"/>
            </p:cNvSpPr>
            <p:nvPr/>
          </p:nvSpPr>
          <p:spPr bwMode="auto">
            <a:xfrm>
              <a:off x="7453313" y="827088"/>
              <a:ext cx="1333500" cy="265112"/>
            </a:xfrm>
            <a:prstGeom prst="roundRect">
              <a:avLst>
                <a:gd name="adj" fmla="val 20833"/>
              </a:avLst>
            </a:prstGeom>
            <a:noFill/>
            <a:ln w="12700">
              <a:solidFill>
                <a:srgbClr val="003399"/>
              </a:solidFill>
              <a:round/>
              <a:headEnd/>
              <a:tailEnd/>
            </a:ln>
            <a:effectLst/>
          </p:spPr>
          <p:txBody>
            <a:bodyPr wrap="none" anchor="ctr"/>
            <a:lstStyle/>
            <a:p>
              <a:endParaRPr lang="en-US" sz="600">
                <a:latin typeface="Calibri" pitchFamily="34" charset="0"/>
              </a:endParaRPr>
            </a:p>
          </p:txBody>
        </p:sp>
        <p:pic>
          <p:nvPicPr>
            <p:cNvPr id="62" name="Picture 44" descr="product"/>
            <p:cNvPicPr>
              <a:picLocks noChangeAspect="1" noChangeArrowheads="1"/>
            </p:cNvPicPr>
            <p:nvPr/>
          </p:nvPicPr>
          <p:blipFill>
            <a:blip r:embed="rId9" cstate="print"/>
            <a:srcRect/>
            <a:stretch>
              <a:fillRect/>
            </a:stretch>
          </p:blipFill>
          <p:spPr bwMode="auto">
            <a:xfrm>
              <a:off x="7466013" y="1449388"/>
              <a:ext cx="1211262" cy="268287"/>
            </a:xfrm>
            <a:prstGeom prst="rect">
              <a:avLst/>
            </a:prstGeom>
            <a:noFill/>
          </p:spPr>
        </p:pic>
        <p:pic>
          <p:nvPicPr>
            <p:cNvPr id="63" name="Picture 45" descr="Picture2"/>
            <p:cNvPicPr>
              <a:picLocks noChangeAspect="1" noChangeArrowheads="1"/>
            </p:cNvPicPr>
            <p:nvPr/>
          </p:nvPicPr>
          <p:blipFill>
            <a:blip r:embed="rId10" cstate="print"/>
            <a:srcRect/>
            <a:stretch>
              <a:fillRect/>
            </a:stretch>
          </p:blipFill>
          <p:spPr bwMode="auto">
            <a:xfrm>
              <a:off x="8382000" y="1173163"/>
              <a:ext cx="360363" cy="122237"/>
            </a:xfrm>
            <a:prstGeom prst="rect">
              <a:avLst/>
            </a:prstGeom>
            <a:noFill/>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and Platform Software</a:t>
            </a:r>
            <a:endParaRPr lang="en-US" dirty="0"/>
          </a:p>
        </p:txBody>
      </p:sp>
      <p:sp>
        <p:nvSpPr>
          <p:cNvPr id="3" name="Content Placeholder 2"/>
          <p:cNvSpPr>
            <a:spLocks noGrp="1"/>
          </p:cNvSpPr>
          <p:nvPr>
            <p:ph idx="1"/>
          </p:nvPr>
        </p:nvSpPr>
        <p:spPr>
          <a:xfrm>
            <a:off x="305666" y="914400"/>
            <a:ext cx="6933334" cy="4876800"/>
          </a:xfrm>
        </p:spPr>
        <p:txBody>
          <a:bodyPr/>
          <a:lstStyle/>
          <a:p>
            <a:r>
              <a:rPr lang="en-US" dirty="0" smtClean="0"/>
              <a:t>Suite of softwares that may</a:t>
            </a:r>
            <a:r>
              <a:rPr lang="en-US" dirty="0" smtClean="0">
                <a:solidFill>
                  <a:srgbClr val="FF0000"/>
                </a:solidFill>
              </a:rPr>
              <a:t> </a:t>
            </a:r>
            <a:r>
              <a:rPr lang="en-US" dirty="0" smtClean="0"/>
              <a:t>include:</a:t>
            </a:r>
          </a:p>
          <a:p>
            <a:pPr lvl="1"/>
            <a:r>
              <a:rPr lang="en-US" dirty="0" smtClean="0"/>
              <a:t>Business applications</a:t>
            </a:r>
          </a:p>
          <a:p>
            <a:pPr lvl="1"/>
            <a:r>
              <a:rPr lang="en-US" dirty="0" smtClean="0"/>
              <a:t>Platform softwares such as OS and database</a:t>
            </a:r>
          </a:p>
          <a:p>
            <a:pPr lvl="2"/>
            <a:r>
              <a:rPr lang="en-US" dirty="0" smtClean="0"/>
              <a:t>To build environments for applications to run</a:t>
            </a:r>
          </a:p>
          <a:p>
            <a:pPr lvl="1"/>
            <a:r>
              <a:rPr lang="en-US" dirty="0" smtClean="0"/>
              <a:t>Migration tools</a:t>
            </a:r>
          </a:p>
          <a:p>
            <a:r>
              <a:rPr lang="en-US" dirty="0" smtClean="0"/>
              <a:t>Applications and platform softwares are hosted on VMs</a:t>
            </a:r>
          </a:p>
          <a:p>
            <a:pPr lvl="1"/>
            <a:r>
              <a:rPr lang="en-US" dirty="0" smtClean="0"/>
              <a:t>To create software-as-a-service (SaaS) and platform-as-a-service (PaaS).</a:t>
            </a:r>
          </a:p>
          <a:p>
            <a:pPr marL="231775" lvl="1" indent="-231775">
              <a:buClr>
                <a:srgbClr val="92D050"/>
              </a:buClr>
              <a:buSzPct val="120000"/>
              <a:buFont typeface="Arial" charset="0"/>
              <a:buChar char="•"/>
            </a:pPr>
            <a:r>
              <a:rPr lang="en-US" sz="2400" dirty="0" smtClean="0"/>
              <a:t>Migration tools are used to deploy consumer’s applications and platform softwares to Cloud</a:t>
            </a:r>
          </a:p>
          <a:p>
            <a:pPr lvl="1"/>
            <a:r>
              <a:rPr lang="en-US" dirty="0" smtClean="0"/>
              <a:t>To enable platform-as-a-service and infrastructure-as-a service</a:t>
            </a:r>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7</a:t>
            </a:fld>
            <a:endParaRPr lang="en-US"/>
          </a:p>
        </p:txBody>
      </p:sp>
      <p:grpSp>
        <p:nvGrpSpPr>
          <p:cNvPr id="28" name="Group 27"/>
          <p:cNvGrpSpPr/>
          <p:nvPr/>
        </p:nvGrpSpPr>
        <p:grpSpPr>
          <a:xfrm>
            <a:off x="7010400" y="80962"/>
            <a:ext cx="2052638" cy="1519238"/>
            <a:chOff x="6934200" y="381000"/>
            <a:chExt cx="2052638" cy="1519238"/>
          </a:xfrm>
        </p:grpSpPr>
        <p:pic>
          <p:nvPicPr>
            <p:cNvPr id="31" name="Picture 26" descr="slide-2"/>
            <p:cNvPicPr>
              <a:picLocks noChangeAspect="1" noChangeArrowheads="1"/>
            </p:cNvPicPr>
            <p:nvPr/>
          </p:nvPicPr>
          <p:blipFill>
            <a:blip r:embed="rId3" cstate="print"/>
            <a:srcRect/>
            <a:stretch>
              <a:fillRect/>
            </a:stretch>
          </p:blipFill>
          <p:spPr bwMode="auto">
            <a:xfrm>
              <a:off x="6934200" y="381000"/>
              <a:ext cx="2052638" cy="1176338"/>
            </a:xfrm>
            <a:prstGeom prst="rect">
              <a:avLst/>
            </a:prstGeom>
            <a:noFill/>
          </p:spPr>
        </p:pic>
        <p:sp>
          <p:nvSpPr>
            <p:cNvPr id="33" name="AutoShape 42"/>
            <p:cNvSpPr>
              <a:spLocks noChangeArrowheads="1"/>
            </p:cNvSpPr>
            <p:nvPr/>
          </p:nvSpPr>
          <p:spPr bwMode="auto">
            <a:xfrm>
              <a:off x="7600950" y="989013"/>
              <a:ext cx="1338263" cy="250825"/>
            </a:xfrm>
            <a:prstGeom prst="roundRect">
              <a:avLst>
                <a:gd name="adj" fmla="val 20833"/>
              </a:avLst>
            </a:prstGeom>
            <a:solidFill>
              <a:srgbClr val="FF6600">
                <a:alpha val="61000"/>
              </a:srgbClr>
            </a:solidFill>
            <a:ln w="12700">
              <a:solidFill>
                <a:srgbClr val="003399"/>
              </a:solidFill>
              <a:round/>
              <a:headEnd/>
              <a:tailEnd/>
            </a:ln>
            <a:effectLst/>
          </p:spPr>
          <p:txBody>
            <a:bodyPr wrap="none" anchor="ctr"/>
            <a:lstStyle/>
            <a:p>
              <a:endParaRPr lang="en-US"/>
            </a:p>
          </p:txBody>
        </p:sp>
        <p:sp>
          <p:nvSpPr>
            <p:cNvPr id="34" name="AutoShape 25"/>
            <p:cNvSpPr>
              <a:spLocks noChangeArrowheads="1"/>
            </p:cNvSpPr>
            <p:nvPr/>
          </p:nvSpPr>
          <p:spPr bwMode="auto">
            <a:xfrm>
              <a:off x="6964363" y="1582738"/>
              <a:ext cx="1974850" cy="317500"/>
            </a:xfrm>
            <a:prstGeom prst="roundRect">
              <a:avLst>
                <a:gd name="adj" fmla="val 20833"/>
              </a:avLst>
            </a:prstGeom>
            <a:noFill/>
            <a:ln w="12700">
              <a:solidFill>
                <a:srgbClr val="003399"/>
              </a:solidFill>
              <a:round/>
              <a:headEnd/>
              <a:tailEnd/>
            </a:ln>
            <a:effectLst/>
          </p:spPr>
          <p:txBody>
            <a:bodyPr wrap="none" anchor="ctr"/>
            <a:lstStyle/>
            <a:p>
              <a:endParaRPr lang="en-US"/>
            </a:p>
          </p:txBody>
        </p:sp>
        <p:grpSp>
          <p:nvGrpSpPr>
            <p:cNvPr id="51" name="Group 63"/>
            <p:cNvGrpSpPr>
              <a:grpSpLocks/>
            </p:cNvGrpSpPr>
            <p:nvPr/>
          </p:nvGrpSpPr>
          <p:grpSpPr bwMode="auto">
            <a:xfrm>
              <a:off x="7931140" y="1312863"/>
              <a:ext cx="244474" cy="209550"/>
              <a:chOff x="7301088" y="3048000"/>
              <a:chExt cx="776022" cy="685800"/>
            </a:xfrm>
          </p:grpSpPr>
          <p:pic>
            <p:nvPicPr>
              <p:cNvPr id="59" name="Picture 36" descr="VM.png"/>
              <p:cNvPicPr>
                <a:picLocks noChangeAspect="1"/>
              </p:cNvPicPr>
              <p:nvPr/>
            </p:nvPicPr>
            <p:blipFill>
              <a:blip r:embed="rId4" cstate="print"/>
              <a:srcRect/>
              <a:stretch>
                <a:fillRect/>
              </a:stretch>
            </p:blipFill>
            <p:spPr bwMode="auto">
              <a:xfrm>
                <a:off x="7619999" y="3048000"/>
                <a:ext cx="457111" cy="588171"/>
              </a:xfrm>
              <a:prstGeom prst="rect">
                <a:avLst/>
              </a:prstGeom>
              <a:noFill/>
              <a:ln w="9525">
                <a:noFill/>
                <a:miter lim="800000"/>
                <a:headEnd/>
                <a:tailEnd/>
              </a:ln>
            </p:spPr>
          </p:pic>
          <p:pic>
            <p:nvPicPr>
              <p:cNvPr id="60" name="Picture 37" descr="VM.png"/>
              <p:cNvPicPr>
                <a:picLocks noChangeAspect="1"/>
              </p:cNvPicPr>
              <p:nvPr/>
            </p:nvPicPr>
            <p:blipFill>
              <a:blip r:embed="rId4" cstate="print"/>
              <a:srcRect/>
              <a:stretch>
                <a:fillRect/>
              </a:stretch>
            </p:blipFill>
            <p:spPr bwMode="auto">
              <a:xfrm>
                <a:off x="7301088" y="3145629"/>
                <a:ext cx="457111" cy="588171"/>
              </a:xfrm>
              <a:prstGeom prst="rect">
                <a:avLst/>
              </a:prstGeom>
              <a:noFill/>
              <a:ln w="9525">
                <a:noFill/>
                <a:miter lim="800000"/>
                <a:headEnd/>
                <a:tailEnd/>
              </a:ln>
            </p:spPr>
          </p:pic>
        </p:grpSp>
        <p:grpSp>
          <p:nvGrpSpPr>
            <p:cNvPr id="52" name="Group 69"/>
            <p:cNvGrpSpPr>
              <a:grpSpLocks/>
            </p:cNvGrpSpPr>
            <p:nvPr/>
          </p:nvGrpSpPr>
          <p:grpSpPr bwMode="auto">
            <a:xfrm>
              <a:off x="8277225" y="1357313"/>
              <a:ext cx="238125" cy="147637"/>
              <a:chOff x="5946420" y="4454235"/>
              <a:chExt cx="606780" cy="387891"/>
            </a:xfrm>
          </p:grpSpPr>
          <p:pic>
            <p:nvPicPr>
              <p:cNvPr id="57" name="Picture 34" descr="Storage Single.png"/>
              <p:cNvPicPr>
                <a:picLocks noChangeAspect="1"/>
              </p:cNvPicPr>
              <p:nvPr/>
            </p:nvPicPr>
            <p:blipFill>
              <a:blip r:embed="rId5" cstate="print"/>
              <a:srcRect/>
              <a:stretch>
                <a:fillRect/>
              </a:stretch>
            </p:blipFill>
            <p:spPr bwMode="auto">
              <a:xfrm>
                <a:off x="6172200" y="4454235"/>
                <a:ext cx="381000" cy="291936"/>
              </a:xfrm>
              <a:prstGeom prst="rect">
                <a:avLst/>
              </a:prstGeom>
              <a:noFill/>
              <a:ln w="9525">
                <a:noFill/>
                <a:miter lim="800000"/>
                <a:headEnd/>
                <a:tailEnd/>
              </a:ln>
            </p:spPr>
          </p:pic>
          <p:pic>
            <p:nvPicPr>
              <p:cNvPr id="58" name="Picture 35" descr="Storage Single.png"/>
              <p:cNvPicPr>
                <a:picLocks noChangeAspect="1"/>
              </p:cNvPicPr>
              <p:nvPr/>
            </p:nvPicPr>
            <p:blipFill>
              <a:blip r:embed="rId5" cstate="print"/>
              <a:srcRect/>
              <a:stretch>
                <a:fillRect/>
              </a:stretch>
            </p:blipFill>
            <p:spPr bwMode="auto">
              <a:xfrm>
                <a:off x="5946420" y="4550190"/>
                <a:ext cx="381000" cy="291936"/>
              </a:xfrm>
              <a:prstGeom prst="rect">
                <a:avLst/>
              </a:prstGeom>
              <a:noFill/>
              <a:ln w="9525">
                <a:noFill/>
                <a:miter lim="800000"/>
                <a:headEnd/>
                <a:tailEnd/>
              </a:ln>
            </p:spPr>
          </p:pic>
        </p:grpSp>
        <p:pic>
          <p:nvPicPr>
            <p:cNvPr id="53" name="Picture 3"/>
            <p:cNvPicPr>
              <a:picLocks noChangeAspect="1" noChangeArrowheads="1"/>
            </p:cNvPicPr>
            <p:nvPr/>
          </p:nvPicPr>
          <p:blipFill>
            <a:blip r:embed="rId6" cstate="print"/>
            <a:srcRect/>
            <a:stretch>
              <a:fillRect/>
            </a:stretch>
          </p:blipFill>
          <p:spPr bwMode="auto">
            <a:xfrm>
              <a:off x="8575675" y="1352550"/>
              <a:ext cx="358775" cy="122238"/>
            </a:xfrm>
            <a:prstGeom prst="rect">
              <a:avLst/>
            </a:prstGeom>
            <a:noFill/>
            <a:ln w="9525">
              <a:noFill/>
              <a:miter lim="800000"/>
              <a:headEnd/>
              <a:tailEnd/>
            </a:ln>
          </p:spPr>
        </p:pic>
        <p:pic>
          <p:nvPicPr>
            <p:cNvPr id="54" name="Picture 33" descr="Gears Icon.png"/>
            <p:cNvPicPr>
              <a:picLocks noChangeAspect="1"/>
            </p:cNvPicPr>
            <p:nvPr/>
          </p:nvPicPr>
          <p:blipFill>
            <a:blip r:embed="rId7" cstate="print"/>
            <a:srcRect/>
            <a:stretch>
              <a:fillRect/>
            </a:stretch>
          </p:blipFill>
          <p:spPr bwMode="auto">
            <a:xfrm>
              <a:off x="8486775" y="501650"/>
              <a:ext cx="403225" cy="290513"/>
            </a:xfrm>
            <a:prstGeom prst="rect">
              <a:avLst/>
            </a:prstGeom>
            <a:noFill/>
            <a:ln w="9525">
              <a:noFill/>
              <a:miter lim="800000"/>
              <a:headEnd/>
              <a:tailEnd/>
            </a:ln>
          </p:spPr>
        </p:pic>
        <p:sp>
          <p:nvSpPr>
            <p:cNvPr id="55" name="AutoShape 43"/>
            <p:cNvSpPr>
              <a:spLocks noChangeArrowheads="1"/>
            </p:cNvSpPr>
            <p:nvPr/>
          </p:nvSpPr>
          <p:spPr bwMode="auto">
            <a:xfrm>
              <a:off x="7262813" y="1277938"/>
              <a:ext cx="1676400" cy="265112"/>
            </a:xfrm>
            <a:prstGeom prst="roundRect">
              <a:avLst>
                <a:gd name="adj" fmla="val 20833"/>
              </a:avLst>
            </a:prstGeom>
            <a:noFill/>
            <a:ln w="12700">
              <a:solidFill>
                <a:srgbClr val="003399"/>
              </a:solidFill>
              <a:round/>
              <a:headEnd/>
              <a:tailEnd/>
            </a:ln>
            <a:effectLst/>
          </p:spPr>
          <p:txBody>
            <a:bodyPr wrap="none" anchor="ctr"/>
            <a:lstStyle/>
            <a:p>
              <a:endParaRPr lang="en-US"/>
            </a:p>
          </p:txBody>
        </p:sp>
        <p:pic>
          <p:nvPicPr>
            <p:cNvPr id="56" name="Picture 44" descr="product"/>
            <p:cNvPicPr>
              <a:picLocks noChangeAspect="1" noChangeArrowheads="1"/>
            </p:cNvPicPr>
            <p:nvPr/>
          </p:nvPicPr>
          <p:blipFill>
            <a:blip r:embed="rId8" cstate="print"/>
            <a:srcRect/>
            <a:stretch>
              <a:fillRect/>
            </a:stretch>
          </p:blipFill>
          <p:spPr bwMode="auto">
            <a:xfrm>
              <a:off x="7618413" y="1606550"/>
              <a:ext cx="1211262" cy="268288"/>
            </a:xfrm>
            <a:prstGeom prst="rect">
              <a:avLst/>
            </a:prstGeom>
            <a:noFill/>
          </p:spPr>
        </p:pic>
      </p:grpSp>
      <p:pic>
        <p:nvPicPr>
          <p:cNvPr id="63" name="Picture 28" descr="AP_OS Single.png"/>
          <p:cNvPicPr>
            <a:picLocks noChangeAspect="1"/>
          </p:cNvPicPr>
          <p:nvPr/>
        </p:nvPicPr>
        <p:blipFill>
          <a:blip r:embed="rId9" cstate="print"/>
          <a:srcRect/>
          <a:stretch>
            <a:fillRect/>
          </a:stretch>
        </p:blipFill>
        <p:spPr bwMode="auto">
          <a:xfrm>
            <a:off x="8456613" y="711377"/>
            <a:ext cx="131762" cy="204787"/>
          </a:xfrm>
          <a:prstGeom prst="rect">
            <a:avLst/>
          </a:prstGeom>
          <a:noFill/>
          <a:ln w="9525">
            <a:noFill/>
            <a:miter lim="800000"/>
            <a:headEnd/>
            <a:tailEnd/>
          </a:ln>
        </p:spPr>
      </p:pic>
      <p:pic>
        <p:nvPicPr>
          <p:cNvPr id="64" name="Picture 29" descr="AP_OS Single.png"/>
          <p:cNvPicPr>
            <a:picLocks noChangeAspect="1"/>
          </p:cNvPicPr>
          <p:nvPr/>
        </p:nvPicPr>
        <p:blipFill>
          <a:blip r:embed="rId10" cstate="print"/>
          <a:srcRect/>
          <a:stretch>
            <a:fillRect/>
          </a:stretch>
        </p:blipFill>
        <p:spPr bwMode="auto">
          <a:xfrm>
            <a:off x="8624888" y="712964"/>
            <a:ext cx="130175" cy="204788"/>
          </a:xfrm>
          <a:prstGeom prst="rect">
            <a:avLst/>
          </a:prstGeom>
          <a:noFill/>
          <a:ln w="9525">
            <a:noFill/>
            <a:miter lim="800000"/>
            <a:headEnd/>
            <a:tailEnd/>
          </a:ln>
        </p:spPr>
      </p:pic>
      <p:pic>
        <p:nvPicPr>
          <p:cNvPr id="65" name="Picture 30" descr="AP_OS Single.png"/>
          <p:cNvPicPr>
            <a:picLocks noChangeAspect="1"/>
          </p:cNvPicPr>
          <p:nvPr/>
        </p:nvPicPr>
        <p:blipFill>
          <a:blip r:embed="rId9" cstate="print"/>
          <a:srcRect/>
          <a:stretch>
            <a:fillRect/>
          </a:stretch>
        </p:blipFill>
        <p:spPr bwMode="auto">
          <a:xfrm>
            <a:off x="8789988" y="712964"/>
            <a:ext cx="131762" cy="204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839200" cy="762000"/>
          </a:xfrm>
        </p:spPr>
        <p:txBody>
          <a:bodyPr/>
          <a:lstStyle/>
          <a:p>
            <a:pPr>
              <a:spcAft>
                <a:spcPct val="40000"/>
              </a:spcAft>
            </a:pPr>
            <a:r>
              <a:rPr lang="en-US" dirty="0" smtClean="0">
                <a:cs typeface="Calibri" pitchFamily="34" charset="0"/>
              </a:rPr>
              <a:t>Cloud Infrastructure Management and </a:t>
            </a:r>
            <a:br>
              <a:rPr lang="en-US" dirty="0" smtClean="0">
                <a:cs typeface="Calibri" pitchFamily="34" charset="0"/>
              </a:rPr>
            </a:br>
            <a:r>
              <a:rPr lang="en-US" dirty="0" smtClean="0">
                <a:cs typeface="Calibri" pitchFamily="34" charset="0"/>
              </a:rPr>
              <a:t>Service Creation Tools</a:t>
            </a:r>
            <a:endParaRPr lang="en-US" dirty="0">
              <a:cs typeface="Calibri" pitchFamily="34" charset="0"/>
            </a:endParaRPr>
          </a:p>
        </p:txBody>
      </p:sp>
      <p:sp>
        <p:nvSpPr>
          <p:cNvPr id="3" name="Content Placeholder 2"/>
          <p:cNvSpPr>
            <a:spLocks noGrp="1"/>
          </p:cNvSpPr>
          <p:nvPr>
            <p:ph idx="1"/>
          </p:nvPr>
        </p:nvSpPr>
        <p:spPr>
          <a:xfrm>
            <a:off x="306306" y="942336"/>
            <a:ext cx="6094494" cy="4876800"/>
          </a:xfrm>
        </p:spPr>
        <p:txBody>
          <a:bodyPr/>
          <a:lstStyle/>
          <a:p>
            <a:r>
              <a:rPr lang="en-US" sz="2200" dirty="0" smtClean="0"/>
              <a:t>Manage</a:t>
            </a:r>
            <a:r>
              <a:rPr lang="en-US" sz="2200" dirty="0" smtClean="0">
                <a:solidFill>
                  <a:srgbClr val="FF0000"/>
                </a:solidFill>
              </a:rPr>
              <a:t> </a:t>
            </a:r>
            <a:r>
              <a:rPr lang="en-US" sz="2200" dirty="0" smtClean="0"/>
              <a:t>physical and virtual infrastructures</a:t>
            </a:r>
          </a:p>
          <a:p>
            <a:r>
              <a:rPr lang="en-US" sz="2200" dirty="0" smtClean="0"/>
              <a:t>Handle service requests and provisions Cloud services </a:t>
            </a:r>
          </a:p>
          <a:p>
            <a:r>
              <a:rPr lang="en-US" sz="2200" dirty="0" smtClean="0"/>
              <a:t>Provide administrators a single management interface to manage resources across VDCs</a:t>
            </a:r>
          </a:p>
          <a:p>
            <a:r>
              <a:rPr lang="en-US" sz="2200" dirty="0" smtClean="0"/>
              <a:t>Cloud infrastructure management and </a:t>
            </a:r>
            <a:br>
              <a:rPr lang="en-US" sz="2200" dirty="0" smtClean="0"/>
            </a:br>
            <a:r>
              <a:rPr lang="en-US" sz="2200" dirty="0" smtClean="0"/>
              <a:t>service creation tools are classified as:</a:t>
            </a:r>
          </a:p>
          <a:p>
            <a:pPr lvl="1"/>
            <a:r>
              <a:rPr lang="en-US" sz="2000" dirty="0" smtClean="0"/>
              <a:t>Virtual infrastructure management softwares</a:t>
            </a:r>
          </a:p>
          <a:p>
            <a:pPr lvl="1"/>
            <a:r>
              <a:rPr lang="en-US" sz="2000" dirty="0" smtClean="0"/>
              <a:t>Unified management software</a:t>
            </a:r>
          </a:p>
          <a:p>
            <a:pPr lvl="1"/>
            <a:r>
              <a:rPr lang="en-US" sz="2000" dirty="0" smtClean="0"/>
              <a:t>User access management software</a:t>
            </a:r>
          </a:p>
          <a:p>
            <a:r>
              <a:rPr lang="en-US" sz="2200" dirty="0" smtClean="0"/>
              <a:t>Interact among themselves to automate provisioning of Cloud services</a:t>
            </a:r>
          </a:p>
          <a:p>
            <a:endParaRPr lang="en-US" dirty="0"/>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grpSp>
        <p:nvGrpSpPr>
          <p:cNvPr id="36" name="Group 35"/>
          <p:cNvGrpSpPr/>
          <p:nvPr/>
        </p:nvGrpSpPr>
        <p:grpSpPr>
          <a:xfrm>
            <a:off x="6417567" y="3477768"/>
            <a:ext cx="2592321" cy="2162772"/>
            <a:chOff x="6362703" y="3570516"/>
            <a:chExt cx="2592321" cy="2162772"/>
          </a:xfrm>
        </p:grpSpPr>
        <p:sp>
          <p:nvSpPr>
            <p:cNvPr id="23" name="Rounded Rectangle 22"/>
            <p:cNvSpPr/>
            <p:nvPr/>
          </p:nvSpPr>
          <p:spPr>
            <a:xfrm>
              <a:off x="6362703" y="5181600"/>
              <a:ext cx="25146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en-US" sz="1400" dirty="0" smtClean="0">
                  <a:solidFill>
                    <a:schemeClr val="tx1"/>
                  </a:solidFill>
                  <a:latin typeface="Calibri" pitchFamily="34" charset="0"/>
                </a:rPr>
                <a:t>Virtual Infrastructure</a:t>
              </a:r>
              <a:endParaRPr lang="en-US" sz="1600" dirty="0"/>
            </a:p>
          </p:txBody>
        </p:sp>
        <p:sp>
          <p:nvSpPr>
            <p:cNvPr id="24" name="Rounded Rectangle 23"/>
            <p:cNvSpPr/>
            <p:nvPr/>
          </p:nvSpPr>
          <p:spPr>
            <a:xfrm>
              <a:off x="6362703" y="4392387"/>
              <a:ext cx="25146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tx1"/>
                  </a:solidFill>
                  <a:latin typeface="Calibri" pitchFamily="34" charset="0"/>
                </a:rPr>
                <a:t>Unified Management</a:t>
              </a:r>
              <a:endParaRPr lang="en-US" sz="1400" dirty="0">
                <a:solidFill>
                  <a:schemeClr val="tx1"/>
                </a:solidFill>
                <a:latin typeface="Calibri" pitchFamily="34" charset="0"/>
              </a:endParaRPr>
            </a:p>
          </p:txBody>
        </p:sp>
        <p:sp>
          <p:nvSpPr>
            <p:cNvPr id="25" name="Rounded Rectangle 24"/>
            <p:cNvSpPr/>
            <p:nvPr/>
          </p:nvSpPr>
          <p:spPr>
            <a:xfrm>
              <a:off x="6362703" y="3570516"/>
              <a:ext cx="25146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tx1"/>
                  </a:solidFill>
                  <a:latin typeface="Calibri" pitchFamily="34" charset="0"/>
                </a:rPr>
                <a:t>User Access Management</a:t>
              </a:r>
              <a:endParaRPr lang="en-US" sz="1400" dirty="0">
                <a:solidFill>
                  <a:schemeClr val="tx1"/>
                </a:solidFill>
                <a:latin typeface="Calibri" pitchFamily="34" charset="0"/>
              </a:endParaRPr>
            </a:p>
          </p:txBody>
        </p:sp>
        <p:sp>
          <p:nvSpPr>
            <p:cNvPr id="26" name="Up-Down Arrow 25"/>
            <p:cNvSpPr/>
            <p:nvPr/>
          </p:nvSpPr>
          <p:spPr>
            <a:xfrm>
              <a:off x="6972303" y="4867875"/>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27" name="Up-Down Arrow 26"/>
            <p:cNvSpPr/>
            <p:nvPr/>
          </p:nvSpPr>
          <p:spPr>
            <a:xfrm>
              <a:off x="7489374" y="4867875"/>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28" name="Up-Down Arrow 27"/>
            <p:cNvSpPr/>
            <p:nvPr/>
          </p:nvSpPr>
          <p:spPr>
            <a:xfrm>
              <a:off x="7962903" y="4867875"/>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0" name="Up-Down Arrow 29"/>
            <p:cNvSpPr/>
            <p:nvPr/>
          </p:nvSpPr>
          <p:spPr>
            <a:xfrm>
              <a:off x="6966858" y="4071234"/>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1" name="Up-Down Arrow 30"/>
            <p:cNvSpPr/>
            <p:nvPr/>
          </p:nvSpPr>
          <p:spPr>
            <a:xfrm>
              <a:off x="7483929" y="4071234"/>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2" name="Up-Down Arrow 31"/>
            <p:cNvSpPr/>
            <p:nvPr/>
          </p:nvSpPr>
          <p:spPr>
            <a:xfrm>
              <a:off x="7957458" y="4071234"/>
              <a:ext cx="152400" cy="304800"/>
            </a:xfrm>
            <a:prstGeom prst="up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5" name="Rounded Rectangle 34"/>
            <p:cNvSpPr/>
            <p:nvPr/>
          </p:nvSpPr>
          <p:spPr>
            <a:xfrm>
              <a:off x="6440424" y="5276088"/>
              <a:ext cx="2514600" cy="4572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tx1"/>
                  </a:solidFill>
                  <a:latin typeface="Calibri" pitchFamily="34" charset="0"/>
                </a:rPr>
                <a:t>Management</a:t>
              </a:r>
              <a:endParaRPr lang="en-US" sz="1600" dirty="0"/>
            </a:p>
          </p:txBody>
        </p:sp>
      </p:grpSp>
      <p:grpSp>
        <p:nvGrpSpPr>
          <p:cNvPr id="195" name="Group 194"/>
          <p:cNvGrpSpPr/>
          <p:nvPr/>
        </p:nvGrpSpPr>
        <p:grpSpPr>
          <a:xfrm>
            <a:off x="7010400" y="67380"/>
            <a:ext cx="2044700" cy="1552575"/>
            <a:chOff x="7010400" y="67380"/>
            <a:chExt cx="2044700" cy="1552575"/>
          </a:xfrm>
        </p:grpSpPr>
        <p:grpSp>
          <p:nvGrpSpPr>
            <p:cNvPr id="37" name="Group 36"/>
            <p:cNvGrpSpPr/>
            <p:nvPr/>
          </p:nvGrpSpPr>
          <p:grpSpPr>
            <a:xfrm>
              <a:off x="7010400" y="67380"/>
              <a:ext cx="2044700" cy="1552575"/>
              <a:chOff x="6807200" y="266700"/>
              <a:chExt cx="2044700" cy="1552575"/>
            </a:xfrm>
          </p:grpSpPr>
          <p:pic>
            <p:nvPicPr>
              <p:cNvPr id="40" name="Picture 60" descr="slide-2_1"/>
              <p:cNvPicPr>
                <a:picLocks noChangeAspect="1" noChangeArrowheads="1"/>
              </p:cNvPicPr>
              <p:nvPr/>
            </p:nvPicPr>
            <p:blipFill>
              <a:blip r:embed="rId3" cstate="print"/>
              <a:srcRect/>
              <a:stretch>
                <a:fillRect/>
              </a:stretch>
            </p:blipFill>
            <p:spPr bwMode="auto">
              <a:xfrm>
                <a:off x="6807200" y="266700"/>
                <a:ext cx="2044700" cy="1227138"/>
              </a:xfrm>
              <a:prstGeom prst="rect">
                <a:avLst/>
              </a:prstGeom>
              <a:noFill/>
            </p:spPr>
          </p:pic>
          <p:sp>
            <p:nvSpPr>
              <p:cNvPr id="41" name="AutoShape 38"/>
              <p:cNvSpPr>
                <a:spLocks noChangeArrowheads="1"/>
              </p:cNvSpPr>
              <p:nvPr/>
            </p:nvSpPr>
            <p:spPr bwMode="auto">
              <a:xfrm>
                <a:off x="7486650" y="898525"/>
                <a:ext cx="1338263" cy="274638"/>
              </a:xfrm>
              <a:prstGeom prst="roundRect">
                <a:avLst>
                  <a:gd name="adj" fmla="val 20833"/>
                </a:avLst>
              </a:prstGeom>
              <a:noFill/>
              <a:ln w="12700">
                <a:solidFill>
                  <a:srgbClr val="003399"/>
                </a:solidFill>
                <a:round/>
                <a:headEnd/>
                <a:tailEnd/>
              </a:ln>
              <a:effectLst/>
            </p:spPr>
            <p:txBody>
              <a:bodyPr wrap="none" anchor="ctr"/>
              <a:lstStyle/>
              <a:p>
                <a:endParaRPr lang="en-US"/>
              </a:p>
            </p:txBody>
          </p:sp>
          <p:sp>
            <p:nvSpPr>
              <p:cNvPr id="42" name="AutoShape 39"/>
              <p:cNvSpPr>
                <a:spLocks noChangeArrowheads="1"/>
              </p:cNvSpPr>
              <p:nvPr/>
            </p:nvSpPr>
            <p:spPr bwMode="auto">
              <a:xfrm>
                <a:off x="6850063" y="1511300"/>
                <a:ext cx="1974850" cy="307975"/>
              </a:xfrm>
              <a:prstGeom prst="roundRect">
                <a:avLst>
                  <a:gd name="adj" fmla="val 20833"/>
                </a:avLst>
              </a:prstGeom>
              <a:noFill/>
              <a:ln w="12700">
                <a:solidFill>
                  <a:srgbClr val="003399"/>
                </a:solidFill>
                <a:round/>
                <a:headEnd/>
                <a:tailEnd/>
              </a:ln>
              <a:effectLst/>
            </p:spPr>
            <p:txBody>
              <a:bodyPr wrap="none" anchor="ctr"/>
              <a:lstStyle/>
              <a:p>
                <a:endParaRPr lang="en-US"/>
              </a:p>
            </p:txBody>
          </p:sp>
          <p:grpSp>
            <p:nvGrpSpPr>
              <p:cNvPr id="51" name="Group 69"/>
              <p:cNvGrpSpPr>
                <a:grpSpLocks/>
              </p:cNvGrpSpPr>
              <p:nvPr/>
            </p:nvGrpSpPr>
            <p:grpSpPr bwMode="auto">
              <a:xfrm>
                <a:off x="8162925" y="1276350"/>
                <a:ext cx="238125" cy="147638"/>
                <a:chOff x="5946420" y="4454235"/>
                <a:chExt cx="606780" cy="387891"/>
              </a:xfrm>
            </p:grpSpPr>
            <p:pic>
              <p:nvPicPr>
                <p:cNvPr id="56" name="Picture 34" descr="Storage Single.png"/>
                <p:cNvPicPr>
                  <a:picLocks noChangeAspect="1"/>
                </p:cNvPicPr>
                <p:nvPr/>
              </p:nvPicPr>
              <p:blipFill>
                <a:blip r:embed="rId4" cstate="print"/>
                <a:srcRect/>
                <a:stretch>
                  <a:fillRect/>
                </a:stretch>
              </p:blipFill>
              <p:spPr bwMode="auto">
                <a:xfrm>
                  <a:off x="6172200" y="4454235"/>
                  <a:ext cx="381000" cy="291936"/>
                </a:xfrm>
                <a:prstGeom prst="rect">
                  <a:avLst/>
                </a:prstGeom>
                <a:noFill/>
                <a:ln w="9525">
                  <a:noFill/>
                  <a:miter lim="800000"/>
                  <a:headEnd/>
                  <a:tailEnd/>
                </a:ln>
              </p:spPr>
            </p:pic>
            <p:pic>
              <p:nvPicPr>
                <p:cNvPr id="57" name="Picture 35" descr="Storage Single.png"/>
                <p:cNvPicPr>
                  <a:picLocks noChangeAspect="1"/>
                </p:cNvPicPr>
                <p:nvPr/>
              </p:nvPicPr>
              <p:blipFill>
                <a:blip r:embed="rId4" cstate="print"/>
                <a:srcRect/>
                <a:stretch>
                  <a:fillRect/>
                </a:stretch>
              </p:blipFill>
              <p:spPr bwMode="auto">
                <a:xfrm>
                  <a:off x="5946420" y="4550190"/>
                  <a:ext cx="381000" cy="291936"/>
                </a:xfrm>
                <a:prstGeom prst="rect">
                  <a:avLst/>
                </a:prstGeom>
                <a:noFill/>
                <a:ln w="9525">
                  <a:noFill/>
                  <a:miter lim="800000"/>
                  <a:headEnd/>
                  <a:tailEnd/>
                </a:ln>
              </p:spPr>
            </p:pic>
          </p:grpSp>
          <p:pic>
            <p:nvPicPr>
              <p:cNvPr id="52" name="Picture 3"/>
              <p:cNvPicPr>
                <a:picLocks noChangeAspect="1" noChangeArrowheads="1"/>
              </p:cNvPicPr>
              <p:nvPr/>
            </p:nvPicPr>
            <p:blipFill>
              <a:blip r:embed="rId5" cstate="print"/>
              <a:srcRect/>
              <a:stretch>
                <a:fillRect/>
              </a:stretch>
            </p:blipFill>
            <p:spPr bwMode="auto">
              <a:xfrm>
                <a:off x="8461375" y="1271588"/>
                <a:ext cx="358775" cy="122237"/>
              </a:xfrm>
              <a:prstGeom prst="rect">
                <a:avLst/>
              </a:prstGeom>
              <a:noFill/>
              <a:ln w="9525">
                <a:noFill/>
                <a:miter lim="800000"/>
                <a:headEnd/>
                <a:tailEnd/>
              </a:ln>
            </p:spPr>
          </p:pic>
          <p:pic>
            <p:nvPicPr>
              <p:cNvPr id="53" name="Picture 33" descr="Gears Icon.png"/>
              <p:cNvPicPr>
                <a:picLocks noChangeAspect="1"/>
              </p:cNvPicPr>
              <p:nvPr/>
            </p:nvPicPr>
            <p:blipFill>
              <a:blip r:embed="rId6" cstate="print"/>
              <a:srcRect/>
              <a:stretch>
                <a:fillRect/>
              </a:stretch>
            </p:blipFill>
            <p:spPr bwMode="auto">
              <a:xfrm>
                <a:off x="8372475" y="425450"/>
                <a:ext cx="403225" cy="290513"/>
              </a:xfrm>
              <a:prstGeom prst="rect">
                <a:avLst/>
              </a:prstGeom>
              <a:noFill/>
              <a:ln w="9525">
                <a:noFill/>
                <a:miter lim="800000"/>
                <a:headEnd/>
                <a:tailEnd/>
              </a:ln>
            </p:spPr>
          </p:pic>
          <p:sp>
            <p:nvSpPr>
              <p:cNvPr id="54" name="AutoShape 56"/>
              <p:cNvSpPr>
                <a:spLocks noChangeArrowheads="1"/>
              </p:cNvSpPr>
              <p:nvPr/>
            </p:nvSpPr>
            <p:spPr bwMode="auto">
              <a:xfrm>
                <a:off x="7148513" y="1211263"/>
                <a:ext cx="1676400" cy="260350"/>
              </a:xfrm>
              <a:prstGeom prst="roundRect">
                <a:avLst>
                  <a:gd name="adj" fmla="val 20833"/>
                </a:avLst>
              </a:prstGeom>
              <a:noFill/>
              <a:ln w="12700">
                <a:solidFill>
                  <a:srgbClr val="003399"/>
                </a:solidFill>
                <a:round/>
                <a:headEnd/>
                <a:tailEnd/>
              </a:ln>
              <a:effectLst/>
            </p:spPr>
            <p:txBody>
              <a:bodyPr wrap="none" anchor="ctr"/>
              <a:lstStyle/>
              <a:p>
                <a:endParaRPr lang="en-US"/>
              </a:p>
            </p:txBody>
          </p:sp>
          <p:pic>
            <p:nvPicPr>
              <p:cNvPr id="55" name="Picture 57" descr="product"/>
              <p:cNvPicPr>
                <a:picLocks noChangeAspect="1" noChangeArrowheads="1"/>
              </p:cNvPicPr>
              <p:nvPr/>
            </p:nvPicPr>
            <p:blipFill>
              <a:blip r:embed="rId7" cstate="print"/>
              <a:srcRect/>
              <a:stretch>
                <a:fillRect/>
              </a:stretch>
            </p:blipFill>
            <p:spPr bwMode="auto">
              <a:xfrm>
                <a:off x="7504113" y="1525588"/>
                <a:ext cx="1211262" cy="268287"/>
              </a:xfrm>
              <a:prstGeom prst="rect">
                <a:avLst/>
              </a:prstGeom>
              <a:noFill/>
            </p:spPr>
          </p:pic>
        </p:grpSp>
        <p:pic>
          <p:nvPicPr>
            <p:cNvPr id="190" name="Picture 28" descr="AP_OS Single.png"/>
            <p:cNvPicPr>
              <a:picLocks noChangeAspect="1"/>
            </p:cNvPicPr>
            <p:nvPr/>
          </p:nvPicPr>
          <p:blipFill>
            <a:blip r:embed="rId8" cstate="print"/>
            <a:srcRect/>
            <a:stretch>
              <a:fillRect/>
            </a:stretch>
          </p:blipFill>
          <p:spPr bwMode="auto">
            <a:xfrm>
              <a:off x="8456613" y="722666"/>
              <a:ext cx="131762" cy="204787"/>
            </a:xfrm>
            <a:prstGeom prst="rect">
              <a:avLst/>
            </a:prstGeom>
            <a:noFill/>
            <a:ln w="9525">
              <a:noFill/>
              <a:miter lim="800000"/>
              <a:headEnd/>
              <a:tailEnd/>
            </a:ln>
          </p:spPr>
        </p:pic>
        <p:pic>
          <p:nvPicPr>
            <p:cNvPr id="191" name="Picture 29" descr="AP_OS Single.png"/>
            <p:cNvPicPr>
              <a:picLocks noChangeAspect="1"/>
            </p:cNvPicPr>
            <p:nvPr/>
          </p:nvPicPr>
          <p:blipFill>
            <a:blip r:embed="rId9" cstate="print"/>
            <a:srcRect/>
            <a:stretch>
              <a:fillRect/>
            </a:stretch>
          </p:blipFill>
          <p:spPr bwMode="auto">
            <a:xfrm>
              <a:off x="8624888" y="724253"/>
              <a:ext cx="130175" cy="204788"/>
            </a:xfrm>
            <a:prstGeom prst="rect">
              <a:avLst/>
            </a:prstGeom>
            <a:noFill/>
            <a:ln w="9525">
              <a:noFill/>
              <a:miter lim="800000"/>
              <a:headEnd/>
              <a:tailEnd/>
            </a:ln>
          </p:spPr>
        </p:pic>
        <p:pic>
          <p:nvPicPr>
            <p:cNvPr id="192" name="Picture 30" descr="AP_OS Single.png"/>
            <p:cNvPicPr>
              <a:picLocks noChangeAspect="1"/>
            </p:cNvPicPr>
            <p:nvPr/>
          </p:nvPicPr>
          <p:blipFill>
            <a:blip r:embed="rId8" cstate="print"/>
            <a:srcRect/>
            <a:stretch>
              <a:fillRect/>
            </a:stretch>
          </p:blipFill>
          <p:spPr bwMode="auto">
            <a:xfrm>
              <a:off x="8789988" y="724253"/>
              <a:ext cx="131762" cy="204788"/>
            </a:xfrm>
            <a:prstGeom prst="rect">
              <a:avLst/>
            </a:prstGeom>
            <a:noFill/>
            <a:ln w="9525">
              <a:noFill/>
              <a:miter lim="800000"/>
              <a:headEnd/>
              <a:tailEnd/>
            </a:ln>
          </p:spPr>
        </p:pic>
        <p:pic>
          <p:nvPicPr>
            <p:cNvPr id="193" name="Picture 36" descr="VM.png"/>
            <p:cNvPicPr>
              <a:picLocks noChangeAspect="1"/>
            </p:cNvPicPr>
            <p:nvPr/>
          </p:nvPicPr>
          <p:blipFill>
            <a:blip r:embed="rId10" cstate="print"/>
            <a:srcRect/>
            <a:stretch>
              <a:fillRect/>
            </a:stretch>
          </p:blipFill>
          <p:spPr bwMode="auto">
            <a:xfrm>
              <a:off x="8107808" y="1040694"/>
              <a:ext cx="144006" cy="179719"/>
            </a:xfrm>
            <a:prstGeom prst="rect">
              <a:avLst/>
            </a:prstGeom>
            <a:noFill/>
            <a:ln w="9525">
              <a:noFill/>
              <a:miter lim="800000"/>
              <a:headEnd/>
              <a:tailEnd/>
            </a:ln>
          </p:spPr>
        </p:pic>
        <p:pic>
          <p:nvPicPr>
            <p:cNvPr id="194" name="Picture 37" descr="VM.png"/>
            <p:cNvPicPr>
              <a:picLocks noChangeAspect="1"/>
            </p:cNvPicPr>
            <p:nvPr/>
          </p:nvPicPr>
          <p:blipFill>
            <a:blip r:embed="rId10" cstate="print"/>
            <a:srcRect/>
            <a:stretch>
              <a:fillRect/>
            </a:stretch>
          </p:blipFill>
          <p:spPr bwMode="auto">
            <a:xfrm>
              <a:off x="8007340" y="1070525"/>
              <a:ext cx="144006" cy="179719"/>
            </a:xfrm>
            <a:prstGeom prst="rect">
              <a:avLst/>
            </a:prstGeom>
            <a:noFill/>
            <a:ln w="9525">
              <a:noFill/>
              <a:miter lim="800000"/>
              <a:headEnd/>
              <a:tailEnd/>
            </a:ln>
          </p:spPr>
        </p:pic>
      </p:grpSp>
      <p:sp>
        <p:nvSpPr>
          <p:cNvPr id="39" name="Slide Number Placeholder 4"/>
          <p:cNvSpPr txBox="1">
            <a:spLocks/>
          </p:cNvSpPr>
          <p:nvPr/>
        </p:nvSpPr>
        <p:spPr>
          <a:xfrm>
            <a:off x="8686800" y="6629400"/>
            <a:ext cx="457200" cy="228600"/>
          </a:xfrm>
          <a:prstGeom prst="rect">
            <a:avLst/>
          </a:prstGeom>
        </p:spPr>
        <p:txBody>
          <a:bodyPr vert="horz"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5BA1DFFF-3F85-458B-986A-7762775E0CEF}" type="slidenum">
              <a:rPr kumimoji="0" lang="en-US" sz="1000" b="0" i="0" u="none" strike="noStrike" kern="1200" cap="none" spc="0" normalizeH="0" baseline="0" noProof="0" smtClean="0">
                <a:ln>
                  <a:noFill/>
                </a:ln>
                <a:solidFill>
                  <a:schemeClr val="tx1">
                    <a:lumMod val="75000"/>
                    <a:lumOff val="25000"/>
                  </a:schemeClr>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chemeClr val="tx1">
                  <a:lumMod val="75000"/>
                  <a:lumOff val="25000"/>
                </a:schemeClr>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8" y="76200"/>
            <a:ext cx="6954982" cy="762000"/>
          </a:xfrm>
        </p:spPr>
        <p:txBody>
          <a:bodyPr/>
          <a:lstStyle/>
          <a:p>
            <a:r>
              <a:rPr lang="en-US" dirty="0" smtClean="0"/>
              <a:t>Virtual Infrastructure Management Software</a:t>
            </a:r>
            <a:endParaRPr lang="en-US" dirty="0"/>
          </a:p>
        </p:txBody>
      </p:sp>
      <p:sp>
        <p:nvSpPr>
          <p:cNvPr id="3" name="Content Placeholder 2"/>
          <p:cNvSpPr>
            <a:spLocks noGrp="1"/>
          </p:cNvSpPr>
          <p:nvPr>
            <p:ph idx="1"/>
          </p:nvPr>
        </p:nvSpPr>
        <p:spPr>
          <a:xfrm>
            <a:off x="305666" y="914400"/>
            <a:ext cx="7238134" cy="2209800"/>
          </a:xfrm>
        </p:spPr>
        <p:txBody>
          <a:bodyPr/>
          <a:lstStyle/>
          <a:p>
            <a:r>
              <a:rPr lang="en-US" dirty="0" smtClean="0"/>
              <a:t>Provides interfaces to construct virtual infrastructure from underlying physical infrastructure</a:t>
            </a:r>
          </a:p>
          <a:p>
            <a:pPr lvl="1"/>
            <a:r>
              <a:rPr lang="en-US" dirty="0" smtClean="0"/>
              <a:t>Enables configuring pools and virtual resources  </a:t>
            </a:r>
          </a:p>
          <a:p>
            <a:r>
              <a:rPr lang="en-US" dirty="0" smtClean="0"/>
              <a:t>A discrete tool to configure compute, storage, and network resources independently</a:t>
            </a:r>
          </a:p>
        </p:txBody>
      </p:sp>
      <p:sp>
        <p:nvSpPr>
          <p:cNvPr id="4" name="Footer Placeholder 3"/>
          <p:cNvSpPr>
            <a:spLocks noGrp="1"/>
          </p:cNvSpPr>
          <p:nvPr>
            <p:ph type="ftr" sz="quarter" idx="10"/>
          </p:nvPr>
        </p:nvSpPr>
        <p:spPr/>
        <p:txBody>
          <a:bodyPr/>
          <a:lstStyle/>
          <a:p>
            <a:pPr>
              <a:defRPr/>
            </a:pPr>
            <a:r>
              <a:rPr lang="en-US" smtClean="0"/>
              <a:t>Cloud Infrastructure and Management</a:t>
            </a:r>
            <a:endParaRPr lang="en-US" dirty="0"/>
          </a:p>
        </p:txBody>
      </p:sp>
      <p:sp>
        <p:nvSpPr>
          <p:cNvPr id="5" name="Slide Number Placeholder 4"/>
          <p:cNvSpPr>
            <a:spLocks noGrp="1"/>
          </p:cNvSpPr>
          <p:nvPr>
            <p:ph type="sldNum" sz="quarter" idx="11"/>
          </p:nvPr>
        </p:nvSpPr>
        <p:spPr/>
        <p:txBody>
          <a:bodyPr/>
          <a:lstStyle/>
          <a:p>
            <a:pPr>
              <a:defRPr/>
            </a:pPr>
            <a:fld id="{5BA1DFFF-3F85-458B-986A-7762775E0CEF}" type="slidenum">
              <a:rPr lang="en-US" smtClean="0"/>
              <a:pPr>
                <a:defRPr/>
              </a:pPr>
              <a:t>9</a:t>
            </a:fld>
            <a:endParaRPr lang="en-US"/>
          </a:p>
        </p:txBody>
      </p:sp>
      <p:grpSp>
        <p:nvGrpSpPr>
          <p:cNvPr id="29" name="Group 28"/>
          <p:cNvGrpSpPr/>
          <p:nvPr/>
        </p:nvGrpSpPr>
        <p:grpSpPr>
          <a:xfrm>
            <a:off x="7239000" y="101490"/>
            <a:ext cx="1828800" cy="1498710"/>
            <a:chOff x="7620000" y="101490"/>
            <a:chExt cx="1388129" cy="1141750"/>
          </a:xfrm>
        </p:grpSpPr>
        <p:sp>
          <p:nvSpPr>
            <p:cNvPr id="19" name="Rounded Rectangle 18"/>
            <p:cNvSpPr/>
            <p:nvPr/>
          </p:nvSpPr>
          <p:spPr>
            <a:xfrm>
              <a:off x="7620000" y="990853"/>
              <a:ext cx="1388129" cy="252387"/>
            </a:xfrm>
            <a:prstGeom prst="roundRect">
              <a:avLst/>
            </a:prstGeom>
            <a:solidFill>
              <a:schemeClr val="bg2">
                <a:lumMod val="40000"/>
                <a:lumOff val="60000"/>
              </a:schemeClr>
            </a:solidFill>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Virtual Infrastructure Management</a:t>
              </a:r>
            </a:p>
          </p:txBody>
        </p:sp>
        <p:sp>
          <p:nvSpPr>
            <p:cNvPr id="20" name="Rounded Rectangle 19"/>
            <p:cNvSpPr/>
            <p:nvPr/>
          </p:nvSpPr>
          <p:spPr>
            <a:xfrm>
              <a:off x="7620000" y="555186"/>
              <a:ext cx="1388129" cy="252387"/>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Unified Management</a:t>
              </a:r>
              <a:endParaRPr lang="en-US" sz="1100" dirty="0">
                <a:solidFill>
                  <a:schemeClr val="tx1"/>
                </a:solidFill>
                <a:latin typeface="Calibri" pitchFamily="34" charset="0"/>
              </a:endParaRPr>
            </a:p>
          </p:txBody>
        </p:sp>
        <p:sp>
          <p:nvSpPr>
            <p:cNvPr id="21" name="Rounded Rectangle 20"/>
            <p:cNvSpPr/>
            <p:nvPr/>
          </p:nvSpPr>
          <p:spPr>
            <a:xfrm>
              <a:off x="7620000" y="101490"/>
              <a:ext cx="1388129" cy="252387"/>
            </a:xfrm>
            <a:prstGeom prst="round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solidFill>
                    <a:schemeClr val="tx1"/>
                  </a:solidFill>
                  <a:latin typeface="Calibri" pitchFamily="34" charset="0"/>
                </a:rPr>
                <a:t>User Access Management</a:t>
              </a:r>
              <a:endParaRPr lang="en-US" sz="1100" dirty="0">
                <a:solidFill>
                  <a:schemeClr val="tx1"/>
                </a:solidFill>
                <a:latin typeface="Calibri" pitchFamily="34" charset="0"/>
              </a:endParaRPr>
            </a:p>
          </p:txBody>
        </p:sp>
        <p:sp>
          <p:nvSpPr>
            <p:cNvPr id="22" name="Up-Down Arrow 21"/>
            <p:cNvSpPr/>
            <p:nvPr/>
          </p:nvSpPr>
          <p:spPr>
            <a:xfrm>
              <a:off x="7956516"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3" name="Up-Down Arrow 22"/>
            <p:cNvSpPr/>
            <p:nvPr/>
          </p:nvSpPr>
          <p:spPr>
            <a:xfrm>
              <a:off x="8241954"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4" name="Up-Down Arrow 23"/>
            <p:cNvSpPr/>
            <p:nvPr/>
          </p:nvSpPr>
          <p:spPr>
            <a:xfrm>
              <a:off x="8503355" y="817668"/>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5" name="Up-Down Arrow 24"/>
            <p:cNvSpPr/>
            <p:nvPr/>
          </p:nvSpPr>
          <p:spPr>
            <a:xfrm>
              <a:off x="7953510"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6" name="Up-Down Arrow 25"/>
            <p:cNvSpPr/>
            <p:nvPr/>
          </p:nvSpPr>
          <p:spPr>
            <a:xfrm>
              <a:off x="8238948"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sp>
          <p:nvSpPr>
            <p:cNvPr id="27" name="Up-Down Arrow 26"/>
            <p:cNvSpPr/>
            <p:nvPr/>
          </p:nvSpPr>
          <p:spPr>
            <a:xfrm>
              <a:off x="8500349" y="377900"/>
              <a:ext cx="84129" cy="168258"/>
            </a:xfrm>
            <a:prstGeom prst="upDownArrow">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100">
                <a:latin typeface="Calibri" pitchFamily="34" charset="0"/>
              </a:endParaRPr>
            </a:p>
          </p:txBody>
        </p:sp>
      </p:grpSp>
      <p:graphicFrame>
        <p:nvGraphicFramePr>
          <p:cNvPr id="31" name="Table 30"/>
          <p:cNvGraphicFramePr>
            <a:graphicFrameLocks noGrp="1"/>
          </p:cNvGraphicFramePr>
          <p:nvPr/>
        </p:nvGraphicFramePr>
        <p:xfrm>
          <a:off x="367352" y="3200400"/>
          <a:ext cx="8534400" cy="2778760"/>
        </p:xfrm>
        <a:graphic>
          <a:graphicData uri="http://schemas.openxmlformats.org/drawingml/2006/table">
            <a:tbl>
              <a:tblPr firstRow="1" bandRow="1">
                <a:tableStyleId>{5C22544A-7EE6-4342-B048-85BDC9FD1C3A}</a:tableStyleId>
              </a:tblPr>
              <a:tblGrid>
                <a:gridCol w="3988037"/>
                <a:gridCol w="4546363"/>
              </a:tblGrid>
              <a:tr h="370840">
                <a:tc>
                  <a:txBody>
                    <a:bodyPr/>
                    <a:lstStyle/>
                    <a:p>
                      <a:pPr marL="61913" indent="-61913" algn="ctr"/>
                      <a:r>
                        <a:rPr lang="en-US" sz="1400" baseline="0" dirty="0" smtClean="0"/>
                        <a:t> Virtual Infrastructure Management Software</a:t>
                      </a:r>
                      <a:endParaRPr lang="en-US" sz="1400" dirty="0"/>
                    </a:p>
                  </a:txBody>
                  <a:tcPr anchor="ctr"/>
                </a:tc>
                <a:tc>
                  <a:txBody>
                    <a:bodyPr/>
                    <a:lstStyle/>
                    <a:p>
                      <a:pPr algn="ctr"/>
                      <a:r>
                        <a:rPr lang="en-US" sz="1400" dirty="0" smtClean="0"/>
                        <a:t>Configurations</a:t>
                      </a:r>
                      <a:r>
                        <a:rPr lang="en-US" sz="1400" baseline="0" dirty="0" smtClean="0"/>
                        <a:t> Performed  Using Management Interface</a:t>
                      </a:r>
                      <a:endParaRPr lang="en-US" sz="14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Storage management </a:t>
                      </a:r>
                      <a:endParaRPr lang="en-US" sz="1400" dirty="0"/>
                    </a:p>
                  </a:txBody>
                  <a:tcPr anchor="ctr"/>
                </a:tc>
                <a:tc>
                  <a:txBody>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t>Create storage pools, create virtual volumes, assign virtual volumes to servers</a:t>
                      </a:r>
                      <a:endParaRPr lang="en-US" sz="14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Network</a:t>
                      </a:r>
                      <a:r>
                        <a:rPr lang="en-US" sz="1400" b="0" baseline="0" dirty="0" smtClean="0"/>
                        <a:t> M</a:t>
                      </a:r>
                      <a:r>
                        <a:rPr lang="en-US" sz="1400" b="0" dirty="0" smtClean="0"/>
                        <a:t>anagement</a:t>
                      </a:r>
                      <a:endParaRPr lang="en-US" sz="1400" dirty="0" smtClean="0"/>
                    </a:p>
                  </a:txBody>
                  <a:tcPr anchor="ctr"/>
                </a:tc>
                <a:tc>
                  <a:txBody>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Create VLAN ID and VSAN ID pools, assigns VLAN IDs and VSAN IDs to virtual and physical switch ports</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Create</a:t>
                      </a:r>
                      <a:r>
                        <a:rPr lang="en-US" sz="1400" baseline="0" dirty="0" smtClean="0"/>
                        <a:t> </a:t>
                      </a:r>
                      <a:r>
                        <a:rPr lang="en-US" sz="1400" dirty="0" smtClean="0"/>
                        <a:t>zone sets</a:t>
                      </a:r>
                      <a:r>
                        <a:rPr lang="en-US" sz="1400" baseline="0" dirty="0" smtClean="0"/>
                        <a:t> and</a:t>
                      </a:r>
                      <a:r>
                        <a:rPr lang="en-US" sz="1400" dirty="0" smtClean="0"/>
                        <a:t> include nodes into zones</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Create network bandwidth pool and allocate bandwidth to VLANs associated with VM port groups </a:t>
                      </a:r>
                      <a:endParaRPr lang="en-US" sz="1400" dirty="0"/>
                    </a:p>
                  </a:txBody>
                  <a:tcPr anchor="ctr"/>
                </a:tc>
              </a:tr>
              <a:tr h="370840">
                <a:tc>
                  <a:txBody>
                    <a:bodyPr/>
                    <a:lstStyle/>
                    <a:p>
                      <a:r>
                        <a:rPr lang="en-US" sz="1400" dirty="0" smtClean="0"/>
                        <a:t>Compute Management</a:t>
                      </a:r>
                      <a:endParaRPr lang="en-US" sz="1400" dirty="0"/>
                    </a:p>
                  </a:txBody>
                  <a:tcPr anchor="ct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t>Create CPU </a:t>
                      </a:r>
                      <a:r>
                        <a:rPr lang="en-US" sz="1400" dirty="0" smtClean="0"/>
                        <a:t>and memory pool</a:t>
                      </a:r>
                    </a:p>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kern="1200" dirty="0" smtClean="0">
                          <a:solidFill>
                            <a:schemeClr val="dk1"/>
                          </a:solidFill>
                          <a:latin typeface="+mn-lt"/>
                          <a:ea typeface="+mn-ea"/>
                          <a:cs typeface="+mn-cs"/>
                        </a:rPr>
                        <a:t>Create VMs and allocate them CPU, memory, and storage capacity</a:t>
                      </a:r>
                    </a:p>
                  </a:txBody>
                  <a:tcPr anchor="ct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18c89489-e453-4088-af9e-43c9f58b13df"/>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0449645e-6e15-42c8-854d-46f486fc66dc"/>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77ba815e-6b19-44b0-ab2f-cdc44d969a4a"/>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6b49762-e34a-4e78-b472-4bc6a1613b5b"/>
</p:tagLst>
</file>

<file path=ppt/theme/theme1.xml><?xml version="1.0" encoding="utf-8"?>
<a:theme xmlns:a="http://schemas.openxmlformats.org/drawingml/2006/main" name="ILT_EdServTemplate_2011">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ILT_EdServTemplate_2011</Template>
  <TotalTime>0</TotalTime>
  <Words>9473</Words>
  <Application>Microsoft Office PowerPoint</Application>
  <PresentationFormat>On-screen Show (4:3)</PresentationFormat>
  <Paragraphs>805</Paragraphs>
  <Slides>44</Slides>
  <Notes>43</Notes>
  <HiddenSlides>1</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ILT_EdServTemplate_2011</vt:lpstr>
      <vt:lpstr>Module – 9    Cloud Infrastructure and Management  </vt:lpstr>
      <vt:lpstr>Module 9: Cloud Infrastructure and Management</vt:lpstr>
      <vt:lpstr>Module 9: Cloud Infrastructure and Management</vt:lpstr>
      <vt:lpstr>Cloud Infrastructure Framework</vt:lpstr>
      <vt:lpstr>Physical Infrastructure</vt:lpstr>
      <vt:lpstr>Virtual Infrastructure</vt:lpstr>
      <vt:lpstr>Applications and Platform Software</vt:lpstr>
      <vt:lpstr>Cloud Infrastructure Management and  Service Creation Tools</vt:lpstr>
      <vt:lpstr>Virtual Infrastructure Management Software</vt:lpstr>
      <vt:lpstr>Unified Management Software</vt:lpstr>
      <vt:lpstr>Unified Management Software (contd.)</vt:lpstr>
      <vt:lpstr>Unified Management Software (contd.)</vt:lpstr>
      <vt:lpstr>Unified Management Software (contd.)</vt:lpstr>
      <vt:lpstr>Unified Management Software (contd.)</vt:lpstr>
      <vt:lpstr>Unified Management Software (contd.)</vt:lpstr>
      <vt:lpstr>User Access Management Software</vt:lpstr>
      <vt:lpstr>Module 9: Cloud Infrastructure and Management</vt:lpstr>
      <vt:lpstr>Overview of Cloud Service Management</vt:lpstr>
      <vt:lpstr>Processes in Cloud Service Management</vt:lpstr>
      <vt:lpstr>Service Asset and Configuration Management</vt:lpstr>
      <vt:lpstr>Service Asset and Configuration Management (contd.)</vt:lpstr>
      <vt:lpstr>Capacity Management</vt:lpstr>
      <vt:lpstr>Performance Management</vt:lpstr>
      <vt:lpstr>Incident Management</vt:lpstr>
      <vt:lpstr>Incident Management (contd.)</vt:lpstr>
      <vt:lpstr>Problem Management</vt:lpstr>
      <vt:lpstr>Availability Management</vt:lpstr>
      <vt:lpstr>Service Catalogue Management</vt:lpstr>
      <vt:lpstr>Common Attributes of a Service in Service Catalogue</vt:lpstr>
      <vt:lpstr>Financial Management</vt:lpstr>
      <vt:lpstr>Financial Management contd.</vt:lpstr>
      <vt:lpstr>Compliance Management</vt:lpstr>
      <vt:lpstr> Service Management Automation </vt:lpstr>
      <vt:lpstr>Class Room Activity: Infrastructure Mapping with Cloud Characteristics</vt:lpstr>
      <vt:lpstr>Module 9: Cloud Infrastructure and Management</vt:lpstr>
      <vt:lpstr>Vblock</vt:lpstr>
      <vt:lpstr>EMC Ionix Unified Infrastructure Manager</vt:lpstr>
      <vt:lpstr>VMware vCloud Director</vt:lpstr>
      <vt:lpstr>VMware Service Manager</vt:lpstr>
      <vt:lpstr>VMware vCenter Chargeback</vt:lpstr>
      <vt:lpstr>Module 9: Summary</vt:lpstr>
      <vt:lpstr>Check Your Knowledge </vt:lpstr>
      <vt:lpstr>Module 9 quiz</vt:lpstr>
      <vt:lpstr>Slide 44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2011-04-20T12:54:41Z</dcterms:created>
  <dcterms:modified xsi:type="dcterms:W3CDTF">2011-09-08T17:56:40Z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